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handoutMasterIdLst>
    <p:handoutMasterId r:id="rId3"/>
  </p:handoutMasterIdLst>
  <p:sldIdLst>
    <p:sldId id="256" r:id="rId2"/>
  </p:sldIdLst>
  <p:sldSz cx="9144000" cy="6858000" type="screen4x3"/>
  <p:notesSz cx="7023100" cy="93091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3300"/>
    <a:srgbClr val="F9D107"/>
    <a:srgbClr val="CC3300"/>
    <a:srgbClr val="FFFF00"/>
    <a:srgbClr val="009900"/>
    <a:srgbClr val="FF6600"/>
    <a:srgbClr val="FFCCFF"/>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horzBarState="maximized">
    <p:restoredLeft sz="32787"/>
    <p:restoredTop sz="90929"/>
  </p:normalViewPr>
  <p:slideViewPr>
    <p:cSldViewPr snapToGrid="0">
      <p:cViewPr>
        <p:scale>
          <a:sx n="150" d="100"/>
          <a:sy n="150" d="100"/>
        </p:scale>
        <p:origin x="-2296"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79829" cy="461608"/>
          </a:xfrm>
          <a:prstGeom prst="rect">
            <a:avLst/>
          </a:prstGeom>
          <a:noFill/>
          <a:ln w="9525">
            <a:noFill/>
            <a:miter lim="800000"/>
            <a:headEnd/>
            <a:tailEnd/>
          </a:ln>
          <a:effectLst/>
        </p:spPr>
        <p:txBody>
          <a:bodyPr vert="horz" wrap="square" lIns="92852" tIns="46424" rIns="92852" bIns="46424" numCol="1" anchor="t" anchorCtr="0" compatLnSpc="1">
            <a:prstTxWarp prst="textNoShape">
              <a:avLst/>
            </a:prstTxWarp>
          </a:bodyPr>
          <a:lstStyle>
            <a:lvl1pPr defTabSz="930142">
              <a:defRPr sz="1200"/>
            </a:lvl1pPr>
          </a:lstStyle>
          <a:p>
            <a:endParaRPr lang="en-US"/>
          </a:p>
        </p:txBody>
      </p:sp>
      <p:sp>
        <p:nvSpPr>
          <p:cNvPr id="5123" name="Rectangle 1027"/>
          <p:cNvSpPr>
            <a:spLocks noGrp="1" noChangeArrowheads="1"/>
          </p:cNvSpPr>
          <p:nvPr>
            <p:ph type="dt" sz="quarter" idx="1"/>
          </p:nvPr>
        </p:nvSpPr>
        <p:spPr bwMode="auto">
          <a:xfrm>
            <a:off x="4002654" y="0"/>
            <a:ext cx="3002793" cy="461608"/>
          </a:xfrm>
          <a:prstGeom prst="rect">
            <a:avLst/>
          </a:prstGeom>
          <a:noFill/>
          <a:ln w="9525">
            <a:noFill/>
            <a:miter lim="800000"/>
            <a:headEnd/>
            <a:tailEnd/>
          </a:ln>
          <a:effectLst/>
        </p:spPr>
        <p:txBody>
          <a:bodyPr vert="horz" wrap="square" lIns="92852" tIns="46424" rIns="92852" bIns="46424" numCol="1" anchor="t" anchorCtr="0" compatLnSpc="1">
            <a:prstTxWarp prst="textNoShape">
              <a:avLst/>
            </a:prstTxWarp>
          </a:bodyPr>
          <a:lstStyle>
            <a:lvl1pPr algn="r" defTabSz="930142">
              <a:defRPr sz="1200"/>
            </a:lvl1pPr>
          </a:lstStyle>
          <a:p>
            <a:endParaRPr lang="en-US"/>
          </a:p>
        </p:txBody>
      </p:sp>
      <p:sp>
        <p:nvSpPr>
          <p:cNvPr id="5124" name="Rectangle 1028"/>
          <p:cNvSpPr>
            <a:spLocks noGrp="1" noChangeArrowheads="1"/>
          </p:cNvSpPr>
          <p:nvPr>
            <p:ph type="ftr" sz="quarter" idx="2"/>
          </p:nvPr>
        </p:nvSpPr>
        <p:spPr bwMode="auto">
          <a:xfrm>
            <a:off x="0" y="8828259"/>
            <a:ext cx="3079829" cy="460006"/>
          </a:xfrm>
          <a:prstGeom prst="rect">
            <a:avLst/>
          </a:prstGeom>
          <a:noFill/>
          <a:ln w="9525">
            <a:noFill/>
            <a:miter lim="800000"/>
            <a:headEnd/>
            <a:tailEnd/>
          </a:ln>
          <a:effectLst/>
        </p:spPr>
        <p:txBody>
          <a:bodyPr vert="horz" wrap="square" lIns="92852" tIns="46424" rIns="92852" bIns="46424" numCol="1" anchor="b" anchorCtr="0" compatLnSpc="1">
            <a:prstTxWarp prst="textNoShape">
              <a:avLst/>
            </a:prstTxWarp>
          </a:bodyPr>
          <a:lstStyle>
            <a:lvl1pPr defTabSz="930142">
              <a:defRPr sz="1200"/>
            </a:lvl1pPr>
          </a:lstStyle>
          <a:p>
            <a:endParaRPr lang="en-US"/>
          </a:p>
        </p:txBody>
      </p:sp>
      <p:sp>
        <p:nvSpPr>
          <p:cNvPr id="5125" name="Rectangle 1029"/>
          <p:cNvSpPr>
            <a:spLocks noGrp="1" noChangeArrowheads="1"/>
          </p:cNvSpPr>
          <p:nvPr>
            <p:ph type="sldNum" sz="quarter" idx="3"/>
          </p:nvPr>
        </p:nvSpPr>
        <p:spPr bwMode="auto">
          <a:xfrm>
            <a:off x="4002654" y="8828259"/>
            <a:ext cx="3002793" cy="460006"/>
          </a:xfrm>
          <a:prstGeom prst="rect">
            <a:avLst/>
          </a:prstGeom>
          <a:noFill/>
          <a:ln w="9525">
            <a:noFill/>
            <a:miter lim="800000"/>
            <a:headEnd/>
            <a:tailEnd/>
          </a:ln>
          <a:effectLst/>
        </p:spPr>
        <p:txBody>
          <a:bodyPr vert="horz" wrap="square" lIns="92852" tIns="46424" rIns="92852" bIns="46424" numCol="1" anchor="b" anchorCtr="0" compatLnSpc="1">
            <a:prstTxWarp prst="textNoShape">
              <a:avLst/>
            </a:prstTxWarp>
          </a:bodyPr>
          <a:lstStyle>
            <a:lvl1pPr algn="r" defTabSz="930142">
              <a:defRPr sz="1200"/>
            </a:lvl1pPr>
          </a:lstStyle>
          <a:p>
            <a:fld id="{51228FFE-CC72-4D0E-9A5E-3FAB00C299A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20F6F-7766-4BF2-9B6D-FCAEE7ECDF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43EE7-6330-41EE-9708-D4FE482ED6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859C6-FD27-439A-B13B-02E21A18B0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D7587-5583-4AFB-9506-1BC80DC658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B424-3468-4DC8-A445-EFC11A92B4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9D59B1-B224-4ADE-B02D-D584D11B61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1A7ACD-2041-49DB-83C0-BB4E961966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C35DC3-0667-45BA-83D7-F44AFEFDE2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D252A1-450E-4B73-95C5-58C8EF49B9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B58586-08C2-431C-A363-86F96E323F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EEA070-2558-432F-B94C-D2D5F12A17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2CEB4A-79D1-451F-9FA3-D130A0B162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marzull@nsf.gov" TargetMode="External"/><Relationship Id="rId4" Type="http://schemas.openxmlformats.org/officeDocument/2006/relationships/image" Target="../media/image2.jpeg"/><Relationship Id="rId1" Type="http://schemas.openxmlformats.org/officeDocument/2006/relationships/slideLayout" Target="../slideLayouts/slideLayout6.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4657725" y="257175"/>
            <a:ext cx="4323147" cy="2260448"/>
          </a:xfrm>
          <a:prstGeom prst="rect">
            <a:avLst/>
          </a:prstGeom>
          <a:noFill/>
          <a:ln w="9525">
            <a:noFill/>
            <a:miter lim="800000"/>
            <a:headEnd/>
            <a:tailEnd/>
          </a:ln>
          <a:effectLst/>
        </p:spPr>
        <p:txBody>
          <a:bodyPr wrap="square">
            <a:spAutoFit/>
          </a:bodyPr>
          <a:lstStyle/>
          <a:p>
            <a:pPr algn="ctr">
              <a:lnSpc>
                <a:spcPts val="2000"/>
              </a:lnSpc>
            </a:pPr>
            <a:r>
              <a:rPr lang="en-US" sz="2400" dirty="0" smtClean="0">
                <a:latin typeface="Tahoma" pitchFamily="34" charset="0"/>
              </a:rPr>
              <a:t>10th  WATCH:</a:t>
            </a:r>
            <a:r>
              <a:rPr lang="en-US" sz="800" dirty="0" smtClean="0"/>
              <a:t> </a:t>
            </a:r>
            <a:endParaRPr lang="en-US" sz="1100" b="1" dirty="0" smtClean="0">
              <a:latin typeface="Tahoma" pitchFamily="34" charset="0"/>
            </a:endParaRPr>
          </a:p>
          <a:p>
            <a:pPr algn="ctr">
              <a:lnSpc>
                <a:spcPts val="2000"/>
              </a:lnSpc>
            </a:pPr>
            <a:endParaRPr lang="en-US" sz="2400" dirty="0" smtClean="0"/>
          </a:p>
          <a:p>
            <a:pPr algn="ctr">
              <a:lnSpc>
                <a:spcPts val="2000"/>
              </a:lnSpc>
            </a:pPr>
            <a:r>
              <a:rPr lang="en-US" sz="2400" dirty="0" smtClean="0">
                <a:latin typeface="Abadi MT Condensed Extra Bold"/>
                <a:cs typeface="Abadi MT Condensed Extra Bold"/>
              </a:rPr>
              <a:t>Barriers to the</a:t>
            </a:r>
            <a:br>
              <a:rPr lang="en-US" sz="2400" dirty="0" smtClean="0">
                <a:latin typeface="Abadi MT Condensed Extra Bold"/>
                <a:cs typeface="Abadi MT Condensed Extra Bold"/>
              </a:rPr>
            </a:br>
            <a:r>
              <a:rPr lang="en-US" sz="2400" dirty="0" smtClean="0">
                <a:latin typeface="Abadi MT Condensed Extra Bold"/>
                <a:cs typeface="Abadi MT Condensed Extra Bold"/>
              </a:rPr>
              <a:t>Science of Security</a:t>
            </a:r>
          </a:p>
          <a:p>
            <a:pPr algn="ctr"/>
            <a:r>
              <a:rPr lang="en-US" sz="2400" dirty="0" smtClean="0">
                <a:latin typeface="Calibri"/>
                <a:cs typeface="Calibri"/>
              </a:rPr>
              <a:t>Tom </a:t>
            </a:r>
            <a:r>
              <a:rPr lang="en-US" sz="2400" dirty="0" err="1" smtClean="0">
                <a:latin typeface="Calibri"/>
                <a:cs typeface="Calibri"/>
              </a:rPr>
              <a:t>Longstaff</a:t>
            </a:r>
            <a:endParaRPr lang="en-US" sz="2400" dirty="0" smtClean="0">
              <a:latin typeface="Calibri"/>
              <a:cs typeface="Calibri"/>
            </a:endParaRPr>
          </a:p>
          <a:p>
            <a:pPr algn="ctr">
              <a:lnSpc>
                <a:spcPts val="2000"/>
              </a:lnSpc>
            </a:pPr>
            <a:r>
              <a:rPr lang="en-US" sz="1400" b="1" dirty="0" smtClean="0">
                <a:latin typeface="Calibri"/>
                <a:cs typeface="Calibri"/>
              </a:rPr>
              <a:t>National Security Agency</a:t>
            </a:r>
          </a:p>
          <a:p>
            <a:pPr algn="ctr">
              <a:lnSpc>
                <a:spcPts val="2000"/>
              </a:lnSpc>
            </a:pPr>
            <a:r>
              <a:rPr lang="en-US" sz="1400" b="1" dirty="0" smtClean="0">
                <a:latin typeface="Calibri"/>
                <a:cs typeface="Calibri"/>
              </a:rPr>
              <a:t>John Hopkins University</a:t>
            </a:r>
          </a:p>
          <a:p>
            <a:pPr algn="ctr">
              <a:lnSpc>
                <a:spcPts val="2000"/>
              </a:lnSpc>
            </a:pPr>
            <a:r>
              <a:rPr lang="en-US" sz="1800" dirty="0" smtClean="0">
                <a:latin typeface="Calibri"/>
                <a:cs typeface="Calibri"/>
              </a:rPr>
              <a:t>THURSDAY March 15, Noon, Room </a:t>
            </a:r>
            <a:r>
              <a:rPr lang="en-US" sz="1800" dirty="0">
                <a:latin typeface="Calibri"/>
                <a:cs typeface="Calibri"/>
              </a:rPr>
              <a:t>110</a:t>
            </a:r>
          </a:p>
        </p:txBody>
      </p:sp>
      <p:pic>
        <p:nvPicPr>
          <p:cNvPr id="1026" name="Picture 2" descr="C:\Documents and Settings\alasalle\Local Settings\Temp\Temporary Internet Files\Content.IE5\BUMT7NDT\MP900448626[1].jpg"/>
          <p:cNvPicPr>
            <a:picLocks noChangeAspect="1" noChangeArrowheads="1"/>
          </p:cNvPicPr>
          <p:nvPr/>
        </p:nvPicPr>
        <p:blipFill>
          <a:blip r:embed="rId2" cstate="print">
            <a:lum bright="66000" contrast="22000"/>
          </a:blip>
          <a:srcRect/>
          <a:stretch>
            <a:fillRect/>
          </a:stretch>
        </p:blipFill>
        <p:spPr bwMode="auto">
          <a:xfrm>
            <a:off x="153257" y="289249"/>
            <a:ext cx="3222172" cy="2416629"/>
          </a:xfrm>
          <a:prstGeom prst="rect">
            <a:avLst/>
          </a:prstGeom>
          <a:noFill/>
        </p:spPr>
      </p:pic>
      <p:sp>
        <p:nvSpPr>
          <p:cNvPr id="2050" name="Rectangle 2"/>
          <p:cNvSpPr>
            <a:spLocks noGrp="1" noChangeArrowheads="1"/>
          </p:cNvSpPr>
          <p:nvPr>
            <p:ph type="title"/>
          </p:nvPr>
        </p:nvSpPr>
        <p:spPr>
          <a:xfrm>
            <a:off x="-10" y="215900"/>
            <a:ext cx="3162301" cy="2590800"/>
          </a:xfrm>
          <a:noFill/>
          <a:ln/>
        </p:spPr>
        <p:txBody>
          <a:bodyPr/>
          <a:lstStyle/>
          <a:p>
            <a:pPr algn="l"/>
            <a:r>
              <a:rPr lang="en-US" sz="3200" b="1" i="1" dirty="0" smtClean="0">
                <a:solidFill>
                  <a:schemeClr val="accent2"/>
                </a:solidFill>
                <a:latin typeface="Lucida Sans Typewriter" pitchFamily="49" charset="0"/>
                <a:cs typeface="Tahoma" pitchFamily="34" charset="0"/>
              </a:rPr>
              <a:t>W</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ashington</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A</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rea</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T</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rustworthy</a:t>
            </a:r>
            <a:r>
              <a:rPr lang="en-US" sz="3200" b="1" i="1" dirty="0">
                <a:solidFill>
                  <a:schemeClr val="tx1"/>
                </a:solidFill>
                <a:latin typeface="Lucida Sans Typewriter" pitchFamily="49" charset="0"/>
                <a:cs typeface="Tahoma" pitchFamily="34" charset="0"/>
              </a:rPr>
              <a:t/>
            </a:r>
            <a:br>
              <a:rPr lang="en-US" sz="3200" b="1" i="1" dirty="0">
                <a:solidFill>
                  <a:schemeClr val="tx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C</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omputing</a:t>
            </a:r>
            <a:r>
              <a:rPr lang="en-US" sz="3200" b="1" i="1" dirty="0" smtClean="0">
                <a:solidFill>
                  <a:schemeClr val="bg1"/>
                </a:solidFill>
                <a:latin typeface="Lucida Sans Typewriter" pitchFamily="49" charset="0"/>
                <a:cs typeface="Tahoma" pitchFamily="34" charset="0"/>
              </a:rPr>
              <a:t> </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H</a:t>
            </a:r>
            <a:r>
              <a:rPr lang="en-US" sz="600" b="1" i="1" dirty="0" smtClean="0">
                <a:solidFill>
                  <a:schemeClr val="accent2"/>
                </a:solidFill>
                <a:latin typeface="Lucida Sans Typewriter" pitchFamily="49" charset="0"/>
                <a:cs typeface="Tahoma" pitchFamily="34" charset="0"/>
              </a:rPr>
              <a:t> </a:t>
            </a:r>
            <a:r>
              <a:rPr lang="en-US" sz="3200" b="1" i="1" dirty="0" smtClean="0">
                <a:solidFill>
                  <a:schemeClr val="tx1"/>
                </a:solidFill>
                <a:latin typeface="Lucida Sans Typewriter" pitchFamily="49" charset="0"/>
                <a:cs typeface="Tahoma" pitchFamily="34" charset="0"/>
              </a:rPr>
              <a:t>our</a:t>
            </a:r>
            <a:endParaRPr lang="en-US" sz="3200" i="1" dirty="0">
              <a:solidFill>
                <a:schemeClr val="tx1"/>
              </a:solidFill>
              <a:latin typeface="Lucida Sans Typewriter" pitchFamily="49" charset="0"/>
              <a:cs typeface="Tahoma" pitchFamily="34" charset="0"/>
            </a:endParaRPr>
          </a:p>
        </p:txBody>
      </p:sp>
      <p:sp>
        <p:nvSpPr>
          <p:cNvPr id="2052" name="Text Box 4"/>
          <p:cNvSpPr txBox="1">
            <a:spLocks noChangeArrowheads="1"/>
          </p:cNvSpPr>
          <p:nvPr/>
        </p:nvSpPr>
        <p:spPr bwMode="auto">
          <a:xfrm>
            <a:off x="101597" y="5996186"/>
            <a:ext cx="3268136" cy="827960"/>
          </a:xfrm>
          <a:prstGeom prst="rect">
            <a:avLst/>
          </a:prstGeom>
          <a:noFill/>
          <a:ln w="9525">
            <a:noFill/>
            <a:miter lim="800000"/>
            <a:headEnd/>
            <a:tailEnd/>
          </a:ln>
          <a:effectLst/>
        </p:spPr>
        <p:txBody>
          <a:bodyPr wrap="square">
            <a:normAutofit fontScale="92500"/>
          </a:bodyPr>
          <a:lstStyle/>
          <a:p>
            <a:r>
              <a:rPr lang="en-US" sz="1600" b="1" dirty="0" smtClean="0">
                <a:latin typeface="Calibri" pitchFamily="34" charset="0"/>
              </a:rPr>
              <a:t>continuing April 19 with Lorie </a:t>
            </a:r>
            <a:r>
              <a:rPr lang="en-US" sz="1600" b="1" dirty="0" err="1" smtClean="0">
                <a:latin typeface="Calibri" pitchFamily="34" charset="0"/>
              </a:rPr>
              <a:t>Cranor</a:t>
            </a:r>
            <a:endParaRPr lang="en-US" sz="1600" b="1" dirty="0" smtClean="0">
              <a:latin typeface="Calibri" pitchFamily="34" charset="0"/>
            </a:endParaRPr>
          </a:p>
          <a:p>
            <a:pPr>
              <a:lnSpc>
                <a:spcPts val="1900"/>
              </a:lnSpc>
              <a:tabLst>
                <a:tab pos="344488" algn="l"/>
              </a:tabLst>
            </a:pPr>
            <a:r>
              <a:rPr lang="en-US" sz="1600" b="1" dirty="0" smtClean="0">
                <a:latin typeface="Calibri" pitchFamily="34" charset="0"/>
              </a:rPr>
              <a:t>NSF </a:t>
            </a:r>
            <a:r>
              <a:rPr lang="en-US" sz="1600" b="1" dirty="0">
                <a:latin typeface="Calibri" pitchFamily="34" charset="0"/>
              </a:rPr>
              <a:t>Stafford I </a:t>
            </a:r>
            <a:r>
              <a:rPr lang="en-US" sz="1600" b="1" dirty="0" smtClean="0">
                <a:latin typeface="Calibri" pitchFamily="34" charset="0"/>
              </a:rPr>
              <a:t>Room </a:t>
            </a:r>
            <a:r>
              <a:rPr lang="en-US" sz="1600" b="1" dirty="0">
                <a:latin typeface="Calibri" pitchFamily="34" charset="0"/>
              </a:rPr>
              <a:t>110, </a:t>
            </a:r>
            <a:r>
              <a:rPr lang="en-US" sz="1600" b="1" dirty="0" smtClean="0">
                <a:latin typeface="Calibri" pitchFamily="34" charset="0"/>
              </a:rPr>
              <a:t>Noon              </a:t>
            </a:r>
          </a:p>
          <a:p>
            <a:pPr>
              <a:lnSpc>
                <a:spcPts val="1900"/>
              </a:lnSpc>
              <a:tabLst>
                <a:tab pos="344488" algn="l"/>
              </a:tabLst>
            </a:pPr>
            <a:r>
              <a:rPr lang="en-US" sz="1600" b="1" dirty="0" smtClean="0">
                <a:latin typeface="Calibri" pitchFamily="34" charset="0"/>
              </a:rPr>
              <a:t>Public Invited</a:t>
            </a:r>
            <a:endParaRPr lang="en-US" sz="1200" b="1" dirty="0" smtClean="0">
              <a:latin typeface="Calibri" pitchFamily="34" charset="0"/>
            </a:endParaRPr>
          </a:p>
          <a:p>
            <a:pPr>
              <a:lnSpc>
                <a:spcPts val="1900"/>
              </a:lnSpc>
              <a:tabLst>
                <a:tab pos="344488" algn="l"/>
              </a:tabLst>
            </a:pPr>
            <a:endParaRPr lang="en-US" sz="1600" b="1" dirty="0">
              <a:latin typeface="Calibri" pitchFamily="34" charset="0"/>
            </a:endParaRPr>
          </a:p>
        </p:txBody>
      </p:sp>
      <p:sp>
        <p:nvSpPr>
          <p:cNvPr id="2054" name="Text Box 6"/>
          <p:cNvSpPr txBox="1">
            <a:spLocks noChangeArrowheads="1"/>
          </p:cNvSpPr>
          <p:nvPr/>
        </p:nvSpPr>
        <p:spPr bwMode="auto">
          <a:xfrm>
            <a:off x="3369733" y="2713004"/>
            <a:ext cx="5774268" cy="3418885"/>
          </a:xfrm>
          <a:prstGeom prst="rect">
            <a:avLst/>
          </a:prstGeom>
          <a:noFill/>
          <a:ln w="9525">
            <a:noFill/>
            <a:miter lim="800000"/>
            <a:headEnd/>
            <a:tailEnd/>
          </a:ln>
          <a:effectLst/>
        </p:spPr>
        <p:txBody>
          <a:bodyPr wrap="square">
            <a:spAutoFit/>
          </a:bodyPr>
          <a:lstStyle/>
          <a:p>
            <a:pPr algn="r"/>
            <a:r>
              <a:rPr lang="en-US" sz="1000" dirty="0" smtClean="0">
                <a:latin typeface="Calibri"/>
                <a:cs typeface="Calibri"/>
              </a:rPr>
              <a:t>In the past few years, there has been significant interest in promoting the idea of applying scientific principles to information security. The main point made by information security professionals who brief at workshops and conferences seems to be that our field of information security is finally mature enough to begin making significant strides towards applying the scientific approach. Reports such as the Jason’s report on the Science of Security point to examples and approaches we should take to achieve success in applying science to security. Audiences everywhere enthusiastically agree and thrash themselves for bypassing science all along, bemoaning the fact that we could be "so much further along" if we only did science. Of course, after the presentation is over, everyone goes back to the methods that have been used throughout our generation to create prototypes and tools with no regard for the scientific principles involved. Why? In this presentation, I explore the barriers to adopting a scientific approach to experimental information security projects, including:</a:t>
            </a:r>
          </a:p>
          <a:p>
            <a:pPr algn="r">
              <a:buFont typeface="Arial"/>
              <a:buChar char="•"/>
            </a:pPr>
            <a:r>
              <a:rPr lang="en-US" sz="1000" dirty="0" smtClean="0">
                <a:latin typeface="Calibri"/>
                <a:cs typeface="Calibri"/>
              </a:rPr>
              <a:t> time to publish as a primary driver </a:t>
            </a:r>
          </a:p>
          <a:p>
            <a:pPr algn="r">
              <a:buFont typeface="Arial"/>
              <a:buChar char="•"/>
            </a:pPr>
            <a:r>
              <a:rPr lang="en-US" sz="1000" dirty="0" smtClean="0">
                <a:latin typeface="Calibri"/>
                <a:cs typeface="Calibri"/>
              </a:rPr>
              <a:t> standard of peer reviews in conferences and journals </a:t>
            </a:r>
          </a:p>
          <a:p>
            <a:pPr algn="r">
              <a:buFont typeface="Arial"/>
              <a:buChar char="•"/>
            </a:pPr>
            <a:r>
              <a:rPr lang="en-US" sz="1000" dirty="0" smtClean="0">
                <a:latin typeface="Calibri"/>
                <a:cs typeface="Calibri"/>
              </a:rPr>
              <a:t> expectation of a breakthrough in every publication</a:t>
            </a:r>
            <a:br>
              <a:rPr lang="en-US" sz="1000" dirty="0" smtClean="0">
                <a:latin typeface="Calibri"/>
                <a:cs typeface="Calibri"/>
              </a:rPr>
            </a:br>
            <a:r>
              <a:rPr lang="en-US" sz="1000" dirty="0" smtClean="0">
                <a:latin typeface="Calibri"/>
                <a:cs typeface="Calibri"/>
              </a:rPr>
              <a:t>Based on overcoming these issues, I will explore a more practical way by focusing on changes in attitudes and processes necessary for science of security to become more the rule than the exception.</a:t>
            </a:r>
            <a:br>
              <a:rPr lang="en-US" sz="1000" dirty="0" smtClean="0">
                <a:latin typeface="Calibri"/>
                <a:cs typeface="Calibri"/>
              </a:rPr>
            </a:br>
            <a:endParaRPr lang="en-US" sz="1100" b="1" dirty="0" smtClean="0">
              <a:solidFill>
                <a:schemeClr val="tx1">
                  <a:lumMod val="75000"/>
                  <a:lumOff val="25000"/>
                </a:schemeClr>
              </a:solidFill>
              <a:latin typeface="Calibri" pitchFamily="34" charset="0"/>
            </a:endParaRPr>
          </a:p>
          <a:p>
            <a:pPr algn="r">
              <a:lnSpc>
                <a:spcPts val="1100"/>
              </a:lnSpc>
            </a:pPr>
            <a:r>
              <a:rPr lang="en-US" sz="1100" b="1" dirty="0" smtClean="0">
                <a:solidFill>
                  <a:schemeClr val="tx1">
                    <a:lumMod val="75000"/>
                    <a:lumOff val="25000"/>
                  </a:schemeClr>
                </a:solidFill>
                <a:latin typeface="Calibri" pitchFamily="34" charset="0"/>
              </a:rPr>
              <a:t>Speaker</a:t>
            </a:r>
          </a:p>
          <a:p>
            <a:pPr algn="r"/>
            <a:r>
              <a:rPr lang="en-US" sz="900" dirty="0" smtClean="0">
                <a:latin typeface="Calibri"/>
                <a:cs typeface="Calibri"/>
              </a:rPr>
              <a:t>Dr. Tom </a:t>
            </a:r>
            <a:r>
              <a:rPr lang="en-US" sz="900" dirty="0" err="1" smtClean="0">
                <a:latin typeface="Calibri"/>
                <a:cs typeface="Calibri"/>
              </a:rPr>
              <a:t>Longstaff</a:t>
            </a:r>
            <a:r>
              <a:rPr lang="en-US" sz="900" dirty="0" smtClean="0">
                <a:latin typeface="Calibri"/>
                <a:cs typeface="Calibri"/>
              </a:rPr>
              <a:t> is currently on a two-year assignment as the Technical Director of the Systems Behavior group within the </a:t>
            </a:r>
            <a:r>
              <a:rPr lang="en-US" sz="900" dirty="0" err="1" smtClean="0">
                <a:latin typeface="Calibri"/>
                <a:cs typeface="Calibri"/>
              </a:rPr>
              <a:t>DoD</a:t>
            </a:r>
            <a:r>
              <a:rPr lang="en-US" sz="900" dirty="0" smtClean="0">
                <a:latin typeface="Calibri"/>
                <a:cs typeface="Calibri"/>
              </a:rPr>
              <a:t> National Security Agency. Prior to coming to NSA in 2012, Tom was the Chief Scientist for the Cyber Missions Branch of the Applied Physics Laboratory (APL). Tom is also the chair of the Computer Science, Information Assurance, and Information Systems Engineering Programs within the Whiting School at The Johns Hopkins University.</a:t>
            </a:r>
          </a:p>
        </p:txBody>
      </p:sp>
      <p:sp>
        <p:nvSpPr>
          <p:cNvPr id="2055" name="Text Box 7"/>
          <p:cNvSpPr txBox="1">
            <a:spLocks noChangeArrowheads="1"/>
          </p:cNvSpPr>
          <p:nvPr/>
        </p:nvSpPr>
        <p:spPr bwMode="auto">
          <a:xfrm>
            <a:off x="-3181" y="2667353"/>
            <a:ext cx="3440648" cy="2236082"/>
          </a:xfrm>
          <a:prstGeom prst="rect">
            <a:avLst/>
          </a:prstGeom>
          <a:noFill/>
          <a:ln w="9525">
            <a:noFill/>
            <a:miter lim="800000"/>
            <a:headEnd/>
            <a:tailEnd/>
          </a:ln>
          <a:effectLst/>
        </p:spPr>
        <p:txBody>
          <a:bodyPr wrap="square">
            <a:spAutoFit/>
          </a:bodyPr>
          <a:lstStyle/>
          <a:p>
            <a:endParaRPr lang="en-US" sz="1000" b="1" dirty="0" smtClean="0">
              <a:latin typeface="Calibri" pitchFamily="34" charset="0"/>
            </a:endParaRPr>
          </a:p>
          <a:p>
            <a:r>
              <a:rPr lang="en-US" sz="1000" b="1" dirty="0" smtClean="0">
                <a:latin typeface="Calibri" pitchFamily="34" charset="0"/>
              </a:rPr>
              <a:t>About the WATCH series:</a:t>
            </a:r>
          </a:p>
          <a:p>
            <a:pPr>
              <a:lnSpc>
                <a:spcPts val="1100"/>
              </a:lnSpc>
            </a:pPr>
            <a:r>
              <a:rPr lang="en-US" sz="1000" dirty="0" smtClean="0">
                <a:solidFill>
                  <a:schemeClr val="tx1">
                    <a:lumMod val="75000"/>
                    <a:lumOff val="25000"/>
                  </a:schemeClr>
                </a:solidFill>
                <a:latin typeface="Calibri" pitchFamily="34" charset="0"/>
              </a:rPr>
              <a:t>Transforming today’s trusted but untrustworthy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into one that can meet society’s growing demands requires both technical advances and improved understanding of  how people and organizations of many backgrounds perceive, decide to adopt,  and  actually use technology.  WATCH aims to provide thought-provoking talks by innovative thinkers with ideas that illuminate these challenges and provide signposts toward solutions.  The series is jointly organized by NSF’s Computer Science and Engineering (CISE) and Social, Behavioral, and Economic (SBE) Directorates and the Office of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(OCI), and sponsored by the CISE Trustworthy Computing Program. Talks will be recorded and made available over the Internet.</a:t>
            </a:r>
            <a:endParaRPr lang="en-US" sz="1000" dirty="0">
              <a:solidFill>
                <a:schemeClr val="tx1">
                  <a:lumMod val="75000"/>
                  <a:lumOff val="25000"/>
                </a:schemeClr>
              </a:solidFill>
              <a:latin typeface="Calibri" pitchFamily="34" charset="0"/>
            </a:endParaRPr>
          </a:p>
        </p:txBody>
      </p:sp>
      <p:sp>
        <p:nvSpPr>
          <p:cNvPr id="2108" name="Freeform 60"/>
          <p:cNvSpPr>
            <a:spLocks/>
          </p:cNvSpPr>
          <p:nvPr/>
        </p:nvSpPr>
        <p:spPr bwMode="auto">
          <a:xfrm>
            <a:off x="5821951" y="93134"/>
            <a:ext cx="659026" cy="552450"/>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sp>
        <p:nvSpPr>
          <p:cNvPr id="2051" name="Rectangle 3"/>
          <p:cNvSpPr>
            <a:spLocks noChangeArrowheads="1"/>
          </p:cNvSpPr>
          <p:nvPr/>
        </p:nvSpPr>
        <p:spPr bwMode="auto">
          <a:xfrm>
            <a:off x="135689" y="288324"/>
            <a:ext cx="329513" cy="2426301"/>
          </a:xfrm>
          <a:prstGeom prst="rect">
            <a:avLst/>
          </a:prstGeom>
          <a:solidFill>
            <a:srgbClr val="FF3300">
              <a:alpha val="19000"/>
            </a:srgbClr>
          </a:solidFill>
          <a:ln w="28575">
            <a:noFill/>
            <a:miter lim="800000"/>
            <a:headEnd/>
            <a:tailEnd/>
          </a:ln>
          <a:effectLst/>
        </p:spPr>
        <p:txBody>
          <a:bodyPr wrap="none" anchor="ctr"/>
          <a:lstStyle/>
          <a:p>
            <a:endParaRPr lang="en-US" dirty="0">
              <a:latin typeface="Castellar" pitchFamily="18" charset="0"/>
            </a:endParaRPr>
          </a:p>
        </p:txBody>
      </p:sp>
      <p:sp>
        <p:nvSpPr>
          <p:cNvPr id="12" name="TextBox 11"/>
          <p:cNvSpPr txBox="1"/>
          <p:nvPr/>
        </p:nvSpPr>
        <p:spPr>
          <a:xfrm>
            <a:off x="2599268" y="6189133"/>
            <a:ext cx="6773332" cy="646331"/>
          </a:xfrm>
          <a:prstGeom prst="rect">
            <a:avLst/>
          </a:prstGeom>
          <a:noFill/>
        </p:spPr>
        <p:txBody>
          <a:bodyPr wrap="square" rtlCol="0">
            <a:spAutoFit/>
          </a:bodyPr>
          <a:lstStyle/>
          <a:p>
            <a:pPr algn="ctr"/>
            <a:r>
              <a:rPr lang="en-US" sz="1200" b="1" dirty="0" smtClean="0">
                <a:latin typeface="Calibri" pitchFamily="34" charset="0"/>
              </a:rPr>
              <a:t>Questions/comments about WATCH? Contact Keith Marzullo  </a:t>
            </a:r>
            <a:r>
              <a:rPr lang="en-US" sz="1200" b="1" dirty="0" smtClean="0">
                <a:latin typeface="Calibri" pitchFamily="34" charset="0"/>
                <a:hlinkClick r:id="rId3"/>
              </a:rPr>
              <a:t>kmarzull@nsf.gov</a:t>
            </a:r>
            <a:endParaRPr lang="en-US" sz="1200" b="1" dirty="0" smtClean="0">
              <a:latin typeface="Calibri" pitchFamily="34" charset="0"/>
            </a:endParaRPr>
          </a:p>
          <a:p>
            <a:pPr algn="ctr"/>
            <a:r>
              <a:rPr lang="en-US" sz="1200" b="1" dirty="0" smtClean="0">
                <a:latin typeface="Calibri" pitchFamily="34" charset="0"/>
              </a:rPr>
              <a:t>Website: http://</a:t>
            </a:r>
            <a:r>
              <a:rPr lang="en-US" sz="1200" b="1" dirty="0" err="1" smtClean="0">
                <a:latin typeface="Calibri" pitchFamily="34" charset="0"/>
              </a:rPr>
              <a:t>www.nsf.gov/cise/cns/watch</a:t>
            </a:r>
            <a:r>
              <a:rPr lang="en-US" sz="1200" b="1" dirty="0" smtClean="0">
                <a:latin typeface="Calibri" pitchFamily="34" charset="0"/>
              </a:rPr>
              <a:t>/ </a:t>
            </a:r>
          </a:p>
          <a:p>
            <a:pPr algn="ctr"/>
            <a:r>
              <a:rPr lang="en-US" sz="1200" b="1" dirty="0" smtClean="0">
                <a:latin typeface="Calibri" pitchFamily="34" charset="0"/>
              </a:rPr>
              <a:t>(or </a:t>
            </a:r>
            <a:r>
              <a:rPr lang="en-US" sz="1200" b="1" dirty="0" err="1" smtClean="0">
                <a:latin typeface="Calibri" pitchFamily="34" charset="0"/>
              </a:rPr>
              <a:t>google</a:t>
            </a:r>
            <a:r>
              <a:rPr lang="en-US" sz="1200" b="1" dirty="0" smtClean="0">
                <a:latin typeface="Calibri" pitchFamily="34" charset="0"/>
              </a:rPr>
              <a:t> “NSF WATCH”)</a:t>
            </a:r>
          </a:p>
        </p:txBody>
      </p:sp>
      <p:sp>
        <p:nvSpPr>
          <p:cNvPr id="13" name="TextBox 12"/>
          <p:cNvSpPr txBox="1"/>
          <p:nvPr/>
        </p:nvSpPr>
        <p:spPr>
          <a:xfrm>
            <a:off x="211646" y="5308604"/>
            <a:ext cx="2980779" cy="400110"/>
          </a:xfrm>
          <a:prstGeom prst="rect">
            <a:avLst/>
          </a:prstGeom>
          <a:noFill/>
        </p:spPr>
        <p:txBody>
          <a:bodyPr wrap="none" rtlCol="0">
            <a:spAutoFit/>
          </a:bodyPr>
          <a:lstStyle/>
          <a:p>
            <a:r>
              <a:rPr lang="en-US" sz="2000" b="1" dirty="0" smtClean="0">
                <a:latin typeface="Calibri"/>
                <a:cs typeface="Calibri"/>
              </a:rPr>
              <a:t>Thursday, March 15, 2012</a:t>
            </a:r>
            <a:endParaRPr lang="en-US" sz="2000" b="1" dirty="0">
              <a:latin typeface="Calibri"/>
              <a:cs typeface="Calibri"/>
            </a:endParaRPr>
          </a:p>
        </p:txBody>
      </p:sp>
      <p:sp>
        <p:nvSpPr>
          <p:cNvPr id="14" name="Freeform 60"/>
          <p:cNvSpPr>
            <a:spLocks/>
          </p:cNvSpPr>
          <p:nvPr/>
        </p:nvSpPr>
        <p:spPr bwMode="auto">
          <a:xfrm>
            <a:off x="200066" y="5096942"/>
            <a:ext cx="2873316" cy="702733"/>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sp>
        <p:nvSpPr>
          <p:cNvPr id="15" name="Rectangle 14"/>
          <p:cNvSpPr/>
          <p:nvPr/>
        </p:nvSpPr>
        <p:spPr bwMode="auto">
          <a:xfrm>
            <a:off x="7315200" y="6273800"/>
            <a:ext cx="1236133" cy="1608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pic>
        <p:nvPicPr>
          <p:cNvPr id="17" name="Picture 16" descr="Longstaff Headshot.jpg"/>
          <p:cNvPicPr>
            <a:picLocks noChangeAspect="1"/>
          </p:cNvPicPr>
          <p:nvPr/>
        </p:nvPicPr>
        <p:blipFill>
          <a:blip r:embed="rId4"/>
          <a:stretch>
            <a:fillRect/>
          </a:stretch>
        </p:blipFill>
        <p:spPr>
          <a:xfrm>
            <a:off x="3336357" y="118534"/>
            <a:ext cx="2154154" cy="191346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2452</TotalTime>
  <Words>543</Words>
  <Application>Microsoft Macintosh PowerPoint</Application>
  <PresentationFormat>On-screen Show (4:3)</PresentationFormat>
  <Paragraphs>24</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Blank Presentation</vt:lpstr>
      <vt:lpstr>W ashington A rea T rustworthy C omputing  H our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Area Trustworthy Systems  Hour</dc:title>
  <dc:creator>Carl Landwehr</dc:creator>
  <cp:lastModifiedBy>Keith Marzullo</cp:lastModifiedBy>
  <cp:revision>162</cp:revision>
  <cp:lastPrinted>2003-03-27T23:59:12Z</cp:lastPrinted>
  <dcterms:created xsi:type="dcterms:W3CDTF">2012-02-27T15:18:26Z</dcterms:created>
  <dcterms:modified xsi:type="dcterms:W3CDTF">2012-02-27T15:18:44Z</dcterms:modified>
</cp:coreProperties>
</file>