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9144000" cy="6858000" type="screen4x3"/>
  <p:notesSz cx="7010400" cy="9159875"/>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9D107"/>
    <a:srgbClr val="CC3300"/>
    <a:srgbClr val="FFFF00"/>
    <a:srgbClr val="009900"/>
    <a:srgbClr val="FF6600"/>
    <a:srgbClr val="FFC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snapToGrid="0">
      <p:cViewPr>
        <p:scale>
          <a:sx n="100" d="100"/>
          <a:sy n="100" d="100"/>
        </p:scale>
        <p:origin x="-2640" y="-6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3074260" cy="454208"/>
          </a:xfrm>
          <a:prstGeom prst="rect">
            <a:avLst/>
          </a:prstGeom>
          <a:noFill/>
          <a:ln w="9525">
            <a:noFill/>
            <a:miter lim="800000"/>
            <a:headEnd/>
            <a:tailEnd/>
          </a:ln>
          <a:effectLst/>
        </p:spPr>
        <p:txBody>
          <a:bodyPr vert="horz" wrap="square" lIns="91923" tIns="45960" rIns="91923" bIns="45960" numCol="1" anchor="t" anchorCtr="0" compatLnSpc="1">
            <a:prstTxWarp prst="textNoShape">
              <a:avLst/>
            </a:prstTxWarp>
          </a:bodyPr>
          <a:lstStyle>
            <a:lvl1pPr defTabSz="920841">
              <a:defRPr sz="1200"/>
            </a:lvl1pPr>
          </a:lstStyle>
          <a:p>
            <a:endParaRPr lang="en-US"/>
          </a:p>
        </p:txBody>
      </p:sp>
      <p:sp>
        <p:nvSpPr>
          <p:cNvPr id="5123" name="Rectangle 1027"/>
          <p:cNvSpPr>
            <a:spLocks noGrp="1" noChangeArrowheads="1"/>
          </p:cNvSpPr>
          <p:nvPr>
            <p:ph type="dt" sz="quarter" idx="1"/>
          </p:nvPr>
        </p:nvSpPr>
        <p:spPr bwMode="auto">
          <a:xfrm>
            <a:off x="3995416" y="0"/>
            <a:ext cx="2997363" cy="454208"/>
          </a:xfrm>
          <a:prstGeom prst="rect">
            <a:avLst/>
          </a:prstGeom>
          <a:noFill/>
          <a:ln w="9525">
            <a:noFill/>
            <a:miter lim="800000"/>
            <a:headEnd/>
            <a:tailEnd/>
          </a:ln>
          <a:effectLst/>
        </p:spPr>
        <p:txBody>
          <a:bodyPr vert="horz" wrap="square" lIns="91923" tIns="45960" rIns="91923" bIns="45960" numCol="1" anchor="t" anchorCtr="0" compatLnSpc="1">
            <a:prstTxWarp prst="textNoShape">
              <a:avLst/>
            </a:prstTxWarp>
          </a:bodyPr>
          <a:lstStyle>
            <a:lvl1pPr algn="r" defTabSz="920841">
              <a:defRPr sz="1200"/>
            </a:lvl1pPr>
          </a:lstStyle>
          <a:p>
            <a:endParaRPr lang="en-US"/>
          </a:p>
        </p:txBody>
      </p:sp>
      <p:sp>
        <p:nvSpPr>
          <p:cNvPr id="5124" name="Rectangle 1028"/>
          <p:cNvSpPr>
            <a:spLocks noGrp="1" noChangeArrowheads="1"/>
          </p:cNvSpPr>
          <p:nvPr>
            <p:ph type="ftr" sz="quarter" idx="2"/>
          </p:nvPr>
        </p:nvSpPr>
        <p:spPr bwMode="auto">
          <a:xfrm>
            <a:off x="0" y="8686742"/>
            <a:ext cx="3074260" cy="452632"/>
          </a:xfrm>
          <a:prstGeom prst="rect">
            <a:avLst/>
          </a:prstGeom>
          <a:noFill/>
          <a:ln w="9525">
            <a:noFill/>
            <a:miter lim="800000"/>
            <a:headEnd/>
            <a:tailEnd/>
          </a:ln>
          <a:effectLst/>
        </p:spPr>
        <p:txBody>
          <a:bodyPr vert="horz" wrap="square" lIns="91923" tIns="45960" rIns="91923" bIns="45960" numCol="1" anchor="b" anchorCtr="0" compatLnSpc="1">
            <a:prstTxWarp prst="textNoShape">
              <a:avLst/>
            </a:prstTxWarp>
          </a:bodyPr>
          <a:lstStyle>
            <a:lvl1pPr defTabSz="920841">
              <a:defRPr sz="1200"/>
            </a:lvl1pPr>
          </a:lstStyle>
          <a:p>
            <a:endParaRPr lang="en-US"/>
          </a:p>
        </p:txBody>
      </p:sp>
      <p:sp>
        <p:nvSpPr>
          <p:cNvPr id="5125" name="Rectangle 1029"/>
          <p:cNvSpPr>
            <a:spLocks noGrp="1" noChangeArrowheads="1"/>
          </p:cNvSpPr>
          <p:nvPr>
            <p:ph type="sldNum" sz="quarter" idx="3"/>
          </p:nvPr>
        </p:nvSpPr>
        <p:spPr bwMode="auto">
          <a:xfrm>
            <a:off x="3995416" y="8686742"/>
            <a:ext cx="2997363" cy="452632"/>
          </a:xfrm>
          <a:prstGeom prst="rect">
            <a:avLst/>
          </a:prstGeom>
          <a:noFill/>
          <a:ln w="9525">
            <a:noFill/>
            <a:miter lim="800000"/>
            <a:headEnd/>
            <a:tailEnd/>
          </a:ln>
          <a:effectLst/>
        </p:spPr>
        <p:txBody>
          <a:bodyPr vert="horz" wrap="square" lIns="91923" tIns="45960" rIns="91923" bIns="45960" numCol="1" anchor="b" anchorCtr="0" compatLnSpc="1">
            <a:prstTxWarp prst="textNoShape">
              <a:avLst/>
            </a:prstTxWarp>
          </a:bodyPr>
          <a:lstStyle>
            <a:lvl1pPr algn="r" defTabSz="920841">
              <a:defRPr sz="1200"/>
            </a:lvl1pPr>
          </a:lstStyle>
          <a:p>
            <a:fld id="{51228FFE-CC72-4D0E-9A5E-3FAB00C299A1}" type="slidenum">
              <a:rPr lang="en-US"/>
              <a:pPr/>
              <a:t>‹#›</a:t>
            </a:fld>
            <a:endParaRPr lang="en-US"/>
          </a:p>
        </p:txBody>
      </p:sp>
    </p:spTree>
    <p:extLst>
      <p:ext uri="{BB962C8B-B14F-4D97-AF65-F5344CB8AC3E}">
        <p14:creationId xmlns:p14="http://schemas.microsoft.com/office/powerpoint/2010/main" val="34195504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720F6F-7766-4BF2-9B6D-FCAEE7ECDFB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D43EE7-6330-41EE-9708-D4FE482ED6E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7859C6-FD27-439A-B13B-02E21A18B01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CD7587-5583-4AFB-9506-1BC80DC658C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3FB424-3468-4DC8-A445-EFC11A92B45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79D59B1-B224-4ADE-B02D-D584D11B611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21A7ACD-2041-49DB-83C0-BB4E961966E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FC35DC3-0667-45BA-83D7-F44AFEFDE29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D252A1-450E-4B73-95C5-58C8EF49B94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B58586-08C2-431C-A363-86F96E323F6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EEA070-2558-432F-B94C-D2D5F12A174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72CEB4A-79D1-451F-9FA3-D130A0B162F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marzull@nsf.gov" TargetMode="External"/><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4657725" y="212724"/>
            <a:ext cx="4323147" cy="1846659"/>
          </a:xfrm>
          <a:prstGeom prst="rect">
            <a:avLst/>
          </a:prstGeom>
          <a:noFill/>
          <a:ln w="9525">
            <a:noFill/>
            <a:miter lim="800000"/>
            <a:headEnd/>
            <a:tailEnd/>
          </a:ln>
          <a:effectLst/>
        </p:spPr>
        <p:txBody>
          <a:bodyPr wrap="square">
            <a:spAutoFit/>
          </a:bodyPr>
          <a:lstStyle/>
          <a:p>
            <a:pPr algn="ctr">
              <a:lnSpc>
                <a:spcPts val="2000"/>
              </a:lnSpc>
            </a:pPr>
            <a:r>
              <a:rPr lang="en-US" sz="2400" dirty="0" smtClean="0">
                <a:latin typeface="+mn-lt"/>
              </a:rPr>
              <a:t>15th  </a:t>
            </a:r>
            <a:r>
              <a:rPr lang="en-US" sz="2400" dirty="0" smtClean="0">
                <a:latin typeface="+mn-lt"/>
              </a:rPr>
              <a:t>WATCH:</a:t>
            </a:r>
            <a:r>
              <a:rPr lang="en-US" sz="800" dirty="0" smtClean="0">
                <a:latin typeface="+mn-lt"/>
              </a:rPr>
              <a:t> </a:t>
            </a:r>
            <a:endParaRPr lang="en-US" sz="2400" dirty="0" smtClean="0">
              <a:latin typeface="+mn-lt"/>
            </a:endParaRPr>
          </a:p>
          <a:p>
            <a:pPr algn="ctr">
              <a:lnSpc>
                <a:spcPts val="2000"/>
              </a:lnSpc>
            </a:pPr>
            <a:r>
              <a:rPr lang="en-US" sz="2000" dirty="0" smtClean="0">
                <a:latin typeface="+mn-lt"/>
              </a:rPr>
              <a:t/>
            </a:r>
            <a:br>
              <a:rPr lang="en-US" sz="2000" dirty="0" smtClean="0">
                <a:latin typeface="+mn-lt"/>
              </a:rPr>
            </a:br>
            <a:r>
              <a:rPr lang="en-US" sz="2000" dirty="0" smtClean="0">
                <a:latin typeface="+mn-lt"/>
              </a:rPr>
              <a:t>Ultra Paranoid Computing</a:t>
            </a:r>
            <a:endParaRPr lang="en-US" sz="2000" dirty="0" smtClean="0">
              <a:latin typeface="+mn-lt"/>
              <a:cs typeface="Calibri"/>
            </a:endParaRPr>
          </a:p>
          <a:p>
            <a:pPr algn="ctr">
              <a:lnSpc>
                <a:spcPts val="2000"/>
              </a:lnSpc>
            </a:pPr>
            <a:r>
              <a:rPr lang="en-US" sz="2000" dirty="0" smtClean="0">
                <a:latin typeface="+mn-lt"/>
                <a:cs typeface="Calibri"/>
              </a:rPr>
              <a:t>Patrick Lincoln</a:t>
            </a:r>
            <a:endParaRPr lang="en-US" sz="2000" dirty="0" smtClean="0">
              <a:latin typeface="+mn-lt"/>
              <a:cs typeface="Calibri"/>
            </a:endParaRPr>
          </a:p>
          <a:p>
            <a:pPr algn="ctr"/>
            <a:r>
              <a:rPr lang="en-US" sz="1400" dirty="0" smtClean="0">
                <a:latin typeface="+mn-lt"/>
              </a:rPr>
              <a:t>SRI International.</a:t>
            </a:r>
            <a:endParaRPr lang="en-US" sz="1400" dirty="0" smtClean="0">
              <a:latin typeface="+mn-lt"/>
            </a:endParaRPr>
          </a:p>
          <a:p>
            <a:pPr algn="ctr">
              <a:lnSpc>
                <a:spcPts val="2000"/>
              </a:lnSpc>
            </a:pPr>
            <a:r>
              <a:rPr lang="en-US" sz="1800" dirty="0" smtClean="0">
                <a:latin typeface="+mn-lt"/>
                <a:cs typeface="Calibri"/>
              </a:rPr>
              <a:t>THURSDAY </a:t>
            </a:r>
            <a:r>
              <a:rPr lang="en-US" sz="1800" dirty="0" smtClean="0">
                <a:latin typeface="+mn-lt"/>
                <a:cs typeface="Calibri"/>
              </a:rPr>
              <a:t>January 17</a:t>
            </a:r>
            <a:r>
              <a:rPr lang="en-US" sz="1800" baseline="30000" dirty="0" smtClean="0">
                <a:latin typeface="+mn-lt"/>
                <a:cs typeface="Calibri"/>
              </a:rPr>
              <a:t>th</a:t>
            </a:r>
            <a:r>
              <a:rPr lang="en-US" sz="1800" dirty="0" smtClean="0">
                <a:latin typeface="+mn-lt"/>
                <a:cs typeface="Calibri"/>
              </a:rPr>
              <a:t>, Noon, </a:t>
            </a:r>
            <a:br>
              <a:rPr lang="en-US" sz="1800" dirty="0" smtClean="0">
                <a:latin typeface="+mn-lt"/>
                <a:cs typeface="Calibri"/>
              </a:rPr>
            </a:br>
            <a:r>
              <a:rPr lang="en-US" sz="1800" dirty="0" smtClean="0">
                <a:latin typeface="+mn-lt"/>
                <a:cs typeface="Calibri"/>
              </a:rPr>
              <a:t>Room </a:t>
            </a:r>
            <a:r>
              <a:rPr lang="en-US" sz="1800" dirty="0">
                <a:latin typeface="+mn-lt"/>
                <a:cs typeface="Calibri"/>
              </a:rPr>
              <a:t>110</a:t>
            </a:r>
          </a:p>
        </p:txBody>
      </p:sp>
      <p:pic>
        <p:nvPicPr>
          <p:cNvPr id="1026" name="Picture 2" descr="C:\Documents and Settings\alasalle\Local Settings\Temp\Temporary Internet Files\Content.IE5\BUMT7NDT\MP900448626[1].jpg"/>
          <p:cNvPicPr>
            <a:picLocks noChangeAspect="1" noChangeArrowheads="1"/>
          </p:cNvPicPr>
          <p:nvPr/>
        </p:nvPicPr>
        <p:blipFill>
          <a:blip r:embed="rId2" cstate="print">
            <a:lum bright="66000" contrast="22000"/>
          </a:blip>
          <a:srcRect/>
          <a:stretch>
            <a:fillRect/>
          </a:stretch>
        </p:blipFill>
        <p:spPr bwMode="auto">
          <a:xfrm>
            <a:off x="153257" y="289249"/>
            <a:ext cx="3222172" cy="2416629"/>
          </a:xfrm>
          <a:prstGeom prst="rect">
            <a:avLst/>
          </a:prstGeom>
          <a:noFill/>
        </p:spPr>
      </p:pic>
      <p:sp>
        <p:nvSpPr>
          <p:cNvPr id="2050" name="Rectangle 2"/>
          <p:cNvSpPr>
            <a:spLocks noGrp="1" noChangeArrowheads="1"/>
          </p:cNvSpPr>
          <p:nvPr>
            <p:ph type="title"/>
          </p:nvPr>
        </p:nvSpPr>
        <p:spPr>
          <a:xfrm>
            <a:off x="-10" y="215900"/>
            <a:ext cx="3162301" cy="2590800"/>
          </a:xfrm>
          <a:noFill/>
          <a:ln/>
        </p:spPr>
        <p:txBody>
          <a:bodyPr/>
          <a:lstStyle/>
          <a:p>
            <a:pPr algn="l"/>
            <a:r>
              <a:rPr lang="en-US" sz="3200" b="1" i="1" dirty="0" smtClean="0">
                <a:solidFill>
                  <a:schemeClr val="accent2"/>
                </a:solidFill>
                <a:latin typeface="Lucida Sans Typewriter" pitchFamily="49" charset="0"/>
                <a:cs typeface="Tahoma" pitchFamily="34" charset="0"/>
              </a:rPr>
              <a:t>W</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ashington</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A</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rea</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T</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rustworthy</a:t>
            </a:r>
            <a:r>
              <a:rPr lang="en-US" sz="3200" b="1" i="1" dirty="0">
                <a:solidFill>
                  <a:schemeClr val="tx1"/>
                </a:solidFill>
                <a:latin typeface="Lucida Sans Typewriter" pitchFamily="49" charset="0"/>
                <a:cs typeface="Tahoma" pitchFamily="34" charset="0"/>
              </a:rPr>
              <a:t/>
            </a:r>
            <a:br>
              <a:rPr lang="en-US" sz="3200" b="1" i="1" dirty="0">
                <a:solidFill>
                  <a:schemeClr val="tx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C</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omputing</a:t>
            </a:r>
            <a:r>
              <a:rPr lang="en-US" sz="3200" b="1" i="1" dirty="0" smtClean="0">
                <a:solidFill>
                  <a:schemeClr val="bg1"/>
                </a:solidFill>
                <a:latin typeface="Lucida Sans Typewriter" pitchFamily="49" charset="0"/>
                <a:cs typeface="Tahoma" pitchFamily="34" charset="0"/>
              </a:rPr>
              <a:t> </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H</a:t>
            </a:r>
            <a:r>
              <a:rPr lang="en-US" sz="600" b="1" i="1" dirty="0" smtClean="0">
                <a:solidFill>
                  <a:schemeClr val="accent2"/>
                </a:solidFill>
                <a:latin typeface="Lucida Sans Typewriter" pitchFamily="49" charset="0"/>
                <a:cs typeface="Tahoma" pitchFamily="34" charset="0"/>
              </a:rPr>
              <a:t> </a:t>
            </a:r>
            <a:r>
              <a:rPr lang="en-US" sz="3200" b="1" i="1" dirty="0" smtClean="0">
                <a:solidFill>
                  <a:schemeClr val="tx1"/>
                </a:solidFill>
                <a:latin typeface="Lucida Sans Typewriter" pitchFamily="49" charset="0"/>
                <a:cs typeface="Tahoma" pitchFamily="34" charset="0"/>
              </a:rPr>
              <a:t>our</a:t>
            </a:r>
            <a:endParaRPr lang="en-US" sz="3200" i="1" dirty="0">
              <a:solidFill>
                <a:schemeClr val="tx1"/>
              </a:solidFill>
              <a:latin typeface="Lucida Sans Typewriter" pitchFamily="49" charset="0"/>
              <a:cs typeface="Tahoma" pitchFamily="34" charset="0"/>
            </a:endParaRPr>
          </a:p>
        </p:txBody>
      </p:sp>
      <p:sp>
        <p:nvSpPr>
          <p:cNvPr id="2052" name="Text Box 4"/>
          <p:cNvSpPr txBox="1">
            <a:spLocks noChangeArrowheads="1"/>
          </p:cNvSpPr>
          <p:nvPr/>
        </p:nvSpPr>
        <p:spPr bwMode="auto">
          <a:xfrm>
            <a:off x="101597" y="5784511"/>
            <a:ext cx="3268136" cy="827960"/>
          </a:xfrm>
          <a:prstGeom prst="rect">
            <a:avLst/>
          </a:prstGeom>
          <a:noFill/>
          <a:ln w="9525">
            <a:noFill/>
            <a:miter lim="800000"/>
            <a:headEnd/>
            <a:tailEnd/>
          </a:ln>
          <a:effectLst/>
        </p:spPr>
        <p:txBody>
          <a:bodyPr wrap="square">
            <a:normAutofit/>
          </a:bodyPr>
          <a:lstStyle/>
          <a:p>
            <a:pPr>
              <a:lnSpc>
                <a:spcPts val="1900"/>
              </a:lnSpc>
              <a:tabLst>
                <a:tab pos="344488" algn="l"/>
              </a:tabLst>
            </a:pPr>
            <a:r>
              <a:rPr lang="en-US" sz="1600" b="1" dirty="0" smtClean="0">
                <a:latin typeface="Calibri" pitchFamily="34" charset="0"/>
              </a:rPr>
              <a:t>NSF </a:t>
            </a:r>
            <a:r>
              <a:rPr lang="en-US" sz="1600" b="1" dirty="0">
                <a:latin typeface="Calibri" pitchFamily="34" charset="0"/>
              </a:rPr>
              <a:t>Stafford I </a:t>
            </a:r>
            <a:r>
              <a:rPr lang="en-US" sz="1600" b="1" dirty="0" smtClean="0">
                <a:latin typeface="Calibri" pitchFamily="34" charset="0"/>
              </a:rPr>
              <a:t>Room </a:t>
            </a:r>
            <a:r>
              <a:rPr lang="en-US" sz="1600" b="1" dirty="0">
                <a:latin typeface="Calibri" pitchFamily="34" charset="0"/>
              </a:rPr>
              <a:t>110, </a:t>
            </a:r>
            <a:r>
              <a:rPr lang="en-US" sz="1600" b="1" dirty="0" smtClean="0">
                <a:latin typeface="Calibri" pitchFamily="34" charset="0"/>
              </a:rPr>
              <a:t>Noon              </a:t>
            </a:r>
          </a:p>
          <a:p>
            <a:pPr>
              <a:lnSpc>
                <a:spcPts val="1900"/>
              </a:lnSpc>
              <a:tabLst>
                <a:tab pos="344488" algn="l"/>
              </a:tabLst>
            </a:pPr>
            <a:r>
              <a:rPr lang="en-US" sz="1600" b="1" dirty="0" smtClean="0">
                <a:latin typeface="Calibri" pitchFamily="34" charset="0"/>
              </a:rPr>
              <a:t>Public Invited</a:t>
            </a:r>
            <a:endParaRPr lang="en-US" sz="1200" b="1" dirty="0" smtClean="0">
              <a:latin typeface="Calibri" pitchFamily="34" charset="0"/>
            </a:endParaRPr>
          </a:p>
          <a:p>
            <a:pPr>
              <a:lnSpc>
                <a:spcPts val="1900"/>
              </a:lnSpc>
              <a:tabLst>
                <a:tab pos="344488" algn="l"/>
              </a:tabLst>
            </a:pPr>
            <a:endParaRPr lang="en-US" sz="1600" b="1" dirty="0">
              <a:latin typeface="Calibri" pitchFamily="34" charset="0"/>
            </a:endParaRPr>
          </a:p>
        </p:txBody>
      </p:sp>
      <p:sp>
        <p:nvSpPr>
          <p:cNvPr id="2054" name="Text Box 6"/>
          <p:cNvSpPr txBox="1">
            <a:spLocks noChangeArrowheads="1"/>
          </p:cNvSpPr>
          <p:nvPr/>
        </p:nvSpPr>
        <p:spPr bwMode="auto">
          <a:xfrm>
            <a:off x="3362330" y="1875701"/>
            <a:ext cx="5774268" cy="4560223"/>
          </a:xfrm>
          <a:prstGeom prst="rect">
            <a:avLst/>
          </a:prstGeom>
          <a:noFill/>
          <a:ln w="9525">
            <a:noFill/>
            <a:miter lim="800000"/>
            <a:headEnd/>
            <a:tailEnd/>
          </a:ln>
          <a:effectLst/>
        </p:spPr>
        <p:txBody>
          <a:bodyPr wrap="square">
            <a:spAutoFit/>
          </a:bodyPr>
          <a:lstStyle/>
          <a:p>
            <a:pPr algn="r"/>
            <a:endParaRPr lang="en-US" sz="1100" b="1" dirty="0" smtClean="0">
              <a:latin typeface="Calibri"/>
              <a:cs typeface="Calibri"/>
            </a:endParaRPr>
          </a:p>
          <a:p>
            <a:pPr algn="r"/>
            <a:r>
              <a:rPr lang="en-US" sz="1100" b="1" dirty="0" smtClean="0">
                <a:latin typeface="Calibri"/>
                <a:cs typeface="Calibri"/>
              </a:rPr>
              <a:t>Abstract</a:t>
            </a:r>
          </a:p>
          <a:p>
            <a:pPr algn="r"/>
            <a:r>
              <a:rPr lang="en-US" sz="1000" dirty="0"/>
              <a:t>What if every CPU in the universe is your worst enemy?  News stories </a:t>
            </a:r>
            <a:r>
              <a:rPr lang="en-US" sz="1000" dirty="0" smtClean="0"/>
              <a:t>have told </a:t>
            </a:r>
            <a:r>
              <a:rPr lang="en-US" sz="1000" dirty="0"/>
              <a:t>us in recent years not only about traditional computers being "</a:t>
            </a:r>
            <a:r>
              <a:rPr lang="en-US" sz="1000" dirty="0" err="1" smtClean="0"/>
              <a:t>pwned</a:t>
            </a:r>
            <a:r>
              <a:rPr lang="en-US" sz="1000" dirty="0" smtClean="0"/>
              <a:t>“ by </a:t>
            </a:r>
            <a:r>
              <a:rPr lang="en-US" sz="1000" dirty="0"/>
              <a:t>adversaries, but also the risks of computers in embedded devices </a:t>
            </a:r>
            <a:r>
              <a:rPr lang="en-US" sz="1000" dirty="0" smtClean="0"/>
              <a:t>like medical </a:t>
            </a:r>
            <a:r>
              <a:rPr lang="en-US" sz="1000" dirty="0"/>
              <a:t>instruments and cars also being vulnerable to attack.  There is </a:t>
            </a:r>
            <a:r>
              <a:rPr lang="en-US" sz="1000" dirty="0" smtClean="0"/>
              <a:t>a lot </a:t>
            </a:r>
            <a:r>
              <a:rPr lang="en-US" sz="1000" dirty="0"/>
              <a:t>of work on "what if one machine in your network is infected", and </a:t>
            </a:r>
            <a:r>
              <a:rPr lang="en-US" sz="1000" dirty="0" smtClean="0"/>
              <a:t>even some </a:t>
            </a:r>
            <a:r>
              <a:rPr lang="en-US" sz="1000" dirty="0"/>
              <a:t>work where an adversary can </a:t>
            </a:r>
            <a:r>
              <a:rPr lang="en-US" sz="1000" dirty="0" err="1"/>
              <a:t>pwn</a:t>
            </a:r>
            <a:r>
              <a:rPr lang="en-US" sz="1000" dirty="0"/>
              <a:t> large numbers less than half of </a:t>
            </a:r>
            <a:r>
              <a:rPr lang="en-US" sz="1000" dirty="0" smtClean="0"/>
              <a:t>your network</a:t>
            </a:r>
            <a:r>
              <a:rPr lang="en-US" sz="1000" dirty="0"/>
              <a:t>, and some where an adversary could </a:t>
            </a:r>
            <a:r>
              <a:rPr lang="en-US" sz="1000" dirty="0" err="1"/>
              <a:t>pwn</a:t>
            </a:r>
            <a:r>
              <a:rPr lang="en-US" sz="1000" dirty="0"/>
              <a:t> all but a handful, </a:t>
            </a:r>
            <a:r>
              <a:rPr lang="en-US" sz="1000" dirty="0" smtClean="0"/>
              <a:t>and there </a:t>
            </a:r>
            <a:r>
              <a:rPr lang="en-US" sz="1000" dirty="0"/>
              <a:t>are a very small amount of work where all machines but two or </a:t>
            </a:r>
            <a:r>
              <a:rPr lang="en-US" sz="1000" dirty="0" smtClean="0"/>
              <a:t>three in </a:t>
            </a:r>
            <a:r>
              <a:rPr lang="en-US" sz="1000" dirty="0"/>
              <a:t>the world are </a:t>
            </a:r>
            <a:r>
              <a:rPr lang="en-US" sz="1000" dirty="0" err="1"/>
              <a:t>pwned</a:t>
            </a:r>
            <a:r>
              <a:rPr lang="en-US" sz="1000" dirty="0"/>
              <a:t>.  But there is almost no work on what if </a:t>
            </a:r>
            <a:r>
              <a:rPr lang="en-US" sz="1000" dirty="0" smtClean="0"/>
              <a:t>adversary </a:t>
            </a:r>
            <a:r>
              <a:rPr lang="en-US" sz="1000" dirty="0" err="1" smtClean="0"/>
              <a:t>pwns</a:t>
            </a:r>
            <a:r>
              <a:rPr lang="en-US" sz="1000" dirty="0" smtClean="0"/>
              <a:t> </a:t>
            </a:r>
            <a:r>
              <a:rPr lang="en-US" sz="1000" dirty="0"/>
              <a:t>every machine, including your laptop.  This talk will explore </a:t>
            </a:r>
            <a:r>
              <a:rPr lang="en-US" sz="1000" dirty="0" smtClean="0"/>
              <a:t>what happens </a:t>
            </a:r>
            <a:r>
              <a:rPr lang="en-US" sz="1000" dirty="0"/>
              <a:t>in that case.  The work is very early, and more of a point of </a:t>
            </a:r>
            <a:r>
              <a:rPr lang="en-US" sz="1000" dirty="0" smtClean="0"/>
              <a:t>view than </a:t>
            </a:r>
            <a:r>
              <a:rPr lang="en-US" sz="1000" dirty="0"/>
              <a:t>a research result or deployed system.  As part of this talk, Pat </a:t>
            </a:r>
            <a:r>
              <a:rPr lang="en-US" sz="1000" dirty="0" smtClean="0"/>
              <a:t>will discuss </a:t>
            </a:r>
            <a:r>
              <a:rPr lang="en-US" sz="1000" dirty="0"/>
              <a:t>his recent work in Rubber Hose Resistant Passwords </a:t>
            </a:r>
            <a:r>
              <a:rPr lang="en-US" sz="1000" dirty="0" smtClean="0"/>
              <a:t>– passwords that </a:t>
            </a:r>
            <a:r>
              <a:rPr lang="en-US" sz="1000" dirty="0"/>
              <a:t>can't be revealed even if the owner of the password seeks to </a:t>
            </a:r>
            <a:r>
              <a:rPr lang="en-US" sz="1000" dirty="0" smtClean="0"/>
              <a:t>reveal it</a:t>
            </a:r>
            <a:r>
              <a:rPr lang="en-US" sz="1000" dirty="0"/>
              <a:t>, as well as his recent work in all optical cryptography for images.</a:t>
            </a:r>
          </a:p>
          <a:p>
            <a:pPr algn="r"/>
            <a:endParaRPr lang="en-US" sz="1000" dirty="0" smtClean="0"/>
          </a:p>
          <a:p>
            <a:pPr algn="r">
              <a:lnSpc>
                <a:spcPts val="1100"/>
              </a:lnSpc>
            </a:pPr>
            <a:r>
              <a:rPr lang="en-US" sz="1100" b="1" dirty="0" smtClean="0">
                <a:solidFill>
                  <a:schemeClr val="tx1">
                    <a:lumMod val="75000"/>
                    <a:lumOff val="25000"/>
                  </a:schemeClr>
                </a:solidFill>
                <a:latin typeface="Calibri" pitchFamily="34" charset="0"/>
              </a:rPr>
              <a:t>Speaker</a:t>
            </a:r>
          </a:p>
          <a:p>
            <a:pPr algn="r"/>
            <a:r>
              <a:rPr lang="en-US" sz="1000" dirty="0"/>
              <a:t>Dr. Patrick Lincoln is the Director of the Computer Science </a:t>
            </a:r>
            <a:r>
              <a:rPr lang="en-US" sz="1000" dirty="0" smtClean="0"/>
              <a:t>Laboratory of </a:t>
            </a:r>
            <a:r>
              <a:rPr lang="en-US" sz="1000" dirty="0"/>
              <a:t>SRI International, where he has worked since 1989.  He is also </a:t>
            </a:r>
            <a:r>
              <a:rPr lang="en-US" sz="1000" dirty="0" smtClean="0"/>
              <a:t>the executive </a:t>
            </a:r>
            <a:r>
              <a:rPr lang="en-US" sz="1000" dirty="0"/>
              <a:t>director of the Department-of-Homeland-Security-funded</a:t>
            </a:r>
          </a:p>
          <a:p>
            <a:pPr algn="r"/>
            <a:r>
              <a:rPr lang="en-US" sz="1000" dirty="0"/>
              <a:t>Cyber Security Research And Development Center, and he is the </a:t>
            </a:r>
            <a:r>
              <a:rPr lang="en-US" sz="1000" dirty="0" smtClean="0"/>
              <a:t>director of </a:t>
            </a:r>
            <a:r>
              <a:rPr lang="en-US" sz="1000" dirty="0"/>
              <a:t>the SRI Center for Computational Biology.  Dr. Lincoln holds a </a:t>
            </a:r>
            <a:r>
              <a:rPr lang="en-US" sz="1000" dirty="0" smtClean="0"/>
              <a:t>Ph.D. in </a:t>
            </a:r>
            <a:r>
              <a:rPr lang="en-US" sz="1000" dirty="0"/>
              <a:t>Computer Science from Stanford University and a B.Sc. in </a:t>
            </a:r>
            <a:r>
              <a:rPr lang="en-US" sz="1000" dirty="0" smtClean="0"/>
              <a:t>Computer Science </a:t>
            </a:r>
            <a:r>
              <a:rPr lang="en-US" sz="1000" dirty="0"/>
              <a:t>from MIT.  He has previously held positions at MCC, Los Alamos</a:t>
            </a:r>
          </a:p>
          <a:p>
            <a:pPr algn="r"/>
            <a:r>
              <a:rPr lang="en-US" sz="1000" dirty="0"/>
              <a:t>National Laboratory, and ETA Systems.   Dr. Lincoln leads </a:t>
            </a:r>
            <a:r>
              <a:rPr lang="en-US" sz="1000" dirty="0" smtClean="0"/>
              <a:t>research in </a:t>
            </a:r>
            <a:r>
              <a:rPr lang="en-US" sz="1000" dirty="0"/>
              <a:t>the fields of formal methods, computer security and </a:t>
            </a:r>
            <a:r>
              <a:rPr lang="en-US" sz="1000" dirty="0" smtClean="0"/>
              <a:t>privacy, computational </a:t>
            </a:r>
            <a:r>
              <a:rPr lang="en-US" sz="1000" dirty="0"/>
              <a:t>biology, scalable distributed systems, and </a:t>
            </a:r>
            <a:r>
              <a:rPr lang="en-US" sz="1000" dirty="0" err="1"/>
              <a:t>nano</a:t>
            </a:r>
            <a:r>
              <a:rPr lang="en-US" sz="1000" dirty="0"/>
              <a:t> electronics.</a:t>
            </a:r>
          </a:p>
          <a:p>
            <a:pPr algn="r"/>
            <a:r>
              <a:rPr lang="en-US" sz="1000" dirty="0"/>
              <a:t>He has led multidisciplinary groups to high-impact research </a:t>
            </a:r>
            <a:r>
              <a:rPr lang="en-US" sz="1000" dirty="0" smtClean="0"/>
              <a:t>projects including </a:t>
            </a:r>
            <a:r>
              <a:rPr lang="en-US" sz="1000" dirty="0"/>
              <a:t>symbolic systems biology, scalable anomaly </a:t>
            </a:r>
            <a:r>
              <a:rPr lang="en-US" sz="1000" dirty="0" smtClean="0"/>
              <a:t>detection, exquisitely </a:t>
            </a:r>
            <a:r>
              <a:rPr lang="en-US" sz="1000" dirty="0"/>
              <a:t>sensitive biosensor systems, strategic reasoning and </a:t>
            </a:r>
            <a:r>
              <a:rPr lang="en-US" sz="1000" dirty="0" smtClean="0"/>
              <a:t>game theory</a:t>
            </a:r>
            <a:r>
              <a:rPr lang="en-US" sz="1000" dirty="0"/>
              <a:t>, and privacy-preserving data sharing.  Dr. Lincoln has </a:t>
            </a:r>
            <a:r>
              <a:rPr lang="en-US" sz="1000" dirty="0" smtClean="0"/>
              <a:t>published dozens </a:t>
            </a:r>
            <a:r>
              <a:rPr lang="en-US" sz="1000" dirty="0"/>
              <a:t>of influential papers, over a dozen patents, and has served </a:t>
            </a:r>
            <a:r>
              <a:rPr lang="en-US" sz="1000" dirty="0" smtClean="0"/>
              <a:t>on scientific </a:t>
            </a:r>
            <a:r>
              <a:rPr lang="en-US" sz="1000" dirty="0"/>
              <a:t>advisory boards for private and publicly-held </a:t>
            </a:r>
            <a:r>
              <a:rPr lang="en-US" sz="1000" dirty="0" smtClean="0"/>
              <a:t>companies, nonprofits</a:t>
            </a:r>
            <a:r>
              <a:rPr lang="en-US" sz="1000" dirty="0"/>
              <a:t>, and government agencies and departments.</a:t>
            </a:r>
          </a:p>
          <a:p>
            <a:pPr algn="r">
              <a:lnSpc>
                <a:spcPts val="1100"/>
              </a:lnSpc>
            </a:pPr>
            <a:endParaRPr lang="en-US" sz="1000" b="1" dirty="0" smtClean="0">
              <a:solidFill>
                <a:schemeClr val="tx1">
                  <a:lumMod val="75000"/>
                  <a:lumOff val="25000"/>
                </a:schemeClr>
              </a:solidFill>
              <a:latin typeface="Calibri" pitchFamily="34" charset="0"/>
            </a:endParaRPr>
          </a:p>
        </p:txBody>
      </p:sp>
      <p:sp>
        <p:nvSpPr>
          <p:cNvPr id="2055" name="Text Box 7"/>
          <p:cNvSpPr txBox="1">
            <a:spLocks noChangeArrowheads="1"/>
          </p:cNvSpPr>
          <p:nvPr/>
        </p:nvSpPr>
        <p:spPr bwMode="auto">
          <a:xfrm>
            <a:off x="0" y="2667353"/>
            <a:ext cx="3440648" cy="2236082"/>
          </a:xfrm>
          <a:prstGeom prst="rect">
            <a:avLst/>
          </a:prstGeom>
          <a:noFill/>
          <a:ln w="9525">
            <a:noFill/>
            <a:miter lim="800000"/>
            <a:headEnd/>
            <a:tailEnd/>
          </a:ln>
          <a:effectLst/>
        </p:spPr>
        <p:txBody>
          <a:bodyPr wrap="square">
            <a:spAutoFit/>
          </a:bodyPr>
          <a:lstStyle/>
          <a:p>
            <a:endParaRPr lang="en-US" sz="1000" b="1" dirty="0" smtClean="0">
              <a:latin typeface="Calibri" pitchFamily="34" charset="0"/>
            </a:endParaRPr>
          </a:p>
          <a:p>
            <a:r>
              <a:rPr lang="en-US" sz="1000" b="1" dirty="0" smtClean="0">
                <a:latin typeface="Calibri" pitchFamily="34" charset="0"/>
              </a:rPr>
              <a:t>About the WATCH series:</a:t>
            </a:r>
          </a:p>
          <a:p>
            <a:pPr>
              <a:lnSpc>
                <a:spcPts val="1100"/>
              </a:lnSpc>
            </a:pPr>
            <a:r>
              <a:rPr lang="en-US" sz="1000" dirty="0" smtClean="0">
                <a:solidFill>
                  <a:schemeClr val="tx1">
                    <a:lumMod val="75000"/>
                    <a:lumOff val="25000"/>
                  </a:schemeClr>
                </a:solidFill>
                <a:latin typeface="Calibri" pitchFamily="34" charset="0"/>
              </a:rPr>
              <a:t>Transforming today’s trusted but untrustworthy </a:t>
            </a:r>
            <a:r>
              <a:rPr lang="en-US" sz="1000" dirty="0" err="1" smtClean="0">
                <a:solidFill>
                  <a:schemeClr val="tx1">
                    <a:lumMod val="75000"/>
                    <a:lumOff val="25000"/>
                  </a:schemeClr>
                </a:solidFill>
                <a:latin typeface="Calibri" pitchFamily="34" charset="0"/>
              </a:rPr>
              <a:t>cyberinfrastructure</a:t>
            </a:r>
            <a:r>
              <a:rPr lang="en-US" sz="1000" dirty="0" smtClean="0">
                <a:solidFill>
                  <a:schemeClr val="tx1">
                    <a:lumMod val="75000"/>
                    <a:lumOff val="25000"/>
                  </a:schemeClr>
                </a:solidFill>
                <a:latin typeface="Calibri" pitchFamily="34" charset="0"/>
              </a:rPr>
              <a:t> into one that can meet society’s growing demands requires both technical advances and improved understanding of  how people and organizations of many backgrounds perceive, decide to adopt,  and  actually use technology.  WATCH aims to provide thought-provoking talks by innovative thinkers with ideas that illuminate these challenges and provide signposts toward solutions.  The series is jointly organized by NSF’s Computer Science and Engineering (CISE) and Social, Behavioral, and Economic (SBE) Directorates and the Office of </a:t>
            </a:r>
            <a:r>
              <a:rPr lang="en-US" sz="1000" dirty="0" err="1" smtClean="0">
                <a:solidFill>
                  <a:schemeClr val="tx1">
                    <a:lumMod val="75000"/>
                    <a:lumOff val="25000"/>
                  </a:schemeClr>
                </a:solidFill>
                <a:latin typeface="Calibri" pitchFamily="34" charset="0"/>
              </a:rPr>
              <a:t>Cyberinfrastructure</a:t>
            </a:r>
            <a:r>
              <a:rPr lang="en-US" sz="1000" dirty="0" smtClean="0">
                <a:solidFill>
                  <a:schemeClr val="tx1">
                    <a:lumMod val="75000"/>
                    <a:lumOff val="25000"/>
                  </a:schemeClr>
                </a:solidFill>
                <a:latin typeface="Calibri" pitchFamily="34" charset="0"/>
              </a:rPr>
              <a:t> (OCI), and sponsored by the CISE Secure and Trustworthy Cyberspace (</a:t>
            </a:r>
            <a:r>
              <a:rPr lang="en-US" sz="1000" dirty="0" err="1" smtClean="0">
                <a:solidFill>
                  <a:schemeClr val="tx1">
                    <a:lumMod val="75000"/>
                    <a:lumOff val="25000"/>
                  </a:schemeClr>
                </a:solidFill>
                <a:latin typeface="Calibri" pitchFamily="34" charset="0"/>
              </a:rPr>
              <a:t>SaTC</a:t>
            </a:r>
            <a:r>
              <a:rPr lang="en-US" sz="1000" dirty="0" smtClean="0">
                <a:solidFill>
                  <a:schemeClr val="tx1">
                    <a:lumMod val="75000"/>
                    <a:lumOff val="25000"/>
                  </a:schemeClr>
                </a:solidFill>
                <a:latin typeface="Calibri" pitchFamily="34" charset="0"/>
              </a:rPr>
              <a:t>) Program. Talks will be recorded and made available over the Internet.</a:t>
            </a:r>
            <a:endParaRPr lang="en-US" sz="1000" dirty="0">
              <a:solidFill>
                <a:schemeClr val="tx1">
                  <a:lumMod val="75000"/>
                  <a:lumOff val="25000"/>
                </a:schemeClr>
              </a:solidFill>
              <a:latin typeface="Calibri" pitchFamily="34" charset="0"/>
            </a:endParaRPr>
          </a:p>
        </p:txBody>
      </p:sp>
      <p:sp>
        <p:nvSpPr>
          <p:cNvPr id="2108" name="Freeform 60"/>
          <p:cNvSpPr>
            <a:spLocks/>
          </p:cNvSpPr>
          <p:nvPr/>
        </p:nvSpPr>
        <p:spPr bwMode="auto">
          <a:xfrm>
            <a:off x="5821951" y="8464"/>
            <a:ext cx="659026" cy="552450"/>
          </a:xfrm>
          <a:custGeom>
            <a:avLst/>
            <a:gdLst/>
            <a:ahLst/>
            <a:cxnLst>
              <a:cxn ang="0">
                <a:pos x="411" y="0"/>
              </a:cxn>
              <a:cxn ang="0">
                <a:pos x="219" y="88"/>
              </a:cxn>
              <a:cxn ang="0">
                <a:pos x="147" y="120"/>
              </a:cxn>
              <a:cxn ang="0">
                <a:pos x="43" y="168"/>
              </a:cxn>
              <a:cxn ang="0">
                <a:pos x="19" y="184"/>
              </a:cxn>
              <a:cxn ang="0">
                <a:pos x="3" y="232"/>
              </a:cxn>
              <a:cxn ang="0">
                <a:pos x="19" y="304"/>
              </a:cxn>
              <a:cxn ang="0">
                <a:pos x="323" y="376"/>
              </a:cxn>
              <a:cxn ang="0">
                <a:pos x="467" y="384"/>
              </a:cxn>
              <a:cxn ang="0">
                <a:pos x="707" y="320"/>
              </a:cxn>
              <a:cxn ang="0">
                <a:pos x="739" y="248"/>
              </a:cxn>
              <a:cxn ang="0">
                <a:pos x="587" y="120"/>
              </a:cxn>
              <a:cxn ang="0">
                <a:pos x="475" y="80"/>
              </a:cxn>
              <a:cxn ang="0">
                <a:pos x="291" y="56"/>
              </a:cxn>
              <a:cxn ang="0">
                <a:pos x="251" y="48"/>
              </a:cxn>
              <a:cxn ang="0">
                <a:pos x="195" y="40"/>
              </a:cxn>
            </a:cxnLst>
            <a:rect l="0" t="0" r="r" b="b"/>
            <a:pathLst>
              <a:path w="739" h="384">
                <a:moveTo>
                  <a:pt x="411" y="0"/>
                </a:moveTo>
                <a:cubicBezTo>
                  <a:pt x="374" y="56"/>
                  <a:pt x="281" y="67"/>
                  <a:pt x="219" y="88"/>
                </a:cubicBezTo>
                <a:cubicBezTo>
                  <a:pt x="193" y="97"/>
                  <a:pt x="173" y="112"/>
                  <a:pt x="147" y="120"/>
                </a:cubicBezTo>
                <a:cubicBezTo>
                  <a:pt x="101" y="133"/>
                  <a:pt x="86" y="139"/>
                  <a:pt x="43" y="168"/>
                </a:cubicBezTo>
                <a:cubicBezTo>
                  <a:pt x="35" y="173"/>
                  <a:pt x="19" y="184"/>
                  <a:pt x="19" y="184"/>
                </a:cubicBezTo>
                <a:cubicBezTo>
                  <a:pt x="14" y="200"/>
                  <a:pt x="0" y="215"/>
                  <a:pt x="3" y="232"/>
                </a:cubicBezTo>
                <a:cubicBezTo>
                  <a:pt x="7" y="256"/>
                  <a:pt x="2" y="287"/>
                  <a:pt x="19" y="304"/>
                </a:cubicBezTo>
                <a:cubicBezTo>
                  <a:pt x="90" y="375"/>
                  <a:pt x="245" y="369"/>
                  <a:pt x="323" y="376"/>
                </a:cubicBezTo>
                <a:cubicBezTo>
                  <a:pt x="371" y="380"/>
                  <a:pt x="419" y="381"/>
                  <a:pt x="467" y="384"/>
                </a:cubicBezTo>
                <a:cubicBezTo>
                  <a:pt x="541" y="377"/>
                  <a:pt x="642" y="364"/>
                  <a:pt x="707" y="320"/>
                </a:cubicBezTo>
                <a:cubicBezTo>
                  <a:pt x="716" y="294"/>
                  <a:pt x="730" y="274"/>
                  <a:pt x="739" y="248"/>
                </a:cubicBezTo>
                <a:cubicBezTo>
                  <a:pt x="723" y="153"/>
                  <a:pt x="671" y="145"/>
                  <a:pt x="587" y="120"/>
                </a:cubicBezTo>
                <a:cubicBezTo>
                  <a:pt x="549" y="109"/>
                  <a:pt x="513" y="90"/>
                  <a:pt x="475" y="80"/>
                </a:cubicBezTo>
                <a:cubicBezTo>
                  <a:pt x="415" y="65"/>
                  <a:pt x="352" y="62"/>
                  <a:pt x="291" y="56"/>
                </a:cubicBezTo>
                <a:cubicBezTo>
                  <a:pt x="278" y="53"/>
                  <a:pt x="264" y="50"/>
                  <a:pt x="251" y="48"/>
                </a:cubicBezTo>
                <a:cubicBezTo>
                  <a:pt x="232" y="45"/>
                  <a:pt x="195" y="40"/>
                  <a:pt x="195" y="40"/>
                </a:cubicBezTo>
              </a:path>
            </a:pathLst>
          </a:custGeom>
          <a:noFill/>
          <a:ln w="38100" cap="flat" cmpd="sng">
            <a:solidFill>
              <a:srgbClr val="FF3300"/>
            </a:solidFill>
            <a:prstDash val="sysDot"/>
            <a:round/>
            <a:headEnd/>
            <a:tailEnd/>
          </a:ln>
          <a:effectLst/>
        </p:spPr>
        <p:txBody>
          <a:bodyPr wrap="none" anchor="ctr"/>
          <a:lstStyle/>
          <a:p>
            <a:endParaRPr lang="en-US"/>
          </a:p>
        </p:txBody>
      </p:sp>
      <p:sp>
        <p:nvSpPr>
          <p:cNvPr id="2051" name="Rectangle 3"/>
          <p:cNvSpPr>
            <a:spLocks noChangeArrowheads="1"/>
          </p:cNvSpPr>
          <p:nvPr/>
        </p:nvSpPr>
        <p:spPr bwMode="auto">
          <a:xfrm>
            <a:off x="135689" y="288324"/>
            <a:ext cx="329513" cy="2426301"/>
          </a:xfrm>
          <a:prstGeom prst="rect">
            <a:avLst/>
          </a:prstGeom>
          <a:solidFill>
            <a:srgbClr val="FF3300">
              <a:alpha val="19000"/>
            </a:srgbClr>
          </a:solidFill>
          <a:ln w="28575">
            <a:noFill/>
            <a:miter lim="800000"/>
            <a:headEnd/>
            <a:tailEnd/>
          </a:ln>
          <a:effectLst/>
        </p:spPr>
        <p:txBody>
          <a:bodyPr wrap="none" anchor="ctr"/>
          <a:lstStyle/>
          <a:p>
            <a:endParaRPr lang="en-US" dirty="0">
              <a:latin typeface="Castellar" pitchFamily="18" charset="0"/>
            </a:endParaRPr>
          </a:p>
        </p:txBody>
      </p:sp>
      <p:sp>
        <p:nvSpPr>
          <p:cNvPr id="12" name="TextBox 11"/>
          <p:cNvSpPr txBox="1"/>
          <p:nvPr/>
        </p:nvSpPr>
        <p:spPr>
          <a:xfrm>
            <a:off x="0" y="6400795"/>
            <a:ext cx="9144000" cy="461665"/>
          </a:xfrm>
          <a:prstGeom prst="rect">
            <a:avLst/>
          </a:prstGeom>
          <a:noFill/>
        </p:spPr>
        <p:txBody>
          <a:bodyPr wrap="square" rtlCol="0">
            <a:spAutoFit/>
          </a:bodyPr>
          <a:lstStyle/>
          <a:p>
            <a:r>
              <a:rPr lang="en-US" sz="1200" b="1" dirty="0" smtClean="0">
                <a:latin typeface="Calibri" pitchFamily="34" charset="0"/>
              </a:rPr>
              <a:t>Questions/comments about WATCH? </a:t>
            </a:r>
          </a:p>
          <a:p>
            <a:r>
              <a:rPr lang="en-US" sz="1200" b="1" dirty="0" smtClean="0">
                <a:latin typeface="Calibri" pitchFamily="34" charset="0"/>
              </a:rPr>
              <a:t>Contact Keith Marzullo  </a:t>
            </a:r>
            <a:r>
              <a:rPr lang="en-US" sz="1200" b="1" dirty="0" smtClean="0">
                <a:latin typeface="Calibri" pitchFamily="34" charset="0"/>
                <a:hlinkClick r:id="rId3"/>
              </a:rPr>
              <a:t>kmarzull@nsf.gov</a:t>
            </a:r>
            <a:endParaRPr lang="en-US" sz="1200" b="1" dirty="0" smtClean="0">
              <a:latin typeface="Calibri" pitchFamily="34" charset="0"/>
            </a:endParaRPr>
          </a:p>
        </p:txBody>
      </p:sp>
      <p:sp>
        <p:nvSpPr>
          <p:cNvPr id="13" name="TextBox 12"/>
          <p:cNvSpPr txBox="1"/>
          <p:nvPr/>
        </p:nvSpPr>
        <p:spPr>
          <a:xfrm>
            <a:off x="164021" y="5122330"/>
            <a:ext cx="3055965" cy="400110"/>
          </a:xfrm>
          <a:prstGeom prst="rect">
            <a:avLst/>
          </a:prstGeom>
          <a:noFill/>
        </p:spPr>
        <p:txBody>
          <a:bodyPr wrap="none" rtlCol="0">
            <a:spAutoFit/>
          </a:bodyPr>
          <a:lstStyle/>
          <a:p>
            <a:r>
              <a:rPr lang="en-US" sz="2000" b="1" dirty="0" smtClean="0">
                <a:latin typeface="Calibri"/>
                <a:cs typeface="Calibri"/>
              </a:rPr>
              <a:t>Thursday, </a:t>
            </a:r>
            <a:r>
              <a:rPr lang="en-US" sz="2000" b="1" dirty="0" smtClean="0">
                <a:latin typeface="Calibri"/>
                <a:cs typeface="Calibri"/>
              </a:rPr>
              <a:t>January 17, </a:t>
            </a:r>
            <a:r>
              <a:rPr lang="en-US" sz="2000" b="1" dirty="0" smtClean="0">
                <a:latin typeface="Calibri"/>
                <a:cs typeface="Calibri"/>
              </a:rPr>
              <a:t>2012</a:t>
            </a:r>
            <a:endParaRPr lang="en-US" sz="2000" b="1" dirty="0">
              <a:latin typeface="Calibri"/>
              <a:cs typeface="Calibri"/>
            </a:endParaRPr>
          </a:p>
        </p:txBody>
      </p:sp>
      <p:sp>
        <p:nvSpPr>
          <p:cNvPr id="14" name="Freeform 60"/>
          <p:cNvSpPr>
            <a:spLocks/>
          </p:cNvSpPr>
          <p:nvPr/>
        </p:nvSpPr>
        <p:spPr bwMode="auto">
          <a:xfrm>
            <a:off x="142915" y="4829176"/>
            <a:ext cx="3352759" cy="828674"/>
          </a:xfrm>
          <a:custGeom>
            <a:avLst/>
            <a:gdLst/>
            <a:ahLst/>
            <a:cxnLst>
              <a:cxn ang="0">
                <a:pos x="411" y="0"/>
              </a:cxn>
              <a:cxn ang="0">
                <a:pos x="219" y="88"/>
              </a:cxn>
              <a:cxn ang="0">
                <a:pos x="147" y="120"/>
              </a:cxn>
              <a:cxn ang="0">
                <a:pos x="43" y="168"/>
              </a:cxn>
              <a:cxn ang="0">
                <a:pos x="19" y="184"/>
              </a:cxn>
              <a:cxn ang="0">
                <a:pos x="3" y="232"/>
              </a:cxn>
              <a:cxn ang="0">
                <a:pos x="19" y="304"/>
              </a:cxn>
              <a:cxn ang="0">
                <a:pos x="323" y="376"/>
              </a:cxn>
              <a:cxn ang="0">
                <a:pos x="467" y="384"/>
              </a:cxn>
              <a:cxn ang="0">
                <a:pos x="707" y="320"/>
              </a:cxn>
              <a:cxn ang="0">
                <a:pos x="739" y="248"/>
              </a:cxn>
              <a:cxn ang="0">
                <a:pos x="587" y="120"/>
              </a:cxn>
              <a:cxn ang="0">
                <a:pos x="475" y="80"/>
              </a:cxn>
              <a:cxn ang="0">
                <a:pos x="291" y="56"/>
              </a:cxn>
              <a:cxn ang="0">
                <a:pos x="251" y="48"/>
              </a:cxn>
              <a:cxn ang="0">
                <a:pos x="195" y="40"/>
              </a:cxn>
            </a:cxnLst>
            <a:rect l="0" t="0" r="r" b="b"/>
            <a:pathLst>
              <a:path w="739" h="384">
                <a:moveTo>
                  <a:pt x="411" y="0"/>
                </a:moveTo>
                <a:cubicBezTo>
                  <a:pt x="374" y="56"/>
                  <a:pt x="281" y="67"/>
                  <a:pt x="219" y="88"/>
                </a:cubicBezTo>
                <a:cubicBezTo>
                  <a:pt x="193" y="97"/>
                  <a:pt x="173" y="112"/>
                  <a:pt x="147" y="120"/>
                </a:cubicBezTo>
                <a:cubicBezTo>
                  <a:pt x="101" y="133"/>
                  <a:pt x="86" y="139"/>
                  <a:pt x="43" y="168"/>
                </a:cubicBezTo>
                <a:cubicBezTo>
                  <a:pt x="35" y="173"/>
                  <a:pt x="19" y="184"/>
                  <a:pt x="19" y="184"/>
                </a:cubicBezTo>
                <a:cubicBezTo>
                  <a:pt x="14" y="200"/>
                  <a:pt x="0" y="215"/>
                  <a:pt x="3" y="232"/>
                </a:cubicBezTo>
                <a:cubicBezTo>
                  <a:pt x="7" y="256"/>
                  <a:pt x="2" y="287"/>
                  <a:pt x="19" y="304"/>
                </a:cubicBezTo>
                <a:cubicBezTo>
                  <a:pt x="90" y="375"/>
                  <a:pt x="245" y="369"/>
                  <a:pt x="323" y="376"/>
                </a:cubicBezTo>
                <a:cubicBezTo>
                  <a:pt x="371" y="380"/>
                  <a:pt x="419" y="381"/>
                  <a:pt x="467" y="384"/>
                </a:cubicBezTo>
                <a:cubicBezTo>
                  <a:pt x="541" y="377"/>
                  <a:pt x="642" y="364"/>
                  <a:pt x="707" y="320"/>
                </a:cubicBezTo>
                <a:cubicBezTo>
                  <a:pt x="716" y="294"/>
                  <a:pt x="730" y="274"/>
                  <a:pt x="739" y="248"/>
                </a:cubicBezTo>
                <a:cubicBezTo>
                  <a:pt x="723" y="153"/>
                  <a:pt x="671" y="145"/>
                  <a:pt x="587" y="120"/>
                </a:cubicBezTo>
                <a:cubicBezTo>
                  <a:pt x="549" y="109"/>
                  <a:pt x="513" y="90"/>
                  <a:pt x="475" y="80"/>
                </a:cubicBezTo>
                <a:cubicBezTo>
                  <a:pt x="415" y="65"/>
                  <a:pt x="352" y="62"/>
                  <a:pt x="291" y="56"/>
                </a:cubicBezTo>
                <a:cubicBezTo>
                  <a:pt x="278" y="53"/>
                  <a:pt x="264" y="50"/>
                  <a:pt x="251" y="48"/>
                </a:cubicBezTo>
                <a:cubicBezTo>
                  <a:pt x="232" y="45"/>
                  <a:pt x="195" y="40"/>
                  <a:pt x="195" y="40"/>
                </a:cubicBezTo>
              </a:path>
            </a:pathLst>
          </a:custGeom>
          <a:noFill/>
          <a:ln w="38100" cap="flat" cmpd="sng">
            <a:solidFill>
              <a:srgbClr val="FF3300"/>
            </a:solidFill>
            <a:prstDash val="sysDot"/>
            <a:round/>
            <a:headEnd/>
            <a:tailEnd/>
          </a:ln>
          <a:effectLst/>
        </p:spPr>
        <p:txBody>
          <a:bodyPr wrap="none" anchor="ctr"/>
          <a:lstStyle/>
          <a:p>
            <a:endParaRPr lang="en-US"/>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0398" y="82115"/>
            <a:ext cx="1812925" cy="212549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2862</TotalTime>
  <Words>165</Words>
  <Application>Microsoft Office PowerPoint</Application>
  <PresentationFormat>On-screen Show (4:3)</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W ashington A rea T rustworthy C omputing  H our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Area Trustworthy Systems  Hour</dc:title>
  <dc:creator>Carl Landwehr</dc:creator>
  <cp:lastModifiedBy>kgeary</cp:lastModifiedBy>
  <cp:revision>177</cp:revision>
  <cp:lastPrinted>2013-01-03T20:29:51Z</cp:lastPrinted>
  <dcterms:created xsi:type="dcterms:W3CDTF">2012-02-27T15:18:26Z</dcterms:created>
  <dcterms:modified xsi:type="dcterms:W3CDTF">2013-01-03T20:30:47Z</dcterms:modified>
</cp:coreProperties>
</file>