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59" r:id="rId5"/>
    <p:sldId id="257"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F3AB5DC-CABB-4293-BB07-C261E48DBA72}" type="datetimeFigureOut">
              <a:rPr lang="en-US" smtClean="0"/>
              <a:pPr/>
              <a:t>01/02/2014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B5DAB0E-2AD1-4B43-AB80-5DA2DBDFA0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DAB0E-2AD1-4B43-AB80-5DA2DBDFA0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DAB0E-2AD1-4B43-AB80-5DA2DBDFA0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DAB0E-2AD1-4B43-AB80-5DA2DBDFA0D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DAB0E-2AD1-4B43-AB80-5DA2DBDFA0D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5DAB0E-2AD1-4B43-AB80-5DA2DBDFA0D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5DAB0E-2AD1-4B43-AB80-5DA2DBDFA0D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5DAB0E-2AD1-4B43-AB80-5DA2DBDFA0D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F3AB5DC-CABB-4293-BB07-C261E48DBA72}" type="datetimeFigureOut">
              <a:rPr lang="en-US" smtClean="0"/>
              <a:pPr/>
              <a:t>01/02/2014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5DAB0E-2AD1-4B43-AB80-5DA2DBDFA0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F3AB5DC-CABB-4293-BB07-C261E48DBA72}" type="datetimeFigureOut">
              <a:rPr lang="en-US" smtClean="0"/>
              <a:pPr/>
              <a:t>01/02/2014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5DAB0E-2AD1-4B43-AB80-5DA2DBDFA0D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F3AB5DC-CABB-4293-BB07-C261E48DBA72}" type="datetimeFigureOut">
              <a:rPr lang="en-US" smtClean="0"/>
              <a:pPr/>
              <a:t>01/02/2014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B5DAB0E-2AD1-4B43-AB80-5DA2DBDFA0D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F3AB5DC-CABB-4293-BB07-C261E48DBA72}" type="datetimeFigureOut">
              <a:rPr lang="en-US" smtClean="0"/>
              <a:pPr/>
              <a:t>01/02/2014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5DAB0E-2AD1-4B43-AB80-5DA2DBDFA0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3810000"/>
          </a:xfrm>
        </p:spPr>
        <p:txBody>
          <a:bodyPr>
            <a:normAutofit fontScale="90000"/>
          </a:bodyPr>
          <a:lstStyle/>
          <a:p>
            <a:pPr algn="ctr"/>
            <a:r>
              <a:rPr lang="en-US" b="1" dirty="0" smtClean="0"/>
              <a:t/>
            </a:r>
            <a:br>
              <a:rPr lang="en-US" b="1" dirty="0" smtClean="0"/>
            </a:br>
            <a:r>
              <a:rPr lang="en-US" b="1" dirty="0" smtClean="0"/>
              <a:t>Broadening </a:t>
            </a:r>
            <a:r>
              <a:rPr lang="en-US" b="1" dirty="0"/>
              <a:t>P</a:t>
            </a:r>
            <a:r>
              <a:rPr lang="en-US" b="1" dirty="0" smtClean="0"/>
              <a:t>articipation </a:t>
            </a:r>
            <a:br>
              <a:rPr lang="en-US" b="1" dirty="0" smtClean="0"/>
            </a:br>
            <a:r>
              <a:rPr lang="en-US" b="1" dirty="0" smtClean="0"/>
              <a:t>and </a:t>
            </a:r>
            <a:br>
              <a:rPr lang="en-US" b="1" dirty="0" smtClean="0"/>
            </a:br>
            <a:r>
              <a:rPr lang="en-US" b="1" dirty="0" smtClean="0"/>
              <a:t>Institutional </a:t>
            </a:r>
            <a:r>
              <a:rPr lang="en-US" b="1" dirty="0"/>
              <a:t>C</a:t>
            </a:r>
            <a:r>
              <a:rPr lang="en-US" b="1" dirty="0" smtClean="0"/>
              <a:t>apacity</a:t>
            </a:r>
            <a:br>
              <a:rPr lang="en-US" b="1" dirty="0" smtClean="0"/>
            </a:br>
            <a:r>
              <a:rPr lang="en-US" b="1" dirty="0" smtClean="0"/>
              <a:t/>
            </a:r>
            <a:br>
              <a:rPr lang="en-US" b="1" dirty="0" smtClean="0"/>
            </a:br>
            <a:r>
              <a:rPr lang="en-US" sz="2700" b="1" dirty="0" smtClean="0"/>
              <a:t>Report of the Subcommittee</a:t>
            </a:r>
            <a:endParaRPr lang="en-US" sz="2700" dirty="0"/>
          </a:p>
        </p:txBody>
      </p:sp>
      <p:sp>
        <p:nvSpPr>
          <p:cNvPr id="3" name="Subtitle 2"/>
          <p:cNvSpPr>
            <a:spLocks noGrp="1"/>
          </p:cNvSpPr>
          <p:nvPr>
            <p:ph type="subTitle" idx="1"/>
          </p:nvPr>
        </p:nvSpPr>
        <p:spPr>
          <a:xfrm>
            <a:off x="304800" y="5562600"/>
            <a:ext cx="2514600" cy="990600"/>
          </a:xfrm>
        </p:spPr>
        <p:txBody>
          <a:bodyPr/>
          <a:lstStyle/>
          <a:p>
            <a:endParaRPr lang="en-US" dirty="0"/>
          </a:p>
        </p:txBody>
      </p:sp>
    </p:spTree>
    <p:extLst>
      <p:ext uri="{BB962C8B-B14F-4D97-AF65-F5344CB8AC3E}">
        <p14:creationId xmlns:p14="http://schemas.microsoft.com/office/powerpoint/2010/main" val="650021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05400"/>
          </a:xfrm>
        </p:spPr>
        <p:txBody>
          <a:bodyPr>
            <a:noAutofit/>
          </a:bodyPr>
          <a:lstStyle/>
          <a:p>
            <a:pPr marL="0" lvl="0" indent="0">
              <a:buNone/>
            </a:pPr>
            <a:r>
              <a:rPr lang="en-US" sz="2000" dirty="0" smtClean="0"/>
              <a:t>The subcommittee recognizes </a:t>
            </a:r>
            <a:r>
              <a:rPr lang="en-US" sz="2000" dirty="0"/>
              <a:t>the profound changes in US demographics and skill levels that currently exist, and the changes that are predicted for the </a:t>
            </a:r>
            <a:r>
              <a:rPr lang="en-US" sz="2000" dirty="0" smtClean="0"/>
              <a:t>future.  Thus, EHR should:</a:t>
            </a:r>
          </a:p>
          <a:p>
            <a:pPr lvl="0"/>
            <a:r>
              <a:rPr lang="en-US" sz="2000" dirty="0" smtClean="0"/>
              <a:t>Re-conceptualize the </a:t>
            </a:r>
            <a:r>
              <a:rPr lang="en-US" sz="2000" dirty="0"/>
              <a:t>development of STEM capacity not as a “pipeline,” rather as a “social </a:t>
            </a:r>
            <a:r>
              <a:rPr lang="en-US" sz="2000" dirty="0" smtClean="0"/>
              <a:t>network </a:t>
            </a:r>
            <a:r>
              <a:rPr lang="en-US" sz="2000" dirty="0"/>
              <a:t>of </a:t>
            </a:r>
            <a:r>
              <a:rPr lang="en-US" sz="2000" dirty="0" smtClean="0"/>
              <a:t>communities” that occurs in a networked digital ecosystem.</a:t>
            </a:r>
          </a:p>
          <a:p>
            <a:pPr lvl="0"/>
            <a:r>
              <a:rPr lang="en-US" sz="2000" dirty="0" smtClean="0"/>
              <a:t>Build </a:t>
            </a:r>
            <a:r>
              <a:rPr lang="en-US" sz="2000" dirty="0"/>
              <a:t>and </a:t>
            </a:r>
            <a:r>
              <a:rPr lang="en-US" sz="2000" dirty="0" smtClean="0"/>
              <a:t>leverage partnerships in a networked </a:t>
            </a:r>
            <a:r>
              <a:rPr lang="en-US" sz="2000" dirty="0"/>
              <a:t>community model </a:t>
            </a:r>
            <a:r>
              <a:rPr lang="en-US" sz="2000" dirty="0" smtClean="0"/>
              <a:t>to increase participation.</a:t>
            </a:r>
            <a:endParaRPr lang="en-US" sz="2000" dirty="0"/>
          </a:p>
          <a:p>
            <a:pPr lvl="0"/>
            <a:r>
              <a:rPr lang="en-US" sz="2000" dirty="0" smtClean="0"/>
              <a:t>Broaden the diversity of stakeholders</a:t>
            </a:r>
            <a:r>
              <a:rPr lang="en-US" sz="2000" dirty="0"/>
              <a:t>. </a:t>
            </a:r>
            <a:endParaRPr lang="en-US" sz="2000" dirty="0" smtClean="0"/>
          </a:p>
          <a:p>
            <a:pPr lvl="0"/>
            <a:r>
              <a:rPr lang="en-US" sz="2000" dirty="0" smtClean="0"/>
              <a:t>Generate data-driven and evidence-based metrics </a:t>
            </a:r>
            <a:r>
              <a:rPr lang="en-US" sz="2000" dirty="0"/>
              <a:t>for </a:t>
            </a:r>
            <a:r>
              <a:rPr lang="en-US" sz="2000" dirty="0" smtClean="0"/>
              <a:t>evaluation made possible </a:t>
            </a:r>
            <a:r>
              <a:rPr lang="en-US" sz="2000" dirty="0"/>
              <a:t>by learning analytics and “big data” efforts across society, and </a:t>
            </a:r>
            <a:r>
              <a:rPr lang="en-US" sz="2000" dirty="0" smtClean="0"/>
              <a:t>globally</a:t>
            </a:r>
            <a:endParaRPr lang="en-US" sz="2000" dirty="0"/>
          </a:p>
          <a:p>
            <a:pPr lvl="1"/>
            <a:r>
              <a:rPr lang="en-US" sz="2000" dirty="0" smtClean="0"/>
              <a:t>Consider the implications for human subjects’ protections</a:t>
            </a:r>
            <a:endParaRPr lang="en-US" sz="2000" dirty="0"/>
          </a:p>
          <a:p>
            <a:pPr lvl="0"/>
            <a:r>
              <a:rPr lang="en-US" sz="2000" dirty="0" smtClean="0"/>
              <a:t>Diversify dissemination channels.</a:t>
            </a:r>
            <a:endParaRPr lang="en-US" sz="2000" dirty="0"/>
          </a:p>
        </p:txBody>
      </p:sp>
      <p:sp>
        <p:nvSpPr>
          <p:cNvPr id="2" name="Title 1"/>
          <p:cNvSpPr>
            <a:spLocks noGrp="1"/>
          </p:cNvSpPr>
          <p:nvPr>
            <p:ph type="title"/>
          </p:nvPr>
        </p:nvSpPr>
        <p:spPr>
          <a:ln w="19050">
            <a:solidFill>
              <a:schemeClr val="bg2">
                <a:lumMod val="50000"/>
              </a:schemeClr>
            </a:solidFill>
          </a:ln>
        </p:spPr>
        <p:txBody>
          <a:bodyPr>
            <a:noAutofit/>
          </a:bodyPr>
          <a:lstStyle/>
          <a:p>
            <a:pPr algn="ctr"/>
            <a:r>
              <a:rPr lang="en-US" sz="2800" dirty="0" smtClean="0"/>
              <a:t>Guiding Theme 1: </a:t>
            </a:r>
            <a:br>
              <a:rPr lang="en-US" sz="2800" dirty="0" smtClean="0"/>
            </a:br>
            <a:r>
              <a:rPr lang="en-US" sz="2800" dirty="0" smtClean="0"/>
              <a:t>Broadening Participation as a </a:t>
            </a:r>
            <a:r>
              <a:rPr lang="en-US" sz="2800" i="1" dirty="0" smtClean="0"/>
              <a:t>Solution</a:t>
            </a:r>
            <a:endParaRPr lang="en-US" sz="2800" i="1" dirty="0"/>
          </a:p>
        </p:txBody>
      </p:sp>
    </p:spTree>
    <p:extLst>
      <p:ext uri="{BB962C8B-B14F-4D97-AF65-F5344CB8AC3E}">
        <p14:creationId xmlns:p14="http://schemas.microsoft.com/office/powerpoint/2010/main" val="1627685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19600"/>
          </a:xfrm>
        </p:spPr>
        <p:txBody>
          <a:bodyPr>
            <a:normAutofit fontScale="62500" lnSpcReduction="20000"/>
          </a:bodyPr>
          <a:lstStyle/>
          <a:p>
            <a:pPr lvl="0"/>
            <a:endParaRPr lang="en-US" sz="2000" dirty="0" smtClean="0">
              <a:cs typeface="Times New Roman" panose="02020603050405020304" pitchFamily="18" charset="0"/>
            </a:endParaRPr>
          </a:p>
          <a:p>
            <a:pPr lvl="0"/>
            <a:r>
              <a:rPr lang="en-US" sz="2000" dirty="0" smtClean="0">
                <a:cs typeface="Times New Roman" panose="02020603050405020304" pitchFamily="18" charset="0"/>
              </a:rPr>
              <a:t>Broadening </a:t>
            </a:r>
            <a:r>
              <a:rPr lang="en-US" sz="2000" dirty="0">
                <a:cs typeface="Times New Roman" panose="02020603050405020304" pitchFamily="18" charset="0"/>
              </a:rPr>
              <a:t>participation </a:t>
            </a:r>
            <a:r>
              <a:rPr lang="en-US" sz="2000" dirty="0" smtClean="0">
                <a:cs typeface="Times New Roman" panose="02020603050405020304" pitchFamily="18" charset="0"/>
              </a:rPr>
              <a:t>is an </a:t>
            </a:r>
            <a:r>
              <a:rPr lang="en-US" sz="2000" dirty="0">
                <a:cs typeface="Times New Roman" panose="02020603050405020304" pitchFamily="18" charset="0"/>
              </a:rPr>
              <a:t>intellectual context in which scientific activity </a:t>
            </a:r>
            <a:r>
              <a:rPr lang="en-US" sz="2000" dirty="0" smtClean="0">
                <a:cs typeface="Times New Roman" panose="02020603050405020304" pitchFamily="18" charset="0"/>
              </a:rPr>
              <a:t>occurs, </a:t>
            </a:r>
            <a:r>
              <a:rPr lang="en-US" sz="2000" dirty="0">
                <a:cs typeface="Times New Roman" panose="02020603050405020304" pitchFamily="18" charset="0"/>
              </a:rPr>
              <a:t>and </a:t>
            </a:r>
            <a:r>
              <a:rPr lang="en-US" sz="2000" dirty="0" smtClean="0">
                <a:cs typeface="Times New Roman" panose="02020603050405020304" pitchFamily="18" charset="0"/>
              </a:rPr>
              <a:t>a </a:t>
            </a:r>
            <a:r>
              <a:rPr lang="en-US" sz="2000" dirty="0">
                <a:cs typeface="Times New Roman" panose="02020603050405020304" pitchFamily="18" charset="0"/>
              </a:rPr>
              <a:t>framework that enriches the practice of science.</a:t>
            </a:r>
          </a:p>
          <a:p>
            <a:pPr lvl="0"/>
            <a:r>
              <a:rPr lang="en-US" sz="2000" dirty="0" smtClean="0">
                <a:cs typeface="Times New Roman" panose="02020603050405020304" pitchFamily="18" charset="0"/>
              </a:rPr>
              <a:t>We advocate for scientific curiosity, inspiration and engagement, which can draw directly from concepts in BP.</a:t>
            </a:r>
          </a:p>
          <a:p>
            <a:pPr lvl="0"/>
            <a:r>
              <a:rPr lang="en-US" sz="2000" dirty="0">
                <a:cs typeface="Times New Roman" panose="02020603050405020304" pitchFamily="18" charset="0"/>
              </a:rPr>
              <a:t>B</a:t>
            </a:r>
            <a:r>
              <a:rPr lang="en-US" sz="2000" dirty="0" smtClean="0">
                <a:cs typeface="Times New Roman" panose="02020603050405020304" pitchFamily="18" charset="0"/>
              </a:rPr>
              <a:t>y </a:t>
            </a:r>
            <a:r>
              <a:rPr lang="en-US" sz="2000" dirty="0">
                <a:cs typeface="Times New Roman" panose="02020603050405020304" pitchFamily="18" charset="0"/>
              </a:rPr>
              <a:t>including the voice, skills and dispositions of women and underrepresented groups in STEM we can significantly enrich: (a) the research questions that are posed, (b) the methodological complexity with which they are addressed, (c) conversations on how research results may be interpreted, and (d) how implications of science are communicated to the largest possible audience. </a:t>
            </a:r>
            <a:endParaRPr lang="en-US" sz="2000" dirty="0" smtClean="0">
              <a:cs typeface="Times New Roman" panose="02020603050405020304" pitchFamily="18" charset="0"/>
            </a:endParaRPr>
          </a:p>
          <a:p>
            <a:pPr lvl="0"/>
            <a:r>
              <a:rPr lang="en-US" sz="2000" dirty="0" smtClean="0">
                <a:cs typeface="Times New Roman" panose="02020603050405020304" pitchFamily="18" charset="0"/>
              </a:rPr>
              <a:t>We view BP as part of the intellectual merit considerations for proposals to EHR, in addition to being an aspect of broader impacts. </a:t>
            </a:r>
          </a:p>
          <a:p>
            <a:pPr lvl="0"/>
            <a:r>
              <a:rPr lang="en-US" sz="2000" dirty="0" smtClean="0">
                <a:cs typeface="Times New Roman" panose="02020603050405020304" pitchFamily="18" charset="0"/>
              </a:rPr>
              <a:t>BP </a:t>
            </a:r>
            <a:r>
              <a:rPr lang="en-US" sz="2000" dirty="0">
                <a:cs typeface="Times New Roman" panose="02020603050405020304" pitchFamily="18" charset="0"/>
              </a:rPr>
              <a:t>is a </a:t>
            </a:r>
            <a:r>
              <a:rPr lang="en-US" sz="2000" i="1" dirty="0">
                <a:cs typeface="Times New Roman" panose="02020603050405020304" pitchFamily="18" charset="0"/>
              </a:rPr>
              <a:t>value added</a:t>
            </a:r>
            <a:r>
              <a:rPr lang="en-US" sz="2000" dirty="0">
                <a:cs typeface="Times New Roman" panose="02020603050405020304" pitchFamily="18" charset="0"/>
              </a:rPr>
              <a:t> for STEM education and STEM careers.  </a:t>
            </a:r>
          </a:p>
          <a:p>
            <a:pPr lvl="0"/>
            <a:r>
              <a:rPr lang="en-US" sz="2000" dirty="0" smtClean="0">
                <a:cs typeface="Times New Roman" panose="02020603050405020304" pitchFamily="18" charset="0"/>
              </a:rPr>
              <a:t>BP </a:t>
            </a:r>
            <a:r>
              <a:rPr lang="en-US" sz="2000" dirty="0">
                <a:cs typeface="Times New Roman" panose="02020603050405020304" pitchFamily="18" charset="0"/>
              </a:rPr>
              <a:t>relates directly to research in STEM Learning and Learning Environments, and Workforce Development.  </a:t>
            </a:r>
          </a:p>
          <a:p>
            <a:pPr lvl="0"/>
            <a:r>
              <a:rPr lang="en-US" sz="2000" dirty="0" smtClean="0">
                <a:cs typeface="Times New Roman" panose="02020603050405020304" pitchFamily="18" charset="0"/>
              </a:rPr>
              <a:t>Evaluation in the context of BP:</a:t>
            </a:r>
            <a:endParaRPr lang="en-US" sz="2000" dirty="0">
              <a:cs typeface="Times New Roman" panose="02020603050405020304" pitchFamily="18" charset="0"/>
            </a:endParaRPr>
          </a:p>
          <a:p>
            <a:pPr lvl="1"/>
            <a:r>
              <a:rPr lang="en-US" sz="2000" dirty="0" smtClean="0">
                <a:cs typeface="Times New Roman" panose="02020603050405020304" pitchFamily="18" charset="0"/>
              </a:rPr>
              <a:t>Influences what questions </a:t>
            </a:r>
            <a:r>
              <a:rPr lang="en-US" sz="2000" dirty="0">
                <a:cs typeface="Times New Roman" panose="02020603050405020304" pitchFamily="18" charset="0"/>
              </a:rPr>
              <a:t>are asked, how the questions are posed, what evidence is considered in assigning value to educational outcomes, and the generalizability of the claims of application to diverse populations.  </a:t>
            </a:r>
          </a:p>
          <a:p>
            <a:pPr lvl="1"/>
            <a:r>
              <a:rPr lang="en-US" sz="2000" dirty="0" smtClean="0">
                <a:cs typeface="Times New Roman" panose="02020603050405020304" pitchFamily="18" charset="0"/>
              </a:rPr>
              <a:t>Identifies stakeholders.</a:t>
            </a:r>
            <a:endParaRPr lang="en-US" sz="2000" dirty="0">
              <a:cs typeface="Times New Roman" panose="02020603050405020304" pitchFamily="18" charset="0"/>
            </a:endParaRPr>
          </a:p>
          <a:p>
            <a:pPr lvl="1"/>
            <a:r>
              <a:rPr lang="en-US" sz="2000" dirty="0" smtClean="0">
                <a:cs typeface="Times New Roman" panose="02020603050405020304" pitchFamily="18" charset="0"/>
              </a:rPr>
              <a:t>Helps create evaluation </a:t>
            </a:r>
            <a:r>
              <a:rPr lang="en-US" sz="2000" dirty="0">
                <a:cs typeface="Times New Roman" panose="02020603050405020304" pitchFamily="18" charset="0"/>
              </a:rPr>
              <a:t>teams and partnerships.</a:t>
            </a:r>
          </a:p>
          <a:p>
            <a:pPr lvl="1"/>
            <a:r>
              <a:rPr lang="en-US" sz="2000" dirty="0" smtClean="0">
                <a:cs typeface="Times New Roman" panose="02020603050405020304" pitchFamily="18" charset="0"/>
              </a:rPr>
              <a:t>Guides dissemination </a:t>
            </a:r>
            <a:r>
              <a:rPr lang="en-US" sz="2000" dirty="0">
                <a:cs typeface="Times New Roman" panose="02020603050405020304" pitchFamily="18" charset="0"/>
              </a:rPr>
              <a:t>of the results of evaluations </a:t>
            </a:r>
            <a:r>
              <a:rPr lang="en-US" sz="2000" dirty="0" smtClean="0">
                <a:cs typeface="Times New Roman" panose="02020603050405020304" pitchFamily="18" charset="0"/>
              </a:rPr>
              <a:t>to </a:t>
            </a:r>
            <a:r>
              <a:rPr lang="en-US" sz="2000" dirty="0">
                <a:cs typeface="Times New Roman" panose="02020603050405020304" pitchFamily="18" charset="0"/>
              </a:rPr>
              <a:t>diverse and </a:t>
            </a:r>
            <a:r>
              <a:rPr lang="en-US" sz="2000" dirty="0" smtClean="0">
                <a:cs typeface="Times New Roman" panose="02020603050405020304" pitchFamily="18" charset="0"/>
              </a:rPr>
              <a:t>underrepresented audiences</a:t>
            </a:r>
            <a:r>
              <a:rPr lang="en-US" sz="2000" dirty="0">
                <a:cs typeface="Times New Roman" panose="02020603050405020304" pitchFamily="18" charset="0"/>
              </a:rPr>
              <a:t>. </a:t>
            </a:r>
          </a:p>
        </p:txBody>
      </p:sp>
      <p:sp>
        <p:nvSpPr>
          <p:cNvPr id="2" name="Title 1"/>
          <p:cNvSpPr>
            <a:spLocks noGrp="1"/>
          </p:cNvSpPr>
          <p:nvPr>
            <p:ph type="title"/>
          </p:nvPr>
        </p:nvSpPr>
        <p:spPr>
          <a:xfrm>
            <a:off x="457200" y="304800"/>
            <a:ext cx="8229600" cy="1600200"/>
          </a:xfrm>
          <a:ln w="19050">
            <a:solidFill>
              <a:schemeClr val="bg2">
                <a:lumMod val="50000"/>
              </a:schemeClr>
            </a:solidFill>
          </a:ln>
        </p:spPr>
        <p:txBody>
          <a:bodyPr>
            <a:noAutofit/>
          </a:bodyPr>
          <a:lstStyle/>
          <a:p>
            <a:pPr algn="ctr"/>
            <a:r>
              <a:rPr lang="en-US" sz="3600" dirty="0" smtClean="0"/>
              <a:t/>
            </a:r>
            <a:br>
              <a:rPr lang="en-US" sz="3600" dirty="0" smtClean="0"/>
            </a:br>
            <a:r>
              <a:rPr lang="en-US" sz="2800" dirty="0" smtClean="0"/>
              <a:t>Guiding Theme II: </a:t>
            </a:r>
            <a:r>
              <a:rPr lang="en-US" sz="2800" dirty="0"/>
              <a:t/>
            </a:r>
            <a:br>
              <a:rPr lang="en-US" sz="2800" dirty="0"/>
            </a:br>
            <a:r>
              <a:rPr lang="en-US" sz="2800" dirty="0"/>
              <a:t>Broadening </a:t>
            </a:r>
            <a:r>
              <a:rPr lang="en-US" sz="2800" dirty="0" smtClean="0"/>
              <a:t>Participation Fosters </a:t>
            </a:r>
            <a:r>
              <a:rPr lang="en-US" sz="2800" dirty="0"/>
              <a:t>a </a:t>
            </a:r>
            <a:r>
              <a:rPr lang="en-US" sz="2800" dirty="0" smtClean="0"/>
              <a:t>Culture </a:t>
            </a:r>
            <a:r>
              <a:rPr lang="en-US" sz="2800" dirty="0"/>
              <a:t>of </a:t>
            </a:r>
            <a:r>
              <a:rPr lang="en-US" sz="2800" dirty="0" smtClean="0"/>
              <a:t>Science</a:t>
            </a:r>
            <a:r>
              <a:rPr lang="en-US" sz="3600" dirty="0"/>
              <a:t/>
            </a:r>
            <a:br>
              <a:rPr lang="en-US" sz="3600" dirty="0"/>
            </a:br>
            <a:endParaRPr lang="en-US" sz="3600" dirty="0"/>
          </a:p>
        </p:txBody>
      </p:sp>
    </p:spTree>
    <p:extLst>
      <p:ext uri="{BB962C8B-B14F-4D97-AF65-F5344CB8AC3E}">
        <p14:creationId xmlns:p14="http://schemas.microsoft.com/office/powerpoint/2010/main" val="1611186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953000"/>
          </a:xfrm>
        </p:spPr>
        <p:txBody>
          <a:bodyPr>
            <a:noAutofit/>
          </a:bodyPr>
          <a:lstStyle/>
          <a:p>
            <a:endParaRPr lang="en-US" sz="2000" dirty="0" smtClean="0"/>
          </a:p>
          <a:p>
            <a:r>
              <a:rPr lang="en-US" sz="2000" dirty="0" smtClean="0"/>
              <a:t>Enhance leadership by EHR on broadening participation </a:t>
            </a:r>
          </a:p>
          <a:p>
            <a:r>
              <a:rPr lang="en-US" sz="2000" dirty="0" smtClean="0"/>
              <a:t>Develop and disseminate a definition of broadening participation that focuses on the many </a:t>
            </a:r>
            <a:r>
              <a:rPr lang="en-US" sz="2000" u="sng" dirty="0" smtClean="0"/>
              <a:t>positive contributions </a:t>
            </a:r>
            <a:r>
              <a:rPr lang="en-US" sz="2000" dirty="0" smtClean="0"/>
              <a:t>of all Americans in the STEM enterprise – the development of human capital built on the themes of:</a:t>
            </a:r>
          </a:p>
          <a:p>
            <a:pPr lvl="1"/>
            <a:r>
              <a:rPr lang="en-US" sz="2000" dirty="0" smtClean="0"/>
              <a:t>Broadening participation as a solution</a:t>
            </a:r>
          </a:p>
          <a:p>
            <a:pPr lvl="1"/>
            <a:r>
              <a:rPr lang="en-US" sz="2000" dirty="0" smtClean="0"/>
              <a:t>Cultivating a culture of science </a:t>
            </a:r>
          </a:p>
          <a:p>
            <a:r>
              <a:rPr lang="en-US" sz="2000" dirty="0" smtClean="0"/>
              <a:t>Develop </a:t>
            </a:r>
            <a:r>
              <a:rPr lang="en-US" sz="2000" dirty="0"/>
              <a:t>more robust, flexible data </a:t>
            </a:r>
            <a:r>
              <a:rPr lang="en-US" sz="2000" dirty="0" smtClean="0"/>
              <a:t>systems </a:t>
            </a:r>
            <a:r>
              <a:rPr lang="en-US" sz="2000" dirty="0"/>
              <a:t>to increase knowledge about funded </a:t>
            </a:r>
            <a:r>
              <a:rPr lang="en-US" sz="2000" dirty="0" smtClean="0"/>
              <a:t>research</a:t>
            </a:r>
          </a:p>
          <a:p>
            <a:r>
              <a:rPr lang="en-US" sz="2000" dirty="0" smtClean="0"/>
              <a:t>Build enhanced</a:t>
            </a:r>
            <a:r>
              <a:rPr lang="en-US" sz="2000" dirty="0"/>
              <a:t>, </a:t>
            </a:r>
            <a:r>
              <a:rPr lang="en-US" sz="2000" dirty="0" smtClean="0"/>
              <a:t>functional</a:t>
            </a:r>
            <a:r>
              <a:rPr lang="en-US" sz="2000" dirty="0"/>
              <a:t>, </a:t>
            </a:r>
            <a:r>
              <a:rPr lang="en-US" sz="2000" dirty="0" smtClean="0"/>
              <a:t>win-win partnerships within EHR, across Directorates, across agencies, and with the public and private sectors </a:t>
            </a:r>
            <a:endParaRPr lang="en-US" sz="2000" dirty="0"/>
          </a:p>
        </p:txBody>
      </p:sp>
      <p:sp>
        <p:nvSpPr>
          <p:cNvPr id="2" name="Title 1"/>
          <p:cNvSpPr>
            <a:spLocks noGrp="1"/>
          </p:cNvSpPr>
          <p:nvPr>
            <p:ph type="title"/>
          </p:nvPr>
        </p:nvSpPr>
        <p:spPr>
          <a:ln w="19050">
            <a:solidFill>
              <a:schemeClr val="bg2">
                <a:lumMod val="50000"/>
              </a:schemeClr>
            </a:solidFill>
          </a:ln>
        </p:spPr>
        <p:txBody>
          <a:bodyPr>
            <a:normAutofit/>
          </a:bodyPr>
          <a:lstStyle/>
          <a:p>
            <a:pPr algn="ctr"/>
            <a:r>
              <a:rPr lang="en-US" sz="2800" dirty="0" smtClean="0"/>
              <a:t>BP Subcommittee Recommendations </a:t>
            </a:r>
            <a:endParaRPr lang="en-US" sz="2800" dirty="0"/>
          </a:p>
        </p:txBody>
      </p:sp>
    </p:spTree>
    <p:extLst>
      <p:ext uri="{BB962C8B-B14F-4D97-AF65-F5344CB8AC3E}">
        <p14:creationId xmlns:p14="http://schemas.microsoft.com/office/powerpoint/2010/main" val="3378261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lvl="0"/>
            <a:endParaRPr lang="en-US" sz="2000" dirty="0" smtClean="0"/>
          </a:p>
          <a:p>
            <a:pPr lvl="0"/>
            <a:r>
              <a:rPr lang="en-US" sz="2000" dirty="0" smtClean="0"/>
              <a:t>Recommend each EHR division takes responsibility for a focus for the intellectual definition, direction, and coherence of one core R&amp;D area (STEM Learning; STEM Learning Environments; Broadening Participation and Institutional Capacity in STEM; and STEM Professional Workforce Preparation).</a:t>
            </a:r>
          </a:p>
          <a:p>
            <a:r>
              <a:rPr lang="en-US" sz="2000" dirty="0" smtClean="0"/>
              <a:t>Endorse </a:t>
            </a:r>
            <a:r>
              <a:rPr lang="en-US" sz="2000" dirty="0"/>
              <a:t>HRD taking the lead the Core R&amp;D area of Broadening Participation and Institutional Capacity in </a:t>
            </a:r>
            <a:r>
              <a:rPr lang="en-US" sz="2000" dirty="0" smtClean="0"/>
              <a:t>STEM.</a:t>
            </a:r>
          </a:p>
          <a:p>
            <a:pPr lvl="0"/>
            <a:r>
              <a:rPr lang="en-US" sz="2000" dirty="0" smtClean="0"/>
              <a:t>Endorse </a:t>
            </a:r>
            <a:r>
              <a:rPr lang="en-US" sz="2000" dirty="0"/>
              <a:t>HRD continued investments in Historically Black Colleges and Universities (HBCUs), Tribal Colleges and Universities (TCUs), and other minority-serving institutions, as well as institutions with strong missions to support broadening participation (ADVANCE, AGEP, HBCU-UP, LSAMP and TCUP). </a:t>
            </a:r>
          </a:p>
          <a:p>
            <a:endParaRPr lang="en-US" dirty="0"/>
          </a:p>
        </p:txBody>
      </p:sp>
      <p:sp>
        <p:nvSpPr>
          <p:cNvPr id="2" name="Title 1"/>
          <p:cNvSpPr>
            <a:spLocks noGrp="1"/>
          </p:cNvSpPr>
          <p:nvPr>
            <p:ph type="title"/>
          </p:nvPr>
        </p:nvSpPr>
        <p:spPr>
          <a:xfrm>
            <a:off x="381000" y="152400"/>
            <a:ext cx="8229600" cy="1143000"/>
          </a:xfrm>
          <a:ln w="19050">
            <a:solidFill>
              <a:schemeClr val="bg2">
                <a:lumMod val="50000"/>
              </a:schemeClr>
            </a:solidFill>
          </a:ln>
        </p:spPr>
        <p:txBody>
          <a:bodyPr>
            <a:normAutofit/>
          </a:bodyPr>
          <a:lstStyle/>
          <a:p>
            <a:pPr algn="ctr"/>
            <a:r>
              <a:rPr lang="en-US" sz="2800" dirty="0" smtClean="0"/>
              <a:t>Division Recommendations</a:t>
            </a:r>
            <a:endParaRPr lang="en-US" sz="2800" dirty="0"/>
          </a:p>
        </p:txBody>
      </p:sp>
    </p:spTree>
    <p:extLst>
      <p:ext uri="{BB962C8B-B14F-4D97-AF65-F5344CB8AC3E}">
        <p14:creationId xmlns:p14="http://schemas.microsoft.com/office/powerpoint/2010/main" val="1450028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720840"/>
            <a:ext cx="8153400" cy="3785652"/>
          </a:xfrm>
          <a:prstGeom prst="rect">
            <a:avLst/>
          </a:prstGeom>
        </p:spPr>
        <p:txBody>
          <a:bodyPr wrap="square">
            <a:spAutoFit/>
          </a:bodyPr>
          <a:lstStyle/>
          <a:p>
            <a:pPr algn="ctr"/>
            <a:r>
              <a:rPr lang="en-US" sz="2000" b="1" dirty="0"/>
              <a:t>Broadening Participation and </a:t>
            </a:r>
            <a:endParaRPr lang="en-US" sz="2000" b="1" dirty="0" smtClean="0"/>
          </a:p>
          <a:p>
            <a:pPr algn="ctr"/>
            <a:r>
              <a:rPr lang="en-US" sz="2000" b="1" dirty="0" smtClean="0"/>
              <a:t>Institutional </a:t>
            </a:r>
            <a:r>
              <a:rPr lang="en-US" sz="2000" b="1" dirty="0"/>
              <a:t>Capacity Building (BPIC)</a:t>
            </a:r>
            <a:endParaRPr lang="en-US" sz="2000" dirty="0"/>
          </a:p>
          <a:p>
            <a:pPr algn="ctr"/>
            <a:r>
              <a:rPr lang="en-US" sz="2000" b="1" dirty="0"/>
              <a:t>EHR Advisory Committee Sub-Group</a:t>
            </a:r>
            <a:endParaRPr lang="en-US" sz="2000" dirty="0"/>
          </a:p>
          <a:p>
            <a:pPr algn="ctr"/>
            <a:r>
              <a:rPr lang="en-US" sz="2000" dirty="0"/>
              <a:t> </a:t>
            </a:r>
          </a:p>
          <a:p>
            <a:pPr algn="ctr"/>
            <a:r>
              <a:rPr lang="en-US" sz="2000" dirty="0"/>
              <a:t>Eric Jolly</a:t>
            </a:r>
          </a:p>
          <a:p>
            <a:pPr algn="ctr"/>
            <a:r>
              <a:rPr lang="en-US" sz="2000" dirty="0"/>
              <a:t>Paul Kim</a:t>
            </a:r>
          </a:p>
          <a:p>
            <a:pPr algn="ctr"/>
            <a:r>
              <a:rPr lang="en-US" sz="2000" dirty="0"/>
              <a:t>Karen </a:t>
            </a:r>
            <a:r>
              <a:rPr lang="en-US" sz="2000" dirty="0" err="1"/>
              <a:t>Klomparens</a:t>
            </a:r>
            <a:endParaRPr lang="en-US" sz="2000" dirty="0"/>
          </a:p>
          <a:p>
            <a:pPr algn="ctr"/>
            <a:r>
              <a:rPr lang="en-US" sz="2000" dirty="0"/>
              <a:t>Lillian Lowery</a:t>
            </a:r>
          </a:p>
          <a:p>
            <a:pPr algn="ctr"/>
            <a:r>
              <a:rPr lang="en-US" sz="2000" dirty="0"/>
              <a:t>Bill McCallum</a:t>
            </a:r>
          </a:p>
          <a:p>
            <a:pPr algn="ctr"/>
            <a:r>
              <a:rPr lang="en-US" sz="2000" dirty="0"/>
              <a:t>Francisco Rodriguez, Chair</a:t>
            </a:r>
          </a:p>
          <a:p>
            <a:pPr algn="ctr"/>
            <a:r>
              <a:rPr lang="en-US" sz="2000" dirty="0"/>
              <a:t>Bill Schmidt</a:t>
            </a:r>
          </a:p>
          <a:p>
            <a:pPr algn="ctr"/>
            <a:r>
              <a:rPr lang="en-US" sz="2000" dirty="0"/>
              <a:t>Anthony Kelly, Technical Writer</a:t>
            </a:r>
          </a:p>
        </p:txBody>
      </p:sp>
    </p:spTree>
    <p:extLst>
      <p:ext uri="{BB962C8B-B14F-4D97-AF65-F5344CB8AC3E}">
        <p14:creationId xmlns:p14="http://schemas.microsoft.com/office/powerpoint/2010/main" val="2646896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139</TotalTime>
  <Words>562</Words>
  <Application>Microsoft Office PowerPoint</Application>
  <PresentationFormat>On-screen Show (4:3)</PresentationFormat>
  <Paragraphs>47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 Broadening Participation  and  Institutional Capacity  Report of the Subcommittee</vt:lpstr>
      <vt:lpstr>Guiding Theme 1:  Broadening Participation as a Solution</vt:lpstr>
      <vt:lpstr> Guiding Theme II:  Broadening Participation Fosters a Culture of Science </vt:lpstr>
      <vt:lpstr>BP Subcommittee Recommendations </vt:lpstr>
      <vt:lpstr>Division Recommendations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BROADENING PARTICIPATION AND INSTITUTIONAL CAPACITY Report of the Subcommittee</dc:title>
  <dc:creator>Anthony Kelly</dc:creator>
  <cp:lastModifiedBy>Caravelli, Teresa</cp:lastModifiedBy>
  <cp:revision>57</cp:revision>
  <dcterms:created xsi:type="dcterms:W3CDTF">2013-12-18T15:16:44Z</dcterms:created>
  <dcterms:modified xsi:type="dcterms:W3CDTF">2014-01-02T21:39:14Z</dcterms:modified>
</cp:coreProperties>
</file>