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2" r:id="rId3"/>
    <p:sldId id="264" r:id="rId4"/>
    <p:sldId id="257" r:id="rId5"/>
    <p:sldId id="265" r:id="rId6"/>
    <p:sldId id="266" r:id="rId7"/>
    <p:sldId id="267" r:id="rId8"/>
    <p:sldId id="268" r:id="rId9"/>
    <p:sldId id="269" r:id="rId10"/>
    <p:sldId id="270" r:id="rId11"/>
    <p:sldId id="271" r:id="rId12"/>
    <p:sldId id="272" r:id="rId13"/>
    <p:sldId id="273" r:id="rId14"/>
    <p:sldId id="27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575" autoAdjust="0"/>
  </p:normalViewPr>
  <p:slideViewPr>
    <p:cSldViewPr snapToGrid="0" snapToObjects="1">
      <p:cViewPr>
        <p:scale>
          <a:sx n="76" d="100"/>
          <a:sy n="76" d="100"/>
        </p:scale>
        <p:origin x="-2128" y="-4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5E0F4-552B-C949-AE9A-D4A17DA341B9}" type="datetimeFigureOut">
              <a:rPr lang="en-US" smtClean="0"/>
              <a:t>9/4/12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F7573F-9402-1F44-BCC2-ED90DF92111B}" type="slidenum">
              <a:rPr lang="en-US" smtClean="0"/>
              <a:t>‹#›</a:t>
            </a:fld>
            <a:endParaRPr lang="en-US"/>
          </a:p>
        </p:txBody>
      </p:sp>
    </p:spTree>
    <p:extLst>
      <p:ext uri="{BB962C8B-B14F-4D97-AF65-F5344CB8AC3E}">
        <p14:creationId xmlns:p14="http://schemas.microsoft.com/office/powerpoint/2010/main" val="25768419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7573F-9402-1F44-BCC2-ED90DF92111B}" type="slidenum">
              <a:rPr lang="en-US" smtClean="0"/>
              <a:t>1</a:t>
            </a:fld>
            <a:endParaRPr lang="en-US"/>
          </a:p>
        </p:txBody>
      </p:sp>
    </p:spTree>
    <p:extLst>
      <p:ext uri="{BB962C8B-B14F-4D97-AF65-F5344CB8AC3E}">
        <p14:creationId xmlns:p14="http://schemas.microsoft.com/office/powerpoint/2010/main" val="210157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7573F-9402-1F44-BCC2-ED90DF92111B}" type="slidenum">
              <a:rPr lang="en-US" smtClean="0"/>
              <a:t>2</a:t>
            </a:fld>
            <a:endParaRPr lang="en-US"/>
          </a:p>
        </p:txBody>
      </p:sp>
    </p:spTree>
    <p:extLst>
      <p:ext uri="{BB962C8B-B14F-4D97-AF65-F5344CB8AC3E}">
        <p14:creationId xmlns:p14="http://schemas.microsoft.com/office/powerpoint/2010/main" val="210157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7573F-9402-1F44-BCC2-ED90DF92111B}" type="slidenum">
              <a:rPr lang="en-US" smtClean="0"/>
              <a:t>3</a:t>
            </a:fld>
            <a:endParaRPr lang="en-US"/>
          </a:p>
        </p:txBody>
      </p:sp>
    </p:spTree>
    <p:extLst>
      <p:ext uri="{BB962C8B-B14F-4D97-AF65-F5344CB8AC3E}">
        <p14:creationId xmlns:p14="http://schemas.microsoft.com/office/powerpoint/2010/main" val="2101571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7573F-9402-1F44-BCC2-ED90DF92111B}" type="slidenum">
              <a:rPr lang="en-US" smtClean="0"/>
              <a:t>5</a:t>
            </a:fld>
            <a:endParaRPr lang="en-US"/>
          </a:p>
        </p:txBody>
      </p:sp>
    </p:spTree>
    <p:extLst>
      <p:ext uri="{BB962C8B-B14F-4D97-AF65-F5344CB8AC3E}">
        <p14:creationId xmlns:p14="http://schemas.microsoft.com/office/powerpoint/2010/main" val="2101571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7573F-9402-1F44-BCC2-ED90DF92111B}" type="slidenum">
              <a:rPr lang="en-US" smtClean="0"/>
              <a:t>6</a:t>
            </a:fld>
            <a:endParaRPr lang="en-US"/>
          </a:p>
        </p:txBody>
      </p:sp>
    </p:spTree>
    <p:extLst>
      <p:ext uri="{BB962C8B-B14F-4D97-AF65-F5344CB8AC3E}">
        <p14:creationId xmlns:p14="http://schemas.microsoft.com/office/powerpoint/2010/main" val="210157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7573F-9402-1F44-BCC2-ED90DF92111B}" type="slidenum">
              <a:rPr lang="en-US" smtClean="0"/>
              <a:t>7</a:t>
            </a:fld>
            <a:endParaRPr lang="en-US"/>
          </a:p>
        </p:txBody>
      </p:sp>
    </p:spTree>
    <p:extLst>
      <p:ext uri="{BB962C8B-B14F-4D97-AF65-F5344CB8AC3E}">
        <p14:creationId xmlns:p14="http://schemas.microsoft.com/office/powerpoint/2010/main" val="210157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6BF32647-1CA3-9743-AA28-CD8A0C6EBDC9}" type="slidenum">
              <a:rPr lang="en-US"/>
              <a:pPr/>
              <a:t>8</a:t>
            </a:fld>
            <a:endParaRPr lang="en-US"/>
          </a:p>
        </p:txBody>
      </p:sp>
      <p:sp>
        <p:nvSpPr>
          <p:cNvPr id="16387"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A38C17-795C-5C44-9C2F-DE5CEB36E392}" type="datetimeFigureOut">
              <a:rPr lang="en-US" smtClean="0"/>
              <a:t>9/4/12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1B94-C48B-B749-98E5-990089E36F9C}" type="slidenum">
              <a:rPr lang="en-US" smtClean="0"/>
              <a:t>‹#›</a:t>
            </a:fld>
            <a:endParaRPr lang="en-US"/>
          </a:p>
        </p:txBody>
      </p:sp>
    </p:spTree>
    <p:extLst>
      <p:ext uri="{BB962C8B-B14F-4D97-AF65-F5344CB8AC3E}">
        <p14:creationId xmlns:p14="http://schemas.microsoft.com/office/powerpoint/2010/main" val="205315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38C17-795C-5C44-9C2F-DE5CEB36E392}" type="datetimeFigureOut">
              <a:rPr lang="en-US" smtClean="0"/>
              <a:t>9/4/12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1B94-C48B-B749-98E5-990089E36F9C}" type="slidenum">
              <a:rPr lang="en-US" smtClean="0"/>
              <a:t>‹#›</a:t>
            </a:fld>
            <a:endParaRPr lang="en-US"/>
          </a:p>
        </p:txBody>
      </p:sp>
    </p:spTree>
    <p:extLst>
      <p:ext uri="{BB962C8B-B14F-4D97-AF65-F5344CB8AC3E}">
        <p14:creationId xmlns:p14="http://schemas.microsoft.com/office/powerpoint/2010/main" val="62904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38C17-795C-5C44-9C2F-DE5CEB36E392}" type="datetimeFigureOut">
              <a:rPr lang="en-US" smtClean="0"/>
              <a:t>9/4/12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1B94-C48B-B749-98E5-990089E36F9C}" type="slidenum">
              <a:rPr lang="en-US" smtClean="0"/>
              <a:t>‹#›</a:t>
            </a:fld>
            <a:endParaRPr lang="en-US"/>
          </a:p>
        </p:txBody>
      </p:sp>
    </p:spTree>
    <p:extLst>
      <p:ext uri="{BB962C8B-B14F-4D97-AF65-F5344CB8AC3E}">
        <p14:creationId xmlns:p14="http://schemas.microsoft.com/office/powerpoint/2010/main" val="212887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38C17-795C-5C44-9C2F-DE5CEB36E392}" type="datetimeFigureOut">
              <a:rPr lang="en-US" smtClean="0"/>
              <a:t>9/4/12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1B94-C48B-B749-98E5-990089E36F9C}" type="slidenum">
              <a:rPr lang="en-US" smtClean="0"/>
              <a:t>‹#›</a:t>
            </a:fld>
            <a:endParaRPr lang="en-US"/>
          </a:p>
        </p:txBody>
      </p:sp>
    </p:spTree>
    <p:extLst>
      <p:ext uri="{BB962C8B-B14F-4D97-AF65-F5344CB8AC3E}">
        <p14:creationId xmlns:p14="http://schemas.microsoft.com/office/powerpoint/2010/main" val="22179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A38C17-795C-5C44-9C2F-DE5CEB36E392}" type="datetimeFigureOut">
              <a:rPr lang="en-US" smtClean="0"/>
              <a:t>9/4/12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1B94-C48B-B749-98E5-990089E36F9C}" type="slidenum">
              <a:rPr lang="en-US" smtClean="0"/>
              <a:t>‹#›</a:t>
            </a:fld>
            <a:endParaRPr lang="en-US"/>
          </a:p>
        </p:txBody>
      </p:sp>
    </p:spTree>
    <p:extLst>
      <p:ext uri="{BB962C8B-B14F-4D97-AF65-F5344CB8AC3E}">
        <p14:creationId xmlns:p14="http://schemas.microsoft.com/office/powerpoint/2010/main" val="80477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A38C17-795C-5C44-9C2F-DE5CEB36E392}" type="datetimeFigureOut">
              <a:rPr lang="en-US" smtClean="0"/>
              <a:t>9/4/12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C1B94-C48B-B749-98E5-990089E36F9C}" type="slidenum">
              <a:rPr lang="en-US" smtClean="0"/>
              <a:t>‹#›</a:t>
            </a:fld>
            <a:endParaRPr lang="en-US"/>
          </a:p>
        </p:txBody>
      </p:sp>
    </p:spTree>
    <p:extLst>
      <p:ext uri="{BB962C8B-B14F-4D97-AF65-F5344CB8AC3E}">
        <p14:creationId xmlns:p14="http://schemas.microsoft.com/office/powerpoint/2010/main" val="217549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A38C17-795C-5C44-9C2F-DE5CEB36E392}" type="datetimeFigureOut">
              <a:rPr lang="en-US" smtClean="0"/>
              <a:t>9/4/12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C1B94-C48B-B749-98E5-990089E36F9C}" type="slidenum">
              <a:rPr lang="en-US" smtClean="0"/>
              <a:t>‹#›</a:t>
            </a:fld>
            <a:endParaRPr lang="en-US"/>
          </a:p>
        </p:txBody>
      </p:sp>
    </p:spTree>
    <p:extLst>
      <p:ext uri="{BB962C8B-B14F-4D97-AF65-F5344CB8AC3E}">
        <p14:creationId xmlns:p14="http://schemas.microsoft.com/office/powerpoint/2010/main" val="73090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A38C17-795C-5C44-9C2F-DE5CEB36E392}" type="datetimeFigureOut">
              <a:rPr lang="en-US" smtClean="0"/>
              <a:t>9/4/12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C1B94-C48B-B749-98E5-990089E36F9C}" type="slidenum">
              <a:rPr lang="en-US" smtClean="0"/>
              <a:t>‹#›</a:t>
            </a:fld>
            <a:endParaRPr lang="en-US"/>
          </a:p>
        </p:txBody>
      </p:sp>
    </p:spTree>
    <p:extLst>
      <p:ext uri="{BB962C8B-B14F-4D97-AF65-F5344CB8AC3E}">
        <p14:creationId xmlns:p14="http://schemas.microsoft.com/office/powerpoint/2010/main" val="362563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38C17-795C-5C44-9C2F-DE5CEB36E392}" type="datetimeFigureOut">
              <a:rPr lang="en-US" smtClean="0"/>
              <a:t>9/4/12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C1B94-C48B-B749-98E5-990089E36F9C}" type="slidenum">
              <a:rPr lang="en-US" smtClean="0"/>
              <a:t>‹#›</a:t>
            </a:fld>
            <a:endParaRPr lang="en-US"/>
          </a:p>
        </p:txBody>
      </p:sp>
    </p:spTree>
    <p:extLst>
      <p:ext uri="{BB962C8B-B14F-4D97-AF65-F5344CB8AC3E}">
        <p14:creationId xmlns:p14="http://schemas.microsoft.com/office/powerpoint/2010/main" val="118345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38C17-795C-5C44-9C2F-DE5CEB36E392}" type="datetimeFigureOut">
              <a:rPr lang="en-US" smtClean="0"/>
              <a:t>9/4/12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C1B94-C48B-B749-98E5-990089E36F9C}" type="slidenum">
              <a:rPr lang="en-US" smtClean="0"/>
              <a:t>‹#›</a:t>
            </a:fld>
            <a:endParaRPr lang="en-US"/>
          </a:p>
        </p:txBody>
      </p:sp>
    </p:spTree>
    <p:extLst>
      <p:ext uri="{BB962C8B-B14F-4D97-AF65-F5344CB8AC3E}">
        <p14:creationId xmlns:p14="http://schemas.microsoft.com/office/powerpoint/2010/main" val="313841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38C17-795C-5C44-9C2F-DE5CEB36E392}" type="datetimeFigureOut">
              <a:rPr lang="en-US" smtClean="0"/>
              <a:t>9/4/12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C1B94-C48B-B749-98E5-990089E36F9C}" type="slidenum">
              <a:rPr lang="en-US" smtClean="0"/>
              <a:t>‹#›</a:t>
            </a:fld>
            <a:endParaRPr lang="en-US"/>
          </a:p>
        </p:txBody>
      </p:sp>
    </p:spTree>
    <p:extLst>
      <p:ext uri="{BB962C8B-B14F-4D97-AF65-F5344CB8AC3E}">
        <p14:creationId xmlns:p14="http://schemas.microsoft.com/office/powerpoint/2010/main" val="13317801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38C17-795C-5C44-9C2F-DE5CEB36E392}" type="datetimeFigureOut">
              <a:rPr lang="en-US" smtClean="0"/>
              <a:t>9/4/12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C1B94-C48B-B749-98E5-990089E36F9C}" type="slidenum">
              <a:rPr lang="en-US" smtClean="0"/>
              <a:t>‹#›</a:t>
            </a:fld>
            <a:endParaRPr lang="en-US"/>
          </a:p>
        </p:txBody>
      </p:sp>
    </p:spTree>
    <p:extLst>
      <p:ext uri="{BB962C8B-B14F-4D97-AF65-F5344CB8AC3E}">
        <p14:creationId xmlns:p14="http://schemas.microsoft.com/office/powerpoint/2010/main" val="2923691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hyperlink" Target="http://bit.ly/webofdata" TargetMode="External"/><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5" Type="http://schemas.openxmlformats.org/officeDocument/2006/relationships/image" Target="../media/image8.png"/><Relationship Id="rId6" Type="http://schemas.openxmlformats.org/officeDocument/2006/relationships/image" Target="Image_2" TargetMode="External"/><Relationship Id="rId7" Type="http://schemas.openxmlformats.org/officeDocument/2006/relationships/image" Target="../media/image9.png"/><Relationship Id="rId8" Type="http://schemas.openxmlformats.org/officeDocument/2006/relationships/image" Target="Image_1" TargetMode="External"/><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0.em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489" y="268472"/>
            <a:ext cx="8043998" cy="1015663"/>
          </a:xfrm>
          <a:prstGeom prst="rect">
            <a:avLst/>
          </a:prstGeom>
        </p:spPr>
        <p:txBody>
          <a:bodyPr wrap="square">
            <a:spAutoFit/>
          </a:bodyPr>
          <a:lstStyle/>
          <a:p>
            <a:r>
              <a:rPr lang="en-US" sz="2400" b="1" dirty="0"/>
              <a:t>BIO AC Data Working Group (Apr-Aug 2012)</a:t>
            </a:r>
          </a:p>
          <a:p>
            <a:r>
              <a:rPr lang="en-US" dirty="0"/>
              <a:t>Jonas S Almeida (chair), Brett Tyler (co-chair), Carol Brewer, Hopi Hoekstra, Gaetano </a:t>
            </a:r>
            <a:r>
              <a:rPr lang="en-US" dirty="0" err="1"/>
              <a:t>Montelione</a:t>
            </a:r>
            <a:r>
              <a:rPr lang="en-US" dirty="0"/>
              <a:t>, Jose </a:t>
            </a:r>
            <a:r>
              <a:rPr lang="en-US" dirty="0" err="1"/>
              <a:t>Onuchic</a:t>
            </a:r>
            <a:r>
              <a:rPr lang="en-US" dirty="0"/>
              <a:t>. Executive Secretary: Melissa </a:t>
            </a:r>
            <a:r>
              <a:rPr lang="en-US" dirty="0" err="1"/>
              <a:t>Cragin</a:t>
            </a:r>
            <a:r>
              <a:rPr lang="en-US" dirty="0"/>
              <a:t>.</a:t>
            </a:r>
          </a:p>
        </p:txBody>
      </p:sp>
      <p:pic>
        <p:nvPicPr>
          <p:cNvPr id="5" name="Picture 4" descr="NSFBIOACDataScireportSEP2012_p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89" y="1327597"/>
            <a:ext cx="4193612" cy="5427027"/>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pic>
      <p:pic>
        <p:nvPicPr>
          <p:cNvPr id="6" name="Picture 5" descr="NSFBIOACDataScireportSEP2012_p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752" y="1327597"/>
            <a:ext cx="4193613" cy="5427027"/>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pic>
      <p:sp>
        <p:nvSpPr>
          <p:cNvPr id="7" name="Rectangle 6"/>
          <p:cNvSpPr/>
          <p:nvPr/>
        </p:nvSpPr>
        <p:spPr>
          <a:xfrm>
            <a:off x="745464" y="3686131"/>
            <a:ext cx="1951820" cy="201371"/>
          </a:xfrm>
          <a:prstGeom prst="rect">
            <a:avLst/>
          </a:prstGeom>
          <a:solidFill>
            <a:srgbClr val="FFFF00">
              <a:alpha val="10000"/>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45464" y="5182053"/>
            <a:ext cx="1951820" cy="201371"/>
          </a:xfrm>
          <a:prstGeom prst="rect">
            <a:avLst/>
          </a:prstGeom>
          <a:solidFill>
            <a:srgbClr val="FFFF00">
              <a:alpha val="10000"/>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581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757237"/>
          </a:xfrm>
        </p:spPr>
        <p:txBody>
          <a:bodyPr/>
          <a:lstStyle/>
          <a:p>
            <a:pPr>
              <a:spcAft>
                <a:spcPts val="600"/>
              </a:spcAft>
            </a:pPr>
            <a:r>
              <a:rPr lang="en-US" sz="3200" b="1">
                <a:solidFill>
                  <a:srgbClr val="000090"/>
                </a:solidFill>
                <a:latin typeface="Calibri" charset="0"/>
              </a:rPr>
              <a:t>Which data should be archived and shared?</a:t>
            </a:r>
          </a:p>
        </p:txBody>
      </p:sp>
      <p:sp>
        <p:nvSpPr>
          <p:cNvPr id="19459" name="Content Placeholder 2"/>
          <p:cNvSpPr>
            <a:spLocks noGrp="1"/>
          </p:cNvSpPr>
          <p:nvPr>
            <p:ph sz="half" idx="1"/>
          </p:nvPr>
        </p:nvSpPr>
        <p:spPr>
          <a:xfrm>
            <a:off x="425450" y="1362075"/>
            <a:ext cx="4038600" cy="5257800"/>
          </a:xfrm>
        </p:spPr>
        <p:txBody>
          <a:bodyPr/>
          <a:lstStyle/>
          <a:p>
            <a:r>
              <a:rPr lang="en-US">
                <a:solidFill>
                  <a:srgbClr val="000090"/>
                </a:solidFill>
                <a:latin typeface="Calibri" charset="0"/>
              </a:rPr>
              <a:t>Which data types?</a:t>
            </a:r>
          </a:p>
          <a:p>
            <a:pPr lvl="1"/>
            <a:r>
              <a:rPr lang="en-US">
                <a:latin typeface="Calibri" charset="0"/>
              </a:rPr>
              <a:t>nucleic acid sequences</a:t>
            </a:r>
          </a:p>
          <a:p>
            <a:pPr lvl="1"/>
            <a:r>
              <a:rPr lang="en-US">
                <a:latin typeface="Calibri" charset="0"/>
              </a:rPr>
              <a:t>proteomics data</a:t>
            </a:r>
          </a:p>
          <a:p>
            <a:pPr lvl="1"/>
            <a:r>
              <a:rPr lang="en-US">
                <a:latin typeface="Calibri" charset="0"/>
              </a:rPr>
              <a:t>metabolomics data</a:t>
            </a:r>
          </a:p>
          <a:p>
            <a:pPr lvl="1"/>
            <a:r>
              <a:rPr lang="en-US">
                <a:latin typeface="Calibri" charset="0"/>
              </a:rPr>
              <a:t>phenotypic data</a:t>
            </a:r>
          </a:p>
          <a:p>
            <a:pPr lvl="1"/>
            <a:r>
              <a:rPr lang="en-US">
                <a:latin typeface="Calibri" charset="0"/>
              </a:rPr>
              <a:t>mass spectrometry data</a:t>
            </a:r>
          </a:p>
          <a:p>
            <a:pPr lvl="1"/>
            <a:r>
              <a:rPr lang="en-US">
                <a:latin typeface="Calibri" charset="0"/>
              </a:rPr>
              <a:t>biological image data</a:t>
            </a:r>
          </a:p>
          <a:p>
            <a:pPr lvl="1"/>
            <a:r>
              <a:rPr lang="en-US">
                <a:latin typeface="Calibri" charset="0"/>
              </a:rPr>
              <a:t>NMR-related data</a:t>
            </a:r>
          </a:p>
          <a:p>
            <a:pPr lvl="1"/>
            <a:r>
              <a:rPr lang="en-US">
                <a:latin typeface="Calibri" charset="0"/>
              </a:rPr>
              <a:t>ecological data</a:t>
            </a:r>
          </a:p>
          <a:p>
            <a:pPr lvl="1"/>
            <a:r>
              <a:rPr lang="en-US">
                <a:latin typeface="Calibri" charset="0"/>
              </a:rPr>
              <a:t>behavioral data</a:t>
            </a:r>
          </a:p>
          <a:p>
            <a:pPr lvl="1"/>
            <a:r>
              <a:rPr lang="en-US">
                <a:latin typeface="Calibri" charset="0"/>
              </a:rPr>
              <a:t>etc etc etc</a:t>
            </a:r>
            <a:endParaRPr lang="en-US">
              <a:solidFill>
                <a:srgbClr val="000090"/>
              </a:solidFill>
              <a:latin typeface="Calibri" charset="0"/>
            </a:endParaRPr>
          </a:p>
          <a:p>
            <a:pPr lvl="1"/>
            <a:endParaRPr lang="en-US">
              <a:solidFill>
                <a:srgbClr val="000090"/>
              </a:solidFill>
              <a:latin typeface="Calibri" charset="0"/>
            </a:endParaRPr>
          </a:p>
        </p:txBody>
      </p:sp>
      <p:sp>
        <p:nvSpPr>
          <p:cNvPr id="19460" name="Content Placeholder 8"/>
          <p:cNvSpPr>
            <a:spLocks noGrp="1"/>
          </p:cNvSpPr>
          <p:nvPr>
            <p:ph sz="half" idx="2"/>
          </p:nvPr>
        </p:nvSpPr>
        <p:spPr>
          <a:xfrm>
            <a:off x="4616450" y="1314450"/>
            <a:ext cx="4257675" cy="3479800"/>
          </a:xfrm>
        </p:spPr>
        <p:txBody>
          <a:bodyPr/>
          <a:lstStyle/>
          <a:p>
            <a:r>
              <a:rPr lang="en-US">
                <a:solidFill>
                  <a:srgbClr val="000090"/>
                </a:solidFill>
                <a:latin typeface="Calibri" charset="0"/>
              </a:rPr>
              <a:t>What data sets?</a:t>
            </a:r>
          </a:p>
          <a:p>
            <a:pPr lvl="1"/>
            <a:r>
              <a:rPr lang="en-US">
                <a:latin typeface="Calibri" charset="0"/>
              </a:rPr>
              <a:t>all raw data or subsets?</a:t>
            </a:r>
          </a:p>
          <a:p>
            <a:pPr lvl="2"/>
            <a:r>
              <a:rPr lang="en-US">
                <a:latin typeface="Calibri" charset="0"/>
              </a:rPr>
              <a:t>how long?</a:t>
            </a:r>
          </a:p>
          <a:p>
            <a:pPr lvl="1"/>
            <a:r>
              <a:rPr lang="en-US">
                <a:latin typeface="Calibri" charset="0"/>
              </a:rPr>
              <a:t>processed data?</a:t>
            </a:r>
          </a:p>
          <a:p>
            <a:pPr lvl="2"/>
            <a:r>
              <a:rPr lang="en-US">
                <a:latin typeface="Calibri" charset="0"/>
              </a:rPr>
              <a:t>what processes?</a:t>
            </a:r>
          </a:p>
          <a:p>
            <a:pPr lvl="1"/>
            <a:r>
              <a:rPr lang="en-US">
                <a:latin typeface="Calibri" charset="0"/>
              </a:rPr>
              <a:t>what metadata required?</a:t>
            </a:r>
          </a:p>
          <a:p>
            <a:pPr lvl="1"/>
            <a:r>
              <a:rPr lang="en-US">
                <a:latin typeface="Calibri" charset="0"/>
              </a:rPr>
              <a:t>which legacy data?</a:t>
            </a:r>
          </a:p>
          <a:p>
            <a:pPr lvl="1"/>
            <a:r>
              <a:rPr lang="en-US">
                <a:latin typeface="Calibri" charset="0"/>
              </a:rPr>
              <a:t>what data are obsolete?</a:t>
            </a:r>
          </a:p>
          <a:p>
            <a:pPr lvl="1"/>
            <a:endParaRPr lang="en-US">
              <a:latin typeface="Calibri" charset="0"/>
            </a:endParaRPr>
          </a:p>
        </p:txBody>
      </p:sp>
      <p:cxnSp>
        <p:nvCxnSpPr>
          <p:cNvPr id="10" name="Straight Connector 9"/>
          <p:cNvCxnSpPr/>
          <p:nvPr/>
        </p:nvCxnSpPr>
        <p:spPr>
          <a:xfrm>
            <a:off x="498475" y="1095375"/>
            <a:ext cx="8142288" cy="1588"/>
          </a:xfrm>
          <a:prstGeom prst="line">
            <a:avLst/>
          </a:prstGeom>
          <a:ln w="28575" cap="flat" cmpd="sng" algn="ctr">
            <a:solidFill>
              <a:srgbClr val="8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 name="Group 11"/>
          <p:cNvGrpSpPr>
            <a:grpSpLocks/>
          </p:cNvGrpSpPr>
          <p:nvPr/>
        </p:nvGrpSpPr>
        <p:grpSpPr bwMode="auto">
          <a:xfrm>
            <a:off x="4846638" y="5016500"/>
            <a:ext cx="3201987" cy="1412875"/>
            <a:chOff x="4846740" y="5016500"/>
            <a:chExt cx="3201885" cy="1412875"/>
          </a:xfrm>
        </p:grpSpPr>
        <p:sp>
          <p:nvSpPr>
            <p:cNvPr id="4" name="Right Arrow 3"/>
            <p:cNvSpPr/>
            <p:nvPr/>
          </p:nvSpPr>
          <p:spPr>
            <a:xfrm>
              <a:off x="4846740" y="5499100"/>
              <a:ext cx="534970" cy="460375"/>
            </a:xfrm>
            <a:prstGeom prst="right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t>$$</a:t>
              </a:r>
            </a:p>
          </p:txBody>
        </p:sp>
        <p:sp>
          <p:nvSpPr>
            <p:cNvPr id="11" name="Rectangle 10"/>
            <p:cNvSpPr/>
            <p:nvPr/>
          </p:nvSpPr>
          <p:spPr>
            <a:xfrm>
              <a:off x="5603953" y="5016500"/>
              <a:ext cx="2444672" cy="1412875"/>
            </a:xfrm>
            <a:prstGeom prst="rect">
              <a:avLst/>
            </a:prstGeom>
            <a:solidFill>
              <a:schemeClr val="bg1"/>
            </a:solidFill>
            <a:ln w="12700"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a:solidFill>
                    <a:srgbClr val="800000"/>
                  </a:solidFill>
                </a:rPr>
                <a:t>Community decisions needed</a:t>
              </a:r>
            </a:p>
          </p:txBody>
        </p:sp>
      </p:grpSp>
    </p:spTree>
    <p:extLst>
      <p:ext uri="{BB962C8B-B14F-4D97-AF65-F5344CB8AC3E}">
        <p14:creationId xmlns:p14="http://schemas.microsoft.com/office/powerpoint/2010/main" val="3692527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3338" y="190500"/>
            <a:ext cx="8943975" cy="1019175"/>
          </a:xfrm>
        </p:spPr>
        <p:txBody>
          <a:bodyPr>
            <a:normAutofit fontScale="90000"/>
          </a:bodyPr>
          <a:lstStyle/>
          <a:p>
            <a:r>
              <a:rPr lang="en-US" sz="3200" b="1">
                <a:solidFill>
                  <a:srgbClr val="000090"/>
                </a:solidFill>
                <a:latin typeface="Calibri" charset="0"/>
              </a:rPr>
              <a:t>Standards for describing and annotating data and associated metadata </a:t>
            </a:r>
          </a:p>
        </p:txBody>
      </p:sp>
      <p:sp>
        <p:nvSpPr>
          <p:cNvPr id="20483" name="Content Placeholder 2"/>
          <p:cNvSpPr>
            <a:spLocks noGrp="1"/>
          </p:cNvSpPr>
          <p:nvPr>
            <p:ph idx="1"/>
          </p:nvPr>
        </p:nvSpPr>
        <p:spPr>
          <a:xfrm>
            <a:off x="387350" y="1544638"/>
            <a:ext cx="8550275" cy="4598987"/>
          </a:xfrm>
        </p:spPr>
        <p:txBody>
          <a:bodyPr/>
          <a:lstStyle/>
          <a:p>
            <a:r>
              <a:rPr lang="en-US" sz="2400">
                <a:solidFill>
                  <a:srgbClr val="000090"/>
                </a:solidFill>
                <a:latin typeface="Calibri" charset="0"/>
              </a:rPr>
              <a:t>Some very basic issues: examples from genomics</a:t>
            </a:r>
          </a:p>
          <a:p>
            <a:pPr lvl="1"/>
            <a:r>
              <a:rPr lang="en-US" sz="2000">
                <a:latin typeface="Calibri" charset="0"/>
              </a:rPr>
              <a:t>gene nomenclature</a:t>
            </a:r>
          </a:p>
          <a:p>
            <a:pPr lvl="1"/>
            <a:r>
              <a:rPr lang="en-US" sz="2000">
                <a:latin typeface="Calibri" charset="0"/>
              </a:rPr>
              <a:t>reconciliation of different gene models</a:t>
            </a:r>
          </a:p>
          <a:p>
            <a:pPr lvl="1"/>
            <a:r>
              <a:rPr lang="en-US" sz="2000">
                <a:latin typeface="Calibri" charset="0"/>
              </a:rPr>
              <a:t>reconciling different quality genome assemblies</a:t>
            </a:r>
          </a:p>
          <a:p>
            <a:r>
              <a:rPr lang="en-US" sz="2400">
                <a:solidFill>
                  <a:srgbClr val="000090"/>
                </a:solidFill>
                <a:latin typeface="Calibri" charset="0"/>
              </a:rPr>
              <a:t>Issues from functional genomics &amp; mass spectrometry</a:t>
            </a:r>
          </a:p>
          <a:p>
            <a:pPr lvl="1"/>
            <a:r>
              <a:rPr lang="en-US" sz="2000">
                <a:latin typeface="Calibri" charset="0"/>
              </a:rPr>
              <a:t>metadata standards e.g. MIAME</a:t>
            </a:r>
          </a:p>
          <a:p>
            <a:pPr lvl="1"/>
            <a:r>
              <a:rPr lang="en-US" sz="2000">
                <a:latin typeface="Calibri" charset="0"/>
              </a:rPr>
              <a:t>reconciliation of different experimental protocols</a:t>
            </a:r>
          </a:p>
          <a:p>
            <a:r>
              <a:rPr lang="en-US" sz="2400">
                <a:solidFill>
                  <a:srgbClr val="000090"/>
                </a:solidFill>
                <a:latin typeface="Calibri" charset="0"/>
              </a:rPr>
              <a:t>Ontologies are good!</a:t>
            </a:r>
          </a:p>
          <a:p>
            <a:pPr lvl="1"/>
            <a:r>
              <a:rPr lang="en-US" sz="2000">
                <a:latin typeface="Calibri" charset="0"/>
              </a:rPr>
              <a:t>need much more investment</a:t>
            </a:r>
          </a:p>
          <a:p>
            <a:pPr lvl="1"/>
            <a:r>
              <a:rPr lang="en-US" sz="2000">
                <a:latin typeface="Calibri" charset="0"/>
              </a:rPr>
              <a:t>still need mechanisms to capture uncertainties</a:t>
            </a:r>
          </a:p>
          <a:p>
            <a:pPr lvl="1"/>
            <a:r>
              <a:rPr lang="en-US" sz="2000">
                <a:latin typeface="Calibri" charset="0"/>
              </a:rPr>
              <a:t>much better connections needed to the literature</a:t>
            </a:r>
          </a:p>
        </p:txBody>
      </p:sp>
      <p:cxnSp>
        <p:nvCxnSpPr>
          <p:cNvPr id="10" name="Straight Connector 9"/>
          <p:cNvCxnSpPr/>
          <p:nvPr/>
        </p:nvCxnSpPr>
        <p:spPr>
          <a:xfrm>
            <a:off x="482600" y="1381125"/>
            <a:ext cx="8142288" cy="1588"/>
          </a:xfrm>
          <a:prstGeom prst="line">
            <a:avLst/>
          </a:prstGeom>
          <a:ln w="28575" cap="flat" cmpd="sng" algn="ctr">
            <a:solidFill>
              <a:srgbClr val="8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 name="Group 11"/>
          <p:cNvGrpSpPr>
            <a:grpSpLocks/>
          </p:cNvGrpSpPr>
          <p:nvPr/>
        </p:nvGrpSpPr>
        <p:grpSpPr bwMode="auto">
          <a:xfrm>
            <a:off x="1330325" y="5961063"/>
            <a:ext cx="5481638" cy="550862"/>
            <a:chOff x="1329973" y="5960747"/>
            <a:chExt cx="5481271" cy="551300"/>
          </a:xfrm>
        </p:grpSpPr>
        <p:sp>
          <p:nvSpPr>
            <p:cNvPr id="9" name="Right Arrow 8"/>
            <p:cNvSpPr/>
            <p:nvPr/>
          </p:nvSpPr>
          <p:spPr>
            <a:xfrm>
              <a:off x="1329973" y="6003643"/>
              <a:ext cx="534952" cy="460741"/>
            </a:xfrm>
            <a:prstGeom prst="right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t>$$</a:t>
              </a:r>
            </a:p>
          </p:txBody>
        </p:sp>
        <p:sp>
          <p:nvSpPr>
            <p:cNvPr id="11" name="Rectangle 10"/>
            <p:cNvSpPr/>
            <p:nvPr/>
          </p:nvSpPr>
          <p:spPr>
            <a:xfrm>
              <a:off x="2068112" y="5960747"/>
              <a:ext cx="4743132" cy="551300"/>
            </a:xfrm>
            <a:prstGeom prst="rect">
              <a:avLst/>
            </a:prstGeom>
            <a:solidFill>
              <a:schemeClr val="bg1"/>
            </a:solidFill>
            <a:ln w="12700"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a:solidFill>
                    <a:srgbClr val="800000"/>
                  </a:solidFill>
                </a:rPr>
                <a:t>Community decisions needed</a:t>
              </a:r>
            </a:p>
          </p:txBody>
        </p:sp>
      </p:grpSp>
    </p:spTree>
    <p:extLst>
      <p:ext uri="{BB962C8B-B14F-4D97-AF65-F5344CB8AC3E}">
        <p14:creationId xmlns:p14="http://schemas.microsoft.com/office/powerpoint/2010/main" val="589933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sz="3600" b="1">
                <a:solidFill>
                  <a:srgbClr val="000090"/>
                </a:solidFill>
                <a:latin typeface="Calibri" charset="0"/>
              </a:rPr>
              <a:t>How to get data into RDF format?</a:t>
            </a:r>
            <a:br>
              <a:rPr lang="en-US" sz="3600" b="1">
                <a:solidFill>
                  <a:srgbClr val="000090"/>
                </a:solidFill>
                <a:latin typeface="Calibri" charset="0"/>
              </a:rPr>
            </a:br>
            <a:r>
              <a:rPr lang="en-US" sz="3600" b="1">
                <a:solidFill>
                  <a:srgbClr val="000090"/>
                </a:solidFill>
                <a:latin typeface="Calibri" charset="0"/>
              </a:rPr>
              <a:t>or its successor(s)</a:t>
            </a:r>
          </a:p>
        </p:txBody>
      </p:sp>
      <p:sp>
        <p:nvSpPr>
          <p:cNvPr id="21507" name="Content Placeholder 2"/>
          <p:cNvSpPr>
            <a:spLocks noGrp="1"/>
          </p:cNvSpPr>
          <p:nvPr>
            <p:ph idx="1"/>
          </p:nvPr>
        </p:nvSpPr>
        <p:spPr>
          <a:xfrm>
            <a:off x="547688" y="1841500"/>
            <a:ext cx="8374062" cy="4024313"/>
          </a:xfrm>
        </p:spPr>
        <p:txBody>
          <a:bodyPr/>
          <a:lstStyle/>
          <a:p>
            <a:r>
              <a:rPr lang="en-US" sz="2800">
                <a:latin typeface="Calibri" charset="0"/>
              </a:rPr>
              <a:t>Legacy data (long tail)</a:t>
            </a:r>
          </a:p>
          <a:p>
            <a:r>
              <a:rPr lang="en-US" sz="2800">
                <a:solidFill>
                  <a:srgbClr val="000090"/>
                </a:solidFill>
                <a:latin typeface="Calibri" charset="0"/>
              </a:rPr>
              <a:t>Accelerating accumulation of new data</a:t>
            </a:r>
          </a:p>
          <a:p>
            <a:r>
              <a:rPr lang="en-US" sz="2800">
                <a:latin typeface="Calibri" charset="0"/>
              </a:rPr>
              <a:t>Translating data into RDF is very labor-intensive</a:t>
            </a:r>
          </a:p>
          <a:p>
            <a:r>
              <a:rPr lang="en-US" sz="2800">
                <a:solidFill>
                  <a:srgbClr val="000090"/>
                </a:solidFill>
                <a:latin typeface="Calibri" charset="0"/>
              </a:rPr>
              <a:t>Most experimental biologists are unfamiliar with RDF</a:t>
            </a:r>
          </a:p>
          <a:p>
            <a:r>
              <a:rPr lang="en-US" sz="2800">
                <a:latin typeface="Calibri" charset="0"/>
              </a:rPr>
              <a:t>Need training and tools</a:t>
            </a:r>
          </a:p>
          <a:p>
            <a:pPr lvl="1"/>
            <a:r>
              <a:rPr lang="en-US" sz="2400">
                <a:latin typeface="Calibri" charset="0"/>
              </a:rPr>
              <a:t>collaboration with information scientists</a:t>
            </a:r>
          </a:p>
          <a:p>
            <a:pPr lvl="1"/>
            <a:r>
              <a:rPr lang="en-US" sz="2400">
                <a:latin typeface="Calibri" charset="0"/>
              </a:rPr>
              <a:t>need much deeper community involvement</a:t>
            </a:r>
          </a:p>
          <a:p>
            <a:pPr lvl="1"/>
            <a:r>
              <a:rPr lang="en-US" sz="2400">
                <a:latin typeface="Calibri" charset="0"/>
              </a:rPr>
              <a:t>need novel approaches - gamification?</a:t>
            </a:r>
            <a:endParaRPr lang="en-US" sz="2000">
              <a:latin typeface="Calibri" charset="0"/>
            </a:endParaRPr>
          </a:p>
        </p:txBody>
      </p:sp>
      <p:cxnSp>
        <p:nvCxnSpPr>
          <p:cNvPr id="4" name="Straight Connector 3"/>
          <p:cNvCxnSpPr/>
          <p:nvPr/>
        </p:nvCxnSpPr>
        <p:spPr>
          <a:xfrm>
            <a:off x="482600" y="1684338"/>
            <a:ext cx="8142288" cy="1587"/>
          </a:xfrm>
          <a:prstGeom prst="line">
            <a:avLst/>
          </a:prstGeom>
          <a:ln w="28575" cap="flat" cmpd="sng" algn="ctr">
            <a:solidFill>
              <a:srgbClr val="8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 name="Group 6"/>
          <p:cNvGrpSpPr>
            <a:grpSpLocks/>
          </p:cNvGrpSpPr>
          <p:nvPr/>
        </p:nvGrpSpPr>
        <p:grpSpPr bwMode="auto">
          <a:xfrm>
            <a:off x="1330325" y="5961063"/>
            <a:ext cx="5095875" cy="550862"/>
            <a:chOff x="1329973" y="5960747"/>
            <a:chExt cx="5096153" cy="551300"/>
          </a:xfrm>
        </p:grpSpPr>
        <p:sp>
          <p:nvSpPr>
            <p:cNvPr id="5" name="Right Arrow 4"/>
            <p:cNvSpPr/>
            <p:nvPr/>
          </p:nvSpPr>
          <p:spPr>
            <a:xfrm>
              <a:off x="1329973" y="6003643"/>
              <a:ext cx="535017" cy="460741"/>
            </a:xfrm>
            <a:prstGeom prst="right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t>$$</a:t>
              </a:r>
            </a:p>
          </p:txBody>
        </p:sp>
        <p:sp>
          <p:nvSpPr>
            <p:cNvPr id="6" name="Rectangle 5"/>
            <p:cNvSpPr/>
            <p:nvPr/>
          </p:nvSpPr>
          <p:spPr>
            <a:xfrm>
              <a:off x="2449222" y="5960747"/>
              <a:ext cx="3976904" cy="551300"/>
            </a:xfrm>
            <a:prstGeom prst="rect">
              <a:avLst/>
            </a:prstGeom>
            <a:solidFill>
              <a:schemeClr val="bg1"/>
            </a:solidFill>
            <a:ln w="12700"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a:solidFill>
                    <a:srgbClr val="800000"/>
                  </a:solidFill>
                </a:rPr>
                <a:t>Resources needed</a:t>
              </a:r>
            </a:p>
          </p:txBody>
        </p:sp>
      </p:grpSp>
    </p:spTree>
    <p:extLst>
      <p:ext uri="{BB962C8B-B14F-4D97-AF65-F5344CB8AC3E}">
        <p14:creationId xmlns:p14="http://schemas.microsoft.com/office/powerpoint/2010/main" val="876121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41300" y="274638"/>
            <a:ext cx="8286750" cy="601662"/>
          </a:xfrm>
        </p:spPr>
        <p:txBody>
          <a:bodyPr/>
          <a:lstStyle/>
          <a:p>
            <a:pPr>
              <a:spcAft>
                <a:spcPts val="600"/>
              </a:spcAft>
            </a:pPr>
            <a:r>
              <a:rPr lang="en-US" sz="3200" b="1">
                <a:solidFill>
                  <a:srgbClr val="000090"/>
                </a:solidFill>
                <a:latin typeface="Calibri" charset="0"/>
              </a:rPr>
              <a:t>Where should data be hosted and how funded?</a:t>
            </a:r>
          </a:p>
        </p:txBody>
      </p:sp>
      <p:sp>
        <p:nvSpPr>
          <p:cNvPr id="22531" name="Content Placeholder 2"/>
          <p:cNvSpPr>
            <a:spLocks noGrp="1"/>
          </p:cNvSpPr>
          <p:nvPr>
            <p:ph idx="1"/>
          </p:nvPr>
        </p:nvSpPr>
        <p:spPr>
          <a:xfrm>
            <a:off x="317500" y="1252538"/>
            <a:ext cx="8826500" cy="5807075"/>
          </a:xfrm>
        </p:spPr>
        <p:txBody>
          <a:bodyPr/>
          <a:lstStyle/>
          <a:p>
            <a:r>
              <a:rPr lang="en-US" sz="2400">
                <a:solidFill>
                  <a:srgbClr val="000090"/>
                </a:solidFill>
                <a:latin typeface="Calibri" charset="0"/>
              </a:rPr>
              <a:t>The cloud has much potential but major obstacles remain</a:t>
            </a:r>
          </a:p>
          <a:p>
            <a:pPr lvl="1"/>
            <a:r>
              <a:rPr lang="en-US" sz="2400">
                <a:latin typeface="Calibri" charset="0"/>
              </a:rPr>
              <a:t>heterogeneous public and private platforms</a:t>
            </a:r>
          </a:p>
          <a:p>
            <a:pPr lvl="1"/>
            <a:r>
              <a:rPr lang="en-US" sz="2400">
                <a:latin typeface="Calibri" charset="0"/>
              </a:rPr>
              <a:t>narrow data pipes</a:t>
            </a:r>
          </a:p>
          <a:p>
            <a:pPr lvl="2"/>
            <a:r>
              <a:rPr lang="en-US" sz="2000">
                <a:latin typeface="Calibri" charset="0"/>
              </a:rPr>
              <a:t>real time movement of large data sets infeasible</a:t>
            </a:r>
          </a:p>
          <a:p>
            <a:pPr lvl="1"/>
            <a:r>
              <a:rPr lang="en-US" sz="2400">
                <a:latin typeface="Calibri" charset="0"/>
              </a:rPr>
              <a:t>usage restrictions on public platforms</a:t>
            </a:r>
          </a:p>
          <a:p>
            <a:pPr lvl="1"/>
            <a:r>
              <a:rPr lang="en-US" sz="2400">
                <a:latin typeface="Calibri" charset="0"/>
              </a:rPr>
              <a:t>prohibitive business models on private platforms</a:t>
            </a:r>
          </a:p>
          <a:p>
            <a:pPr lvl="1"/>
            <a:r>
              <a:rPr lang="en-US" sz="2400">
                <a:latin typeface="Calibri" charset="0"/>
              </a:rPr>
              <a:t>stifling security policies and APIs</a:t>
            </a:r>
            <a:endParaRPr lang="en-US" sz="1800">
              <a:latin typeface="Calibri" charset="0"/>
            </a:endParaRPr>
          </a:p>
          <a:p>
            <a:r>
              <a:rPr lang="en-US" sz="2400">
                <a:solidFill>
                  <a:srgbClr val="000090"/>
                </a:solidFill>
                <a:latin typeface="Calibri" charset="0"/>
              </a:rPr>
              <a:t>Funding models for data repositories </a:t>
            </a:r>
          </a:p>
          <a:p>
            <a:pPr lvl="1"/>
            <a:r>
              <a:rPr lang="en-US" sz="2000">
                <a:solidFill>
                  <a:srgbClr val="000090"/>
                </a:solidFill>
                <a:latin typeface="Calibri" charset="0"/>
              </a:rPr>
              <a:t>long-standing and rapidly escalting problem</a:t>
            </a:r>
          </a:p>
          <a:p>
            <a:pPr lvl="1"/>
            <a:r>
              <a:rPr lang="en-US" sz="2000">
                <a:solidFill>
                  <a:srgbClr val="000090"/>
                </a:solidFill>
                <a:latin typeface="Calibri" charset="0"/>
              </a:rPr>
              <a:t>cloud or non-cloud: same problem</a:t>
            </a:r>
          </a:p>
          <a:p>
            <a:r>
              <a:rPr lang="en-US" sz="2400">
                <a:solidFill>
                  <a:srgbClr val="800000"/>
                </a:solidFill>
                <a:latin typeface="Calibri" charset="0"/>
              </a:rPr>
              <a:t>Need creative approaches</a:t>
            </a:r>
          </a:p>
          <a:p>
            <a:pPr lvl="1"/>
            <a:r>
              <a:rPr lang="en-US" sz="2000">
                <a:solidFill>
                  <a:srgbClr val="800000"/>
                </a:solidFill>
                <a:latin typeface="Calibri" charset="0"/>
              </a:rPr>
              <a:t>demonstration projects</a:t>
            </a:r>
          </a:p>
          <a:p>
            <a:pPr lvl="1"/>
            <a:r>
              <a:rPr lang="en-US" sz="2000">
                <a:solidFill>
                  <a:srgbClr val="800000"/>
                </a:solidFill>
                <a:latin typeface="Calibri" charset="0"/>
              </a:rPr>
              <a:t>public-private partnerships</a:t>
            </a:r>
          </a:p>
        </p:txBody>
      </p:sp>
      <p:cxnSp>
        <p:nvCxnSpPr>
          <p:cNvPr id="4" name="Straight Connector 3"/>
          <p:cNvCxnSpPr/>
          <p:nvPr/>
        </p:nvCxnSpPr>
        <p:spPr>
          <a:xfrm>
            <a:off x="436563" y="1093788"/>
            <a:ext cx="8143875" cy="1587"/>
          </a:xfrm>
          <a:prstGeom prst="line">
            <a:avLst/>
          </a:prstGeom>
          <a:ln w="28575" cap="flat" cmpd="sng" algn="ctr">
            <a:solidFill>
              <a:srgbClr val="8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 name="Group 6"/>
          <p:cNvGrpSpPr>
            <a:grpSpLocks/>
          </p:cNvGrpSpPr>
          <p:nvPr/>
        </p:nvGrpSpPr>
        <p:grpSpPr bwMode="auto">
          <a:xfrm>
            <a:off x="4913313" y="5597525"/>
            <a:ext cx="2636837" cy="963613"/>
            <a:chOff x="4914097" y="5597909"/>
            <a:chExt cx="2636518" cy="963396"/>
          </a:xfrm>
        </p:grpSpPr>
        <p:sp>
          <p:nvSpPr>
            <p:cNvPr id="5" name="Right Arrow 4"/>
            <p:cNvSpPr/>
            <p:nvPr/>
          </p:nvSpPr>
          <p:spPr>
            <a:xfrm flipH="1">
              <a:off x="7015693" y="5786779"/>
              <a:ext cx="534922" cy="460271"/>
            </a:xfrm>
            <a:prstGeom prst="right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t>$$</a:t>
              </a:r>
            </a:p>
          </p:txBody>
        </p:sp>
        <p:sp>
          <p:nvSpPr>
            <p:cNvPr id="6" name="Rectangle 5"/>
            <p:cNvSpPr/>
            <p:nvPr/>
          </p:nvSpPr>
          <p:spPr>
            <a:xfrm>
              <a:off x="4914097" y="5597909"/>
              <a:ext cx="1965087" cy="963396"/>
            </a:xfrm>
            <a:prstGeom prst="rect">
              <a:avLst/>
            </a:prstGeom>
            <a:solidFill>
              <a:schemeClr val="bg1"/>
            </a:solidFill>
            <a:ln w="12700"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a:solidFill>
                    <a:srgbClr val="800000"/>
                  </a:solidFill>
                </a:rPr>
                <a:t>Resources needed</a:t>
              </a:r>
            </a:p>
          </p:txBody>
        </p:sp>
      </p:grpSp>
    </p:spTree>
    <p:extLst>
      <p:ext uri="{BB962C8B-B14F-4D97-AF65-F5344CB8AC3E}">
        <p14:creationId xmlns:p14="http://schemas.microsoft.com/office/powerpoint/2010/main" val="826629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98438"/>
            <a:ext cx="8229600" cy="723900"/>
          </a:xfrm>
        </p:spPr>
        <p:txBody>
          <a:bodyPr/>
          <a:lstStyle/>
          <a:p>
            <a:pPr>
              <a:spcAft>
                <a:spcPts val="600"/>
              </a:spcAft>
            </a:pPr>
            <a:r>
              <a:rPr lang="en-US" sz="3600" b="1">
                <a:solidFill>
                  <a:srgbClr val="000090"/>
                </a:solidFill>
                <a:latin typeface="Calibri" charset="0"/>
              </a:rPr>
              <a:t>How to realize the value of shared data?</a:t>
            </a:r>
          </a:p>
        </p:txBody>
      </p:sp>
      <p:sp>
        <p:nvSpPr>
          <p:cNvPr id="23555" name="Content Placeholder 2"/>
          <p:cNvSpPr>
            <a:spLocks noGrp="1"/>
          </p:cNvSpPr>
          <p:nvPr>
            <p:ph sz="half" idx="1"/>
          </p:nvPr>
        </p:nvSpPr>
        <p:spPr>
          <a:xfrm>
            <a:off x="473075" y="1312863"/>
            <a:ext cx="8191500" cy="2844800"/>
          </a:xfrm>
        </p:spPr>
        <p:txBody>
          <a:bodyPr/>
          <a:lstStyle/>
          <a:p>
            <a:r>
              <a:rPr lang="en-US" sz="2400">
                <a:solidFill>
                  <a:srgbClr val="000000"/>
                </a:solidFill>
                <a:latin typeface="Calibri" charset="0"/>
              </a:rPr>
              <a:t>Value to the biological communities that generated the data </a:t>
            </a:r>
          </a:p>
          <a:p>
            <a:r>
              <a:rPr lang="en-US" sz="2400">
                <a:solidFill>
                  <a:srgbClr val="000090"/>
                </a:solidFill>
                <a:latin typeface="Calibri" charset="0"/>
              </a:rPr>
              <a:t>Emergent value realized through mining highly diverse interoperable data sets</a:t>
            </a:r>
          </a:p>
          <a:p>
            <a:pPr lvl="1"/>
            <a:r>
              <a:rPr lang="en-US" sz="2000">
                <a:solidFill>
                  <a:srgbClr val="000090"/>
                </a:solidFill>
                <a:latin typeface="Calibri" charset="0"/>
              </a:rPr>
              <a:t>requires tools and expertise of computational biologists and information scientists</a:t>
            </a:r>
          </a:p>
          <a:p>
            <a:r>
              <a:rPr lang="en-US" sz="2400">
                <a:latin typeface="Calibri" charset="0"/>
              </a:rPr>
              <a:t>Synergistic value from collaborations between experimental biologists and information scientists</a:t>
            </a:r>
          </a:p>
        </p:txBody>
      </p:sp>
      <p:sp>
        <p:nvSpPr>
          <p:cNvPr id="23556" name="Content Placeholder 7"/>
          <p:cNvSpPr>
            <a:spLocks noGrp="1"/>
          </p:cNvSpPr>
          <p:nvPr>
            <p:ph sz="half" idx="2"/>
          </p:nvPr>
        </p:nvSpPr>
        <p:spPr>
          <a:xfrm>
            <a:off x="520700" y="4187825"/>
            <a:ext cx="5754688" cy="2670175"/>
          </a:xfrm>
        </p:spPr>
        <p:txBody>
          <a:bodyPr/>
          <a:lstStyle/>
          <a:p>
            <a:r>
              <a:rPr lang="en-US" sz="2400">
                <a:solidFill>
                  <a:srgbClr val="800000"/>
                </a:solidFill>
                <a:latin typeface="Calibri" charset="0"/>
              </a:rPr>
              <a:t>Stimulate productive collaborations between biologists and information scientists</a:t>
            </a:r>
          </a:p>
          <a:p>
            <a:r>
              <a:rPr lang="en-US" sz="2400">
                <a:solidFill>
                  <a:srgbClr val="800000"/>
                </a:solidFill>
                <a:latin typeface="Calibri" charset="0"/>
              </a:rPr>
              <a:t>Train current and next generation biological researchers in the value and practice of information science</a:t>
            </a:r>
          </a:p>
          <a:p>
            <a:endParaRPr lang="en-US" sz="2400">
              <a:latin typeface="Calibri" charset="0"/>
            </a:endParaRPr>
          </a:p>
        </p:txBody>
      </p:sp>
      <p:cxnSp>
        <p:nvCxnSpPr>
          <p:cNvPr id="4" name="Straight Connector 3"/>
          <p:cNvCxnSpPr/>
          <p:nvPr/>
        </p:nvCxnSpPr>
        <p:spPr>
          <a:xfrm>
            <a:off x="436563" y="1093788"/>
            <a:ext cx="8143875" cy="1587"/>
          </a:xfrm>
          <a:prstGeom prst="line">
            <a:avLst/>
          </a:prstGeom>
          <a:ln w="28575" cap="flat" cmpd="sng" algn="ctr">
            <a:solidFill>
              <a:srgbClr val="8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 name="Group 8"/>
          <p:cNvGrpSpPr>
            <a:grpSpLocks/>
          </p:cNvGrpSpPr>
          <p:nvPr/>
        </p:nvGrpSpPr>
        <p:grpSpPr bwMode="auto">
          <a:xfrm>
            <a:off x="5867400" y="4505325"/>
            <a:ext cx="2771775" cy="963613"/>
            <a:chOff x="5866677" y="4505228"/>
            <a:chExt cx="2772600" cy="963396"/>
          </a:xfrm>
        </p:grpSpPr>
        <p:sp>
          <p:nvSpPr>
            <p:cNvPr id="5" name="Right Arrow 4"/>
            <p:cNvSpPr/>
            <p:nvPr/>
          </p:nvSpPr>
          <p:spPr>
            <a:xfrm flipH="1">
              <a:off x="8104131" y="4743299"/>
              <a:ext cx="535146" cy="460271"/>
            </a:xfrm>
            <a:prstGeom prst="right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t>$$</a:t>
              </a:r>
            </a:p>
          </p:txBody>
        </p:sp>
        <p:sp>
          <p:nvSpPr>
            <p:cNvPr id="6" name="Rectangle 5"/>
            <p:cNvSpPr/>
            <p:nvPr/>
          </p:nvSpPr>
          <p:spPr>
            <a:xfrm>
              <a:off x="5866677" y="4505228"/>
              <a:ext cx="1965910" cy="963396"/>
            </a:xfrm>
            <a:prstGeom prst="rect">
              <a:avLst/>
            </a:prstGeom>
            <a:solidFill>
              <a:schemeClr val="bg1"/>
            </a:solidFill>
            <a:ln w="12700"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a:solidFill>
                    <a:srgbClr val="800000"/>
                  </a:solidFill>
                </a:rPr>
                <a:t>Resources needed</a:t>
              </a:r>
            </a:p>
          </p:txBody>
        </p:sp>
      </p:grpSp>
    </p:spTree>
    <p:extLst>
      <p:ext uri="{BB962C8B-B14F-4D97-AF65-F5344CB8AC3E}">
        <p14:creationId xmlns:p14="http://schemas.microsoft.com/office/powerpoint/2010/main" val="4221062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80397" y="2590200"/>
            <a:ext cx="4278963" cy="1076311"/>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700499" y="5379499"/>
            <a:ext cx="4278963" cy="1076311"/>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38489" y="268472"/>
            <a:ext cx="8043998" cy="1015663"/>
          </a:xfrm>
          <a:prstGeom prst="rect">
            <a:avLst/>
          </a:prstGeom>
        </p:spPr>
        <p:txBody>
          <a:bodyPr wrap="square">
            <a:spAutoFit/>
          </a:bodyPr>
          <a:lstStyle/>
          <a:p>
            <a:r>
              <a:rPr lang="en-US" sz="2400" b="1" dirty="0"/>
              <a:t>BIO AC Data Working Group (Apr-Aug 2012)</a:t>
            </a:r>
          </a:p>
          <a:p>
            <a:r>
              <a:rPr lang="en-US" dirty="0"/>
              <a:t>Jonas S Almeida (chair), Brett Tyler (co-chair), Carol Brewer, Hopi Hoekstra, Gaetano </a:t>
            </a:r>
            <a:r>
              <a:rPr lang="en-US" dirty="0" err="1"/>
              <a:t>Montelione</a:t>
            </a:r>
            <a:r>
              <a:rPr lang="en-US" dirty="0"/>
              <a:t>, Jose </a:t>
            </a:r>
            <a:r>
              <a:rPr lang="en-US" dirty="0" err="1"/>
              <a:t>Onuchic</a:t>
            </a:r>
            <a:r>
              <a:rPr lang="en-US" dirty="0"/>
              <a:t>. Executive Secretary: Melissa </a:t>
            </a:r>
            <a:r>
              <a:rPr lang="en-US" dirty="0" err="1"/>
              <a:t>Cragin</a:t>
            </a:r>
            <a:r>
              <a:rPr lang="en-US" dirty="0"/>
              <a:t>.</a:t>
            </a:r>
          </a:p>
        </p:txBody>
      </p:sp>
      <p:pic>
        <p:nvPicPr>
          <p:cNvPr id="5" name="Picture 4" descr="NSFBIOACDataScireportSEP2012_p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89" y="1327597"/>
            <a:ext cx="4193612" cy="5427027"/>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pic>
      <p:sp>
        <p:nvSpPr>
          <p:cNvPr id="2" name="Rectangle 1"/>
          <p:cNvSpPr/>
          <p:nvPr/>
        </p:nvSpPr>
        <p:spPr>
          <a:xfrm>
            <a:off x="4603221" y="1887817"/>
            <a:ext cx="4461130" cy="4616648"/>
          </a:xfrm>
          <a:prstGeom prst="rect">
            <a:avLst/>
          </a:prstGeom>
        </p:spPr>
        <p:txBody>
          <a:bodyPr wrap="square">
            <a:spAutoFit/>
          </a:bodyPr>
          <a:lstStyle/>
          <a:p>
            <a:r>
              <a:rPr lang="en-US" sz="1400" b="1" dirty="0"/>
              <a:t>Executive Summary</a:t>
            </a:r>
          </a:p>
          <a:p>
            <a:r>
              <a:rPr lang="en-US" sz="1400" dirty="0"/>
              <a:t>The data workgroup was charged with studying and discussing Data Science in the context of NSF’s BIO initiatives. This is an area driven by extremely fast advances in Web Technologies such as Semantic Web and Cloud computing that have the potential to empower individual life science researchers with resources not available even to large organization just a few years ago. In contrast, the articulation of those resources with the wide availability of commodity/social computing infrastructure for data sharing and team science is much less widely understood and rarely informs policy making or calls for proposals in BIO. This tension is compounded by life sciences-specific issues, such as the variable granularity of data at different scales and uneven visibility/accessibility of data generated by BIO initiatives in the past. A number of recommendations are made with a focus on a) closer involvement of the research communities that generate and consume the data and b) opportunities to experiment with the novel computational infrastructures to handle real world biological data.</a:t>
            </a:r>
            <a:r>
              <a:rPr lang="en-US" sz="1400" dirty="0" smtClean="0">
                <a:effectLst/>
              </a:rPr>
              <a:t> </a:t>
            </a:r>
            <a:endParaRPr lang="en-US" sz="1400" dirty="0"/>
          </a:p>
        </p:txBody>
      </p:sp>
      <p:sp>
        <p:nvSpPr>
          <p:cNvPr id="3" name="Rectangle 2"/>
          <p:cNvSpPr/>
          <p:nvPr/>
        </p:nvSpPr>
        <p:spPr>
          <a:xfrm>
            <a:off x="745463" y="2416004"/>
            <a:ext cx="3451217" cy="1270128"/>
          </a:xfrm>
          <a:prstGeom prst="rect">
            <a:avLst/>
          </a:prstGeom>
          <a:solidFill>
            <a:srgbClr val="FFFF00">
              <a:alpha val="10000"/>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480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03221" y="1311541"/>
            <a:ext cx="4278963" cy="345156"/>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700499" y="5454355"/>
            <a:ext cx="4278963" cy="1300269"/>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38489" y="268472"/>
            <a:ext cx="8043998" cy="1015663"/>
          </a:xfrm>
          <a:prstGeom prst="rect">
            <a:avLst/>
          </a:prstGeom>
        </p:spPr>
        <p:txBody>
          <a:bodyPr wrap="square">
            <a:spAutoFit/>
          </a:bodyPr>
          <a:lstStyle/>
          <a:p>
            <a:r>
              <a:rPr lang="en-US" sz="2400" b="1" dirty="0"/>
              <a:t>BIO AC Data Working Group (Apr-Aug 2012)</a:t>
            </a:r>
          </a:p>
          <a:p>
            <a:r>
              <a:rPr lang="en-US" dirty="0"/>
              <a:t>Jonas S Almeida (chair), Brett Tyler (co-chair), Carol Brewer, Hopi Hoekstra, Gaetano </a:t>
            </a:r>
            <a:r>
              <a:rPr lang="en-US" dirty="0" err="1"/>
              <a:t>Montelione</a:t>
            </a:r>
            <a:r>
              <a:rPr lang="en-US" dirty="0"/>
              <a:t>, Jose </a:t>
            </a:r>
            <a:r>
              <a:rPr lang="en-US" dirty="0" err="1"/>
              <a:t>Onuchic</a:t>
            </a:r>
            <a:r>
              <a:rPr lang="en-US" dirty="0"/>
              <a:t>. Executive Secretary: Melissa </a:t>
            </a:r>
            <a:r>
              <a:rPr lang="en-US" dirty="0" err="1"/>
              <a:t>Cragin</a:t>
            </a:r>
            <a:r>
              <a:rPr lang="en-US" dirty="0"/>
              <a:t>.</a:t>
            </a:r>
          </a:p>
        </p:txBody>
      </p:sp>
      <p:pic>
        <p:nvPicPr>
          <p:cNvPr id="5" name="Picture 4" descr="NSFBIOACDataScireportSEP2012_p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89" y="1327597"/>
            <a:ext cx="4193612" cy="5427027"/>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pic>
      <p:sp>
        <p:nvSpPr>
          <p:cNvPr id="2" name="Rectangle 1"/>
          <p:cNvSpPr/>
          <p:nvPr/>
        </p:nvSpPr>
        <p:spPr>
          <a:xfrm>
            <a:off x="4603221" y="1343661"/>
            <a:ext cx="4461130" cy="5478422"/>
          </a:xfrm>
          <a:prstGeom prst="rect">
            <a:avLst/>
          </a:prstGeom>
        </p:spPr>
        <p:txBody>
          <a:bodyPr wrap="square">
            <a:spAutoFit/>
          </a:bodyPr>
          <a:lstStyle/>
          <a:p>
            <a:r>
              <a:rPr lang="en-US" sz="1400" b="1" dirty="0"/>
              <a:t>Sharing: interoperable linked data.</a:t>
            </a:r>
          </a:p>
          <a:p>
            <a:r>
              <a:rPr lang="en-US" sz="1400" dirty="0"/>
              <a:t>A large potential value exists for wide-scale sharing of biological data in an interoperable format. Sharing enables large-scale secondary analysis of the data that can reveal emergent features of the underlying systems. It also enables a more innovative and transformative analysis of primary data, and invites an unprecedented level of participation in the scientific enterprise. This is a level of integration, and engagement, that scientific communities, and the public at large, have come to expect as a basic feature of an era where social computing infrastructure is a commodity resource. Standards for describing and annotating data and associated metadata are essential for capturing the biological implications in an interoperable format, but such standards are still widely unavailable or inadequate for a wide diversity of data types, including proteomics data, metabolomics data, phenotypic data, mass spectrometry data, biological image data, NMR-related data, ecological data, behavioral data.</a:t>
            </a:r>
          </a:p>
          <a:p>
            <a:r>
              <a:rPr lang="en-US" sz="1400" i="1" u="sng" dirty="0"/>
              <a:t>Recommendation</a:t>
            </a:r>
            <a:r>
              <a:rPr lang="en-US" sz="1400" i="1" dirty="0"/>
              <a:t>: Individual communities should be funded to define priorities and procedures for sustainable data archiving and sharing, and for establishing community-specific data standards that are required to make their data widely biologically interoperable as well as technically interoperable.</a:t>
            </a:r>
            <a:r>
              <a:rPr lang="en-US" sz="1400" dirty="0" smtClean="0">
                <a:effectLst/>
              </a:rPr>
              <a:t> </a:t>
            </a:r>
            <a:endParaRPr lang="en-US" sz="1400" dirty="0"/>
          </a:p>
        </p:txBody>
      </p:sp>
      <p:sp>
        <p:nvSpPr>
          <p:cNvPr id="3" name="Rectangle 2"/>
          <p:cNvSpPr/>
          <p:nvPr/>
        </p:nvSpPr>
        <p:spPr>
          <a:xfrm>
            <a:off x="745463" y="3741366"/>
            <a:ext cx="3451217" cy="1491007"/>
          </a:xfrm>
          <a:prstGeom prst="rect">
            <a:avLst/>
          </a:prstGeom>
          <a:solidFill>
            <a:srgbClr val="FFFF00">
              <a:alpha val="10000"/>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1471" y="1505035"/>
            <a:ext cx="4206230" cy="1477328"/>
          </a:xfrm>
          <a:prstGeom prst="rect">
            <a:avLst/>
          </a:prstGeom>
          <a:solidFill>
            <a:schemeClr val="bg1">
              <a:alpha val="85000"/>
            </a:schemeClr>
          </a:solidFill>
          <a:ln>
            <a:solidFill>
              <a:schemeClr val="tx1"/>
            </a:solidFill>
          </a:ln>
          <a:effectLst>
            <a:outerShdw blurRad="50800" dist="38100" dir="2700000" algn="tl" rotWithShape="0">
              <a:srgbClr val="000000">
                <a:alpha val="43000"/>
              </a:srgbClr>
            </a:outerShdw>
          </a:effectLst>
        </p:spPr>
        <p:txBody>
          <a:bodyPr wrap="square">
            <a:spAutoFit/>
          </a:bodyPr>
          <a:lstStyle/>
          <a:p>
            <a:r>
              <a:rPr lang="en-US" i="1" dirty="0"/>
              <a:t>Committee on a New Biology for the 21st Century, National Research Council of The National Academies (2009) “A New Biology For The 21st Century” National Academies Press, Washington, D.C.</a:t>
            </a:r>
            <a:r>
              <a:rPr lang="en-US" i="1" dirty="0" smtClean="0">
                <a:effectLst/>
              </a:rPr>
              <a:t> </a:t>
            </a:r>
            <a:endParaRPr lang="en-US" i="1" dirty="0"/>
          </a:p>
        </p:txBody>
      </p:sp>
      <p:sp>
        <p:nvSpPr>
          <p:cNvPr id="10" name="Rectangle 9"/>
          <p:cNvSpPr/>
          <p:nvPr/>
        </p:nvSpPr>
        <p:spPr>
          <a:xfrm>
            <a:off x="745463" y="5891743"/>
            <a:ext cx="3451217" cy="221134"/>
          </a:xfrm>
          <a:prstGeom prst="rect">
            <a:avLst/>
          </a:prstGeom>
          <a:solidFill>
            <a:srgbClr val="FFFF00">
              <a:alpha val="10000"/>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91471" y="3378739"/>
            <a:ext cx="4206230" cy="1754327"/>
          </a:xfrm>
          <a:prstGeom prst="rect">
            <a:avLst/>
          </a:prstGeom>
          <a:solidFill>
            <a:schemeClr val="bg1">
              <a:alpha val="85000"/>
            </a:schemeClr>
          </a:solidFill>
          <a:ln>
            <a:solidFill>
              <a:schemeClr val="tx1"/>
            </a:solidFill>
          </a:ln>
          <a:effectLst>
            <a:outerShdw blurRad="50800" dist="38100" dir="2700000" algn="tl" rotWithShape="0">
              <a:srgbClr val="000000">
                <a:alpha val="43000"/>
              </a:srgbClr>
            </a:outerShdw>
          </a:effectLst>
        </p:spPr>
        <p:txBody>
          <a:bodyPr wrap="square">
            <a:spAutoFit/>
          </a:bodyPr>
          <a:lstStyle/>
          <a:p>
            <a:r>
              <a:rPr lang="en-US" i="1" dirty="0" err="1"/>
              <a:t>Sansone</a:t>
            </a:r>
            <a:r>
              <a:rPr lang="en-US" i="1" dirty="0"/>
              <a:t>, S.-A., </a:t>
            </a:r>
            <a:r>
              <a:rPr lang="en-US" i="1" dirty="0" err="1"/>
              <a:t>Rocca</a:t>
            </a:r>
            <a:r>
              <a:rPr lang="en-US" i="1" dirty="0"/>
              <a:t>-Serra, P., Field, D., Maguire, E., Taylor, C., Hofmann, O., Fang, H., et al. (2012). Toward interoperable bioscience data. Nature genetics, 44(2), 121–6. See also map at </a:t>
            </a:r>
            <a:r>
              <a:rPr lang="en-US" i="1" dirty="0">
                <a:hlinkClick r:id="rId4"/>
              </a:rPr>
              <a:t>http://bit.ly/webofdata</a:t>
            </a:r>
            <a:r>
              <a:rPr lang="en-US" i="1" dirty="0"/>
              <a:t>.</a:t>
            </a:r>
            <a:r>
              <a:rPr lang="en-US" dirty="0" smtClean="0">
                <a:effectLst/>
              </a:rPr>
              <a:t> </a:t>
            </a:r>
            <a:r>
              <a:rPr lang="en-US" i="1" dirty="0" smtClean="0"/>
              <a:t>.</a:t>
            </a:r>
            <a:r>
              <a:rPr lang="en-US" i="1" dirty="0" smtClean="0">
                <a:effectLst/>
              </a:rPr>
              <a:t> </a:t>
            </a:r>
            <a:endParaRPr lang="en-US" i="1" dirty="0"/>
          </a:p>
        </p:txBody>
      </p:sp>
      <p:pic>
        <p:nvPicPr>
          <p:cNvPr id="13" name="Picture 12"/>
          <p:cNvPicPr>
            <a:picLocks noChangeAspect="1"/>
          </p:cNvPicPr>
          <p:nvPr/>
        </p:nvPicPr>
        <p:blipFill>
          <a:blip r:embed="rId5"/>
          <a:stretch>
            <a:fillRect/>
          </a:stretch>
        </p:blipFill>
        <p:spPr>
          <a:xfrm>
            <a:off x="0" y="0"/>
            <a:ext cx="7002654" cy="4745774"/>
          </a:xfrm>
          <a:prstGeom prst="rect">
            <a:avLst/>
          </a:prstGeom>
        </p:spPr>
      </p:pic>
      <p:sp>
        <p:nvSpPr>
          <p:cNvPr id="6" name="TextBox 5"/>
          <p:cNvSpPr txBox="1"/>
          <p:nvPr/>
        </p:nvSpPr>
        <p:spPr>
          <a:xfrm>
            <a:off x="3158708" y="4099443"/>
            <a:ext cx="3843946" cy="646331"/>
          </a:xfrm>
          <a:prstGeom prst="rect">
            <a:avLst/>
          </a:prstGeom>
          <a:solidFill>
            <a:schemeClr val="accent5">
              <a:lumMod val="20000"/>
              <a:lumOff val="80000"/>
              <a:alpha val="50000"/>
            </a:schemeClr>
          </a:solidFill>
        </p:spPr>
        <p:txBody>
          <a:bodyPr wrap="none" rtlCol="0">
            <a:spAutoFit/>
          </a:bodyPr>
          <a:lstStyle/>
          <a:p>
            <a:r>
              <a:rPr lang="en-US" sz="3600" dirty="0" smtClean="0">
                <a:solidFill>
                  <a:srgbClr val="800000"/>
                </a:solidFill>
              </a:rPr>
              <a:t>[ enabling </a:t>
            </a:r>
            <a:r>
              <a:rPr lang="en-US" sz="3600" dirty="0" err="1" smtClean="0">
                <a:solidFill>
                  <a:srgbClr val="800000"/>
                </a:solidFill>
              </a:rPr>
              <a:t>BigData</a:t>
            </a:r>
            <a:r>
              <a:rPr lang="en-US" sz="3600" dirty="0" smtClean="0">
                <a:solidFill>
                  <a:srgbClr val="800000"/>
                </a:solidFill>
              </a:rPr>
              <a:t> ]</a:t>
            </a:r>
            <a:endParaRPr lang="en-US" sz="3600" dirty="0">
              <a:solidFill>
                <a:srgbClr val="800000"/>
              </a:solidFill>
            </a:endParaRPr>
          </a:p>
        </p:txBody>
      </p:sp>
      <p:sp>
        <p:nvSpPr>
          <p:cNvPr id="14" name="Rectangle 13"/>
          <p:cNvSpPr/>
          <p:nvPr/>
        </p:nvSpPr>
        <p:spPr>
          <a:xfrm>
            <a:off x="745463" y="5670609"/>
            <a:ext cx="3451217" cy="221134"/>
          </a:xfrm>
          <a:prstGeom prst="rect">
            <a:avLst/>
          </a:prstGeom>
          <a:solidFill>
            <a:srgbClr val="FFFF00">
              <a:alpha val="10000"/>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13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p:bldP spid="3" grpId="0" animBg="1"/>
      <p:bldP spid="9" grpId="0" animBg="1"/>
      <p:bldP spid="10" grpId="0" animBg="1"/>
      <p:bldP spid="11" grpId="0" animBg="1"/>
      <p:bldP spid="6"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7002654" cy="4745774"/>
          </a:xfrm>
          <a:prstGeom prst="rect">
            <a:avLst/>
          </a:prstGeom>
        </p:spPr>
      </p:pic>
      <p:pic>
        <p:nvPicPr>
          <p:cNvPr id="3" name="Picture 2" descr="Screen Shot 2012-09-04 at 9.14.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453" y="0"/>
            <a:ext cx="4522699" cy="6858000"/>
          </a:xfrm>
          <a:prstGeom prst="rect">
            <a:avLst/>
          </a:prstGeom>
        </p:spPr>
      </p:pic>
      <p:pic>
        <p:nvPicPr>
          <p:cNvPr id="7" name="Picture 6"/>
          <p:cNvPicPr>
            <a:picLocks noChangeAspect="1"/>
          </p:cNvPicPr>
          <p:nvPr/>
        </p:nvPicPr>
        <p:blipFill>
          <a:blip r:embed="rId4"/>
          <a:stretch>
            <a:fillRect/>
          </a:stretch>
        </p:blipFill>
        <p:spPr>
          <a:xfrm>
            <a:off x="3137984" y="1968293"/>
            <a:ext cx="5801176" cy="4724503"/>
          </a:xfrm>
          <a:prstGeom prst="rect">
            <a:avLst/>
          </a:prstGeom>
        </p:spPr>
      </p:pic>
      <p:pic>
        <p:nvPicPr>
          <p:cNvPr id="1025" name="Picture 1" descr="Image_2"/>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70660" y="4745774"/>
            <a:ext cx="2891058" cy="18647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_1"/>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632475" y="66848"/>
            <a:ext cx="4447355" cy="2755038"/>
          </a:xfrm>
          <a:prstGeom prst="rect">
            <a:avLst/>
          </a:prstGeom>
          <a:solidFill>
            <a:schemeClr val="bg1">
              <a:alpha val="80000"/>
            </a:schemeClr>
          </a:solidFill>
        </p:spPr>
      </p:pic>
    </p:spTree>
    <p:extLst>
      <p:ext uri="{BB962C8B-B14F-4D97-AF65-F5344CB8AC3E}">
        <p14:creationId xmlns:p14="http://schemas.microsoft.com/office/powerpoint/2010/main" val="3557326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23889" y="4898401"/>
            <a:ext cx="4820111" cy="1748603"/>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379917" y="566311"/>
            <a:ext cx="4764083" cy="1214784"/>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38489" y="268472"/>
            <a:ext cx="8043998" cy="1015663"/>
          </a:xfrm>
          <a:prstGeom prst="rect">
            <a:avLst/>
          </a:prstGeom>
        </p:spPr>
        <p:txBody>
          <a:bodyPr wrap="square">
            <a:spAutoFit/>
          </a:bodyPr>
          <a:lstStyle/>
          <a:p>
            <a:r>
              <a:rPr lang="en-US" sz="2400" b="1" dirty="0"/>
              <a:t>BIO AC Data Working Group (Apr-Aug 2012)</a:t>
            </a:r>
          </a:p>
          <a:p>
            <a:r>
              <a:rPr lang="en-US" dirty="0"/>
              <a:t>Jonas S Almeida (chair), Brett Tyler (co-chair), Carol Brewer, Hopi Hoekstra, Gaetano </a:t>
            </a:r>
            <a:r>
              <a:rPr lang="en-US" dirty="0" err="1"/>
              <a:t>Montelione</a:t>
            </a:r>
            <a:r>
              <a:rPr lang="en-US" dirty="0"/>
              <a:t>, Jose </a:t>
            </a:r>
            <a:r>
              <a:rPr lang="en-US" dirty="0" err="1"/>
              <a:t>Onuchic</a:t>
            </a:r>
            <a:r>
              <a:rPr lang="en-US" dirty="0"/>
              <a:t>. Executive Secretary: Melissa </a:t>
            </a:r>
            <a:r>
              <a:rPr lang="en-US" dirty="0" err="1"/>
              <a:t>Cragin</a:t>
            </a:r>
            <a:r>
              <a:rPr lang="en-US" dirty="0"/>
              <a:t>.</a:t>
            </a:r>
          </a:p>
        </p:txBody>
      </p:sp>
      <p:sp>
        <p:nvSpPr>
          <p:cNvPr id="2" name="Rectangle 1"/>
          <p:cNvSpPr/>
          <p:nvPr/>
        </p:nvSpPr>
        <p:spPr>
          <a:xfrm>
            <a:off x="4323889" y="224210"/>
            <a:ext cx="4820111" cy="6740309"/>
          </a:xfrm>
          <a:prstGeom prst="rect">
            <a:avLst/>
          </a:prstGeom>
          <a:noFill/>
        </p:spPr>
        <p:txBody>
          <a:bodyPr wrap="square">
            <a:spAutoFit/>
          </a:bodyPr>
          <a:lstStyle/>
          <a:p>
            <a:r>
              <a:rPr lang="en-US" sz="1600" b="1" dirty="0"/>
              <a:t>Infrastructure: integrative Web 3.0.</a:t>
            </a:r>
          </a:p>
          <a:p>
            <a:r>
              <a:rPr lang="en-US" sz="1600" dirty="0"/>
              <a:t>The combination of improved logistics of cloud computing and comprehensive linking enabled by the semantic web’s Resource Description Framework (RDF) provide a </a:t>
            </a:r>
            <a:r>
              <a:rPr lang="en-US" sz="1600" b="1" dirty="0"/>
              <a:t>distributed infrastructure</a:t>
            </a:r>
            <a:r>
              <a:rPr lang="en-US" sz="1600" dirty="0"/>
              <a:t> for wide-scale data sharing and distributed analysis. This has the potential to efface the logical barriers between large centralized infrastructures and specialized “beyond the data deluge” repositories tailored for data acquisition. It also could decouple infrastructure configuration from the inevitable, and desirable, antagonism between data generation and its annotation by further analysis, while enabling traceable provenance and reproducibility.  One barrier to realizing the potential of RDF is lack of familiarity with RDF among biology communities and resources for converting legacy data into RDF formats. Another is that cloud computing platforms are still maturing as a flexible, cost-effective interoperable means for storing, moving, sharing and analyzing data.</a:t>
            </a:r>
          </a:p>
          <a:p>
            <a:r>
              <a:rPr lang="en-US" sz="1600" i="1" u="sng" dirty="0"/>
              <a:t>Recommendation</a:t>
            </a:r>
            <a:r>
              <a:rPr lang="en-US" sz="1600" i="1" dirty="0"/>
              <a:t>: Resources should be provided to improve communication between information scientists and biology communities, and identify cost-effective, easy-to-use cloud solutions, by funding demonstration projects. These should explicitly encourage public-private partnerships that address long term solutions for archiving public biological data.</a:t>
            </a:r>
            <a:endParaRPr lang="en-US" sz="1600" dirty="0"/>
          </a:p>
          <a:p>
            <a:r>
              <a:rPr lang="en-US" sz="1600" dirty="0" smtClean="0">
                <a:effectLst/>
              </a:rPr>
              <a:t> </a:t>
            </a:r>
            <a:endParaRPr lang="en-US" sz="1600" dirty="0"/>
          </a:p>
        </p:txBody>
      </p:sp>
      <p:pic>
        <p:nvPicPr>
          <p:cNvPr id="5" name="Picture 4" descr="NSFBIOACDataScireportSEP2012_p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49" y="1327597"/>
            <a:ext cx="4193612" cy="5427027"/>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pic>
      <p:pic>
        <p:nvPicPr>
          <p:cNvPr id="9" name="Picture 8" descr="NSFBIOACDataScireportSEP2012_p2.pdf"/>
          <p:cNvPicPr>
            <a:picLocks noChangeAspect="1"/>
          </p:cNvPicPr>
          <p:nvPr/>
        </p:nvPicPr>
        <p:blipFill rotWithShape="1">
          <a:blip r:embed="rId4">
            <a:extLst>
              <a:ext uri="{28A0092B-C50C-407E-A947-70E740481C1C}">
                <a14:useLocalDpi xmlns:a14="http://schemas.microsoft.com/office/drawing/2010/main" val="0"/>
              </a:ext>
            </a:extLst>
          </a:blip>
          <a:srcRect t="8448" b="-8448"/>
          <a:stretch/>
        </p:blipFill>
        <p:spPr>
          <a:xfrm>
            <a:off x="108748" y="2233952"/>
            <a:ext cx="4193613" cy="5427027"/>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pic>
      <p:sp>
        <p:nvSpPr>
          <p:cNvPr id="3" name="Rectangle 2"/>
          <p:cNvSpPr/>
          <p:nvPr/>
        </p:nvSpPr>
        <p:spPr>
          <a:xfrm>
            <a:off x="442994" y="1059822"/>
            <a:ext cx="3451217" cy="2413530"/>
          </a:xfrm>
          <a:prstGeom prst="rect">
            <a:avLst/>
          </a:prstGeom>
          <a:solidFill>
            <a:srgbClr val="FFFF00">
              <a:alpha val="10000"/>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59445" y="3594267"/>
            <a:ext cx="3772454" cy="3170098"/>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txBody>
          <a:bodyPr wrap="square">
            <a:spAutoFit/>
          </a:bodyPr>
          <a:lstStyle/>
          <a:p>
            <a:pPr marL="285750" indent="-285750">
              <a:buFont typeface="Arial"/>
              <a:buChar char="•"/>
            </a:pPr>
            <a:endParaRPr lang="en-US" sz="2000" baseline="30000" dirty="0" smtClean="0"/>
          </a:p>
          <a:p>
            <a:pPr marL="285750" indent="-285750">
              <a:buFont typeface="Arial"/>
              <a:buChar char="•"/>
            </a:pPr>
            <a:r>
              <a:rPr lang="en-US" sz="2000" baseline="30000" dirty="0" smtClean="0"/>
              <a:t>Bell, G., Hey, T., &amp; </a:t>
            </a:r>
            <a:r>
              <a:rPr lang="en-US" sz="2000" baseline="30000" dirty="0" err="1" smtClean="0"/>
              <a:t>Szalay</a:t>
            </a:r>
            <a:r>
              <a:rPr lang="en-US" sz="2000" baseline="30000" dirty="0" smtClean="0"/>
              <a:t>, A. (2009). Computer science. Beyond the data deluge. Science (New York, N.Y.), 323(5919), 1297–8. doi:10.1126/science.1170411</a:t>
            </a:r>
          </a:p>
          <a:p>
            <a:pPr marL="285750" indent="-285750">
              <a:buFont typeface="Arial"/>
              <a:buChar char="•"/>
            </a:pPr>
            <a:r>
              <a:rPr lang="en-US" sz="2000" baseline="30000" dirty="0" err="1" smtClean="0"/>
              <a:t>Peng</a:t>
            </a:r>
            <a:r>
              <a:rPr lang="en-US" sz="2000" baseline="30000" dirty="0" smtClean="0"/>
              <a:t>, R. D. (2011). Reproducible research in computational science. Science (New York, N.Y.), 334(6060), 1226–7.</a:t>
            </a:r>
          </a:p>
          <a:p>
            <a:pPr marL="285750" indent="-285750">
              <a:buFont typeface="Arial"/>
              <a:buChar char="•"/>
            </a:pPr>
            <a:r>
              <a:rPr lang="en-US" sz="2000" baseline="30000" dirty="0" smtClean="0"/>
              <a:t>Berners-Lee, T., </a:t>
            </a:r>
            <a:r>
              <a:rPr lang="en-US" sz="2000" baseline="30000" dirty="0" err="1" smtClean="0"/>
              <a:t>Hendler</a:t>
            </a:r>
            <a:r>
              <a:rPr lang="en-US" sz="2000" baseline="30000" dirty="0" smtClean="0"/>
              <a:t>, J. (2010). From the Semantic Web to social machines: A research challenge for AI on the World Wide Web. Artificial Intelligence, 174(2), 156–161.</a:t>
            </a:r>
          </a:p>
          <a:p>
            <a:pPr marL="285750" indent="-285750">
              <a:buFont typeface="Arial"/>
              <a:buChar char="•"/>
            </a:pPr>
            <a:r>
              <a:rPr lang="en-US" sz="2000" baseline="30000" dirty="0" smtClean="0"/>
              <a:t>Halevy, A., </a:t>
            </a:r>
            <a:r>
              <a:rPr lang="en-US" sz="2000" baseline="30000" dirty="0" err="1" smtClean="0"/>
              <a:t>Norvig</a:t>
            </a:r>
            <a:r>
              <a:rPr lang="en-US" sz="2000" baseline="30000" dirty="0" smtClean="0"/>
              <a:t>, P., &amp; Pereira, F. (2009). The Unreasonable Effectiveness of Data. IEEE Intelligent Systems, 24(2), 8–12. </a:t>
            </a:r>
            <a:endParaRPr lang="en-US" sz="2000" baseline="30000" dirty="0"/>
          </a:p>
        </p:txBody>
      </p:sp>
    </p:spTree>
    <p:extLst>
      <p:ext uri="{BB962C8B-B14F-4D97-AF65-F5344CB8AC3E}">
        <p14:creationId xmlns:p14="http://schemas.microsoft.com/office/powerpoint/2010/main" val="562424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64955E-7 2.33959E-7 L 0.00416 -0.58953 " pathEditMode="relative" rAng="0" ptsTypes="AA">
                                      <p:cBhvr>
                                        <p:cTn id="6" dur="1000" fill="hold"/>
                                        <p:tgtEl>
                                          <p:spTgt spid="5"/>
                                        </p:tgtEl>
                                        <p:attrNameLst>
                                          <p:attrName>ppt_x</p:attrName>
                                          <p:attrName>ppt_y</p:attrName>
                                        </p:attrNameLst>
                                      </p:cBhvr>
                                      <p:rCtr x="208" y="-29488"/>
                                    </p:animMotion>
                                  </p:childTnLst>
                                </p:cTn>
                              </p:par>
                              <p:par>
                                <p:cTn id="7" presetID="2" presetClass="entr" presetSubtype="4"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1500" fill="hold"/>
                                        <p:tgtEl>
                                          <p:spTgt spid="9"/>
                                        </p:tgtEl>
                                        <p:attrNameLst>
                                          <p:attrName>ppt_x</p:attrName>
                                        </p:attrNameLst>
                                      </p:cBhvr>
                                      <p:tavLst>
                                        <p:tav tm="0">
                                          <p:val>
                                            <p:strVal val="#ppt_x"/>
                                          </p:val>
                                        </p:tav>
                                        <p:tav tm="100000">
                                          <p:val>
                                            <p:strVal val="#ppt_x"/>
                                          </p:val>
                                        </p:tav>
                                      </p:tavLst>
                                    </p:anim>
                                    <p:anim calcmode="lin" valueType="num">
                                      <p:cBhvr additive="base">
                                        <p:cTn id="10" dur="1500" fill="hold"/>
                                        <p:tgtEl>
                                          <p:spTgt spid="9"/>
                                        </p:tgtEl>
                                        <p:attrNameLst>
                                          <p:attrName>ppt_y</p:attrName>
                                        </p:attrNameLst>
                                      </p:cBhvr>
                                      <p:tavLst>
                                        <p:tav tm="0">
                                          <p:val>
                                            <p:strVal val="1+#ppt_h/2"/>
                                          </p:val>
                                        </p:tav>
                                        <p:tav tm="100000">
                                          <p:val>
                                            <p:strVal val="#ppt_y"/>
                                          </p:val>
                                        </p:tav>
                                      </p:tavLst>
                                    </p:anim>
                                  </p:childTnLst>
                                </p:cTn>
                              </p:par>
                            </p:childTnLst>
                          </p:cTn>
                        </p:par>
                        <p:par>
                          <p:cTn id="11" fill="hold">
                            <p:stCondLst>
                              <p:cond delay="1500"/>
                            </p:stCondLst>
                            <p:childTnLst>
                              <p:par>
                                <p:cTn id="12" presetID="9"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2" grpId="0"/>
      <p:bldP spid="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277" y="5902642"/>
            <a:ext cx="4268474" cy="908216"/>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35080" y="92098"/>
            <a:ext cx="8043998" cy="1015663"/>
          </a:xfrm>
          <a:prstGeom prst="rect">
            <a:avLst/>
          </a:prstGeom>
        </p:spPr>
        <p:txBody>
          <a:bodyPr wrap="square">
            <a:spAutoFit/>
          </a:bodyPr>
          <a:lstStyle/>
          <a:p>
            <a:r>
              <a:rPr lang="en-US" sz="2400" b="1" dirty="0"/>
              <a:t>BIO AC Data Working Group (Apr-Aug 2012)</a:t>
            </a:r>
          </a:p>
          <a:p>
            <a:r>
              <a:rPr lang="en-US" dirty="0"/>
              <a:t>Jonas S Almeida (chair), Brett Tyler (co-chair), Carol Brewer, Hopi Hoekstra, Gaetano </a:t>
            </a:r>
            <a:r>
              <a:rPr lang="en-US" dirty="0" err="1"/>
              <a:t>Montelione</a:t>
            </a:r>
            <a:r>
              <a:rPr lang="en-US" dirty="0"/>
              <a:t>, Jose </a:t>
            </a:r>
            <a:r>
              <a:rPr lang="en-US" dirty="0" err="1"/>
              <a:t>Onuchic</a:t>
            </a:r>
            <a:r>
              <a:rPr lang="en-US" dirty="0"/>
              <a:t>. Executive Secretary: Melissa </a:t>
            </a:r>
            <a:r>
              <a:rPr lang="en-US" dirty="0" err="1"/>
              <a:t>Cragin</a:t>
            </a:r>
            <a:r>
              <a:rPr lang="en-US" dirty="0"/>
              <a:t>.</a:t>
            </a:r>
          </a:p>
        </p:txBody>
      </p:sp>
      <p:pic>
        <p:nvPicPr>
          <p:cNvPr id="6" name="Picture 5" descr="NSFBIOACDataScireportSEP2012_p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144" y="1327597"/>
            <a:ext cx="4193613" cy="5427027"/>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pic>
      <p:sp>
        <p:nvSpPr>
          <p:cNvPr id="8" name="Rectangle 7"/>
          <p:cNvSpPr/>
          <p:nvPr/>
        </p:nvSpPr>
        <p:spPr>
          <a:xfrm>
            <a:off x="5266335" y="3049240"/>
            <a:ext cx="3495543" cy="1523950"/>
          </a:xfrm>
          <a:prstGeom prst="rect">
            <a:avLst/>
          </a:prstGeom>
          <a:solidFill>
            <a:srgbClr val="FFFF00">
              <a:alpha val="10000"/>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4799559" cy="6740309"/>
          </a:xfrm>
          <a:prstGeom prst="rect">
            <a:avLst/>
          </a:prstGeom>
          <a:noFill/>
        </p:spPr>
        <p:txBody>
          <a:bodyPr wrap="square">
            <a:spAutoFit/>
          </a:bodyPr>
          <a:lstStyle/>
          <a:p>
            <a:r>
              <a:rPr lang="en-US" sz="1600" b="1" dirty="0"/>
              <a:t>Broader Impacts: the rise of the social machines.</a:t>
            </a:r>
          </a:p>
          <a:p>
            <a:r>
              <a:rPr lang="en-US" sz="1600" dirty="0"/>
              <a:t>Data produced by BIO funded initiatives have an uneven record of availability for subsequent use (secondary analysis, which includes the contextualization of primary analysis). Hopeful examples include </a:t>
            </a:r>
            <a:r>
              <a:rPr lang="en-US" sz="1600" b="1" dirty="0" err="1">
                <a:solidFill>
                  <a:srgbClr val="008000"/>
                </a:solidFill>
              </a:rPr>
              <a:t>iPlant</a:t>
            </a:r>
            <a:r>
              <a:rPr lang="en-US" sz="1600" dirty="0"/>
              <a:t>, recognized as an innovator in data science, but in contrast with enduring concerns with </a:t>
            </a:r>
            <a:r>
              <a:rPr lang="en-US" sz="1600" b="1" dirty="0">
                <a:solidFill>
                  <a:srgbClr val="FF0000"/>
                </a:solidFill>
              </a:rPr>
              <a:t>LTER</a:t>
            </a:r>
            <a:r>
              <a:rPr lang="en-US" sz="1600" dirty="0"/>
              <a:t> data. The onset of </a:t>
            </a:r>
            <a:r>
              <a:rPr lang="en-US" sz="1600" dirty="0">
                <a:solidFill>
                  <a:srgbClr val="FF0000"/>
                </a:solidFill>
              </a:rPr>
              <a:t>NEON</a:t>
            </a:r>
            <a:r>
              <a:rPr lang="en-US" sz="1600" dirty="0"/>
              <a:t> last year created an urgent need and a also fantastic opportunity to make the most of data intensive approaches to such complex biological systems. The potential scientific, societal and economic impact of initiatives like NEON cannot be overstated and are critically associated with the long term availability and discoverability of the data generated. This is also a challenge that points to </a:t>
            </a:r>
            <a:r>
              <a:rPr lang="en-US" sz="1600" b="1" dirty="0">
                <a:solidFill>
                  <a:srgbClr val="000090"/>
                </a:solidFill>
              </a:rPr>
              <a:t>education as the ultimate interface for the achievements of </a:t>
            </a:r>
            <a:r>
              <a:rPr lang="en-US" sz="1600" b="1" dirty="0" err="1">
                <a:solidFill>
                  <a:srgbClr val="000090"/>
                </a:solidFill>
              </a:rPr>
              <a:t>BigData</a:t>
            </a:r>
            <a:r>
              <a:rPr lang="en-US" sz="1600" b="1" dirty="0">
                <a:solidFill>
                  <a:srgbClr val="000090"/>
                </a:solidFill>
              </a:rPr>
              <a:t> science: reaching beyond traditional Academic environments all the way to K-12 and citizen science through participatory (</a:t>
            </a:r>
            <a:r>
              <a:rPr lang="en-US" sz="1600" b="1" dirty="0" err="1">
                <a:solidFill>
                  <a:srgbClr val="000090"/>
                </a:solidFill>
              </a:rPr>
              <a:t>gamified</a:t>
            </a:r>
            <a:r>
              <a:rPr lang="en-US" sz="1600" b="1" dirty="0">
                <a:solidFill>
                  <a:srgbClr val="000090"/>
                </a:solidFill>
              </a:rPr>
              <a:t>?) initiatives.</a:t>
            </a:r>
            <a:r>
              <a:rPr lang="en-US" sz="1600" dirty="0"/>
              <a:t> Education and outreach are areas where NSF BIO is particularly effective and respected. As a consequence, there are ample opportunities, resources and expertise to amplify the impact of societal intervention of this nature. </a:t>
            </a:r>
          </a:p>
          <a:p>
            <a:r>
              <a:rPr lang="en-US" sz="1600" i="1" u="sng" dirty="0"/>
              <a:t>Recommendation</a:t>
            </a:r>
            <a:r>
              <a:rPr lang="en-US" sz="1600" i="1" dirty="0"/>
              <a:t>:  Consider adding data driven components to existing outreach and education programs - a particular strength of NSF BIO. </a:t>
            </a:r>
            <a:endParaRPr lang="en-US" sz="1600" dirty="0"/>
          </a:p>
        </p:txBody>
      </p:sp>
    </p:spTree>
    <p:extLst>
      <p:ext uri="{BB962C8B-B14F-4D97-AF65-F5344CB8AC3E}">
        <p14:creationId xmlns:p14="http://schemas.microsoft.com/office/powerpoint/2010/main" val="3978737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xit" presetSubtype="8" fill="hold" grpId="0" nodeType="withEffect">
                                  <p:stCondLst>
                                    <p:cond delay="0"/>
                                  </p:stCondLst>
                                  <p:childTnLst>
                                    <p:animEffect transition="out" filter="wipe(left)">
                                      <p:cBhvr>
                                        <p:cTn id="12" dur="200"/>
                                        <p:tgtEl>
                                          <p:spTgt spid="4"/>
                                        </p:tgtEl>
                                      </p:cBhvr>
                                    </p:animEffect>
                                    <p:set>
                                      <p:cBhvr>
                                        <p:cTn id="13" dur="1" fill="hold">
                                          <p:stCondLst>
                                            <p:cond delay="1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585" y="2690754"/>
            <a:ext cx="4462584" cy="800462"/>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35080" y="92098"/>
            <a:ext cx="8043998" cy="1015663"/>
          </a:xfrm>
          <a:prstGeom prst="rect">
            <a:avLst/>
          </a:prstGeom>
        </p:spPr>
        <p:txBody>
          <a:bodyPr wrap="square">
            <a:spAutoFit/>
          </a:bodyPr>
          <a:lstStyle/>
          <a:p>
            <a:r>
              <a:rPr lang="en-US" sz="2400" b="1" dirty="0"/>
              <a:t>BIO AC Data Working Group (Apr-Aug 2012)</a:t>
            </a:r>
          </a:p>
          <a:p>
            <a:r>
              <a:rPr lang="en-US" dirty="0"/>
              <a:t>Jonas S Almeida (chair), Brett Tyler (co-chair), Carol Brewer, Hopi Hoekstra, Gaetano </a:t>
            </a:r>
            <a:r>
              <a:rPr lang="en-US" dirty="0" err="1"/>
              <a:t>Montelione</a:t>
            </a:r>
            <a:r>
              <a:rPr lang="en-US" dirty="0"/>
              <a:t>, Jose </a:t>
            </a:r>
            <a:r>
              <a:rPr lang="en-US" dirty="0" err="1"/>
              <a:t>Onuchic</a:t>
            </a:r>
            <a:r>
              <a:rPr lang="en-US" dirty="0"/>
              <a:t>. Executive Secretary: Melissa </a:t>
            </a:r>
            <a:r>
              <a:rPr lang="en-US" dirty="0" err="1"/>
              <a:t>Cragin</a:t>
            </a:r>
            <a:r>
              <a:rPr lang="en-US" dirty="0"/>
              <a:t>.</a:t>
            </a:r>
          </a:p>
        </p:txBody>
      </p:sp>
      <p:pic>
        <p:nvPicPr>
          <p:cNvPr id="6" name="Picture 5" descr="NSFBIOACDataScireportSEP2012_p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315" y="1515729"/>
            <a:ext cx="4193613" cy="5427027"/>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pic>
      <p:sp>
        <p:nvSpPr>
          <p:cNvPr id="8" name="Rectangle 7"/>
          <p:cNvSpPr/>
          <p:nvPr/>
        </p:nvSpPr>
        <p:spPr>
          <a:xfrm>
            <a:off x="5172263" y="4784834"/>
            <a:ext cx="3495543" cy="682748"/>
          </a:xfrm>
          <a:prstGeom prst="rect">
            <a:avLst/>
          </a:prstGeom>
          <a:solidFill>
            <a:srgbClr val="FFFF00">
              <a:alpha val="10000"/>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4585" y="1162985"/>
            <a:ext cx="4799559" cy="3108543"/>
          </a:xfrm>
          <a:prstGeom prst="rect">
            <a:avLst/>
          </a:prstGeom>
          <a:noFill/>
        </p:spPr>
        <p:txBody>
          <a:bodyPr wrap="square">
            <a:spAutoFit/>
          </a:bodyPr>
          <a:lstStyle/>
          <a:p>
            <a:r>
              <a:rPr lang="en-US" sz="1600" b="1" dirty="0"/>
              <a:t>Funding models: promises and prizes.</a:t>
            </a:r>
          </a:p>
          <a:p>
            <a:r>
              <a:rPr lang="en-US" sz="1600" dirty="0"/>
              <a:t>It is reasonable to expect that scientific creativity will remain associated with diverse teams of researchers with reliable access to the necessary resources. The sustainability of data resources beyond a project’s funding period is therefore a growing concern. </a:t>
            </a:r>
          </a:p>
          <a:p>
            <a:r>
              <a:rPr lang="en-US" sz="1600" i="1" u="sng" dirty="0"/>
              <a:t>Recommendation</a:t>
            </a:r>
            <a:r>
              <a:rPr lang="en-US" sz="1600" i="1" dirty="0"/>
              <a:t>:  Extend ongoing  experimentation with funding models to the data generation components.</a:t>
            </a:r>
            <a:r>
              <a:rPr lang="en-US" sz="1600" dirty="0" smtClean="0">
                <a:effectLst/>
              </a:rPr>
              <a:t> </a:t>
            </a:r>
          </a:p>
          <a:p>
            <a:endParaRPr lang="en-US" sz="1600" dirty="0" smtClean="0"/>
          </a:p>
          <a:p>
            <a:r>
              <a:rPr lang="en-US" sz="1200" dirty="0" err="1" smtClean="0"/>
              <a:t>Heinze</a:t>
            </a:r>
            <a:r>
              <a:rPr lang="en-US" sz="1200" dirty="0"/>
              <a:t>, T., </a:t>
            </a:r>
            <a:r>
              <a:rPr lang="en-US" sz="1200" dirty="0" err="1"/>
              <a:t>Shapira</a:t>
            </a:r>
            <a:r>
              <a:rPr lang="en-US" sz="1200" dirty="0"/>
              <a:t>, P., Rogers, J. D., &amp; </a:t>
            </a:r>
            <a:r>
              <a:rPr lang="en-US" sz="1200" dirty="0" err="1"/>
              <a:t>Senker</a:t>
            </a:r>
            <a:r>
              <a:rPr lang="en-US" sz="1200" dirty="0"/>
              <a:t>, J. M. (2009). Organizational and institutional influences on creativity in scientific research. Research Policy, 38(4), 610–623.</a:t>
            </a:r>
          </a:p>
        </p:txBody>
      </p:sp>
      <p:sp>
        <p:nvSpPr>
          <p:cNvPr id="11" name="Rectangle 10"/>
          <p:cNvSpPr/>
          <p:nvPr/>
        </p:nvSpPr>
        <p:spPr>
          <a:xfrm>
            <a:off x="120450" y="4219303"/>
            <a:ext cx="4470310" cy="2631490"/>
          </a:xfrm>
          <a:prstGeom prst="rect">
            <a:avLst/>
          </a:prstGeom>
          <a:noFill/>
        </p:spPr>
        <p:txBody>
          <a:bodyPr wrap="square">
            <a:spAutoFit/>
          </a:bodyPr>
          <a:lstStyle/>
          <a:p>
            <a:r>
              <a:rPr lang="en-US" sz="1400" i="1" dirty="0" smtClean="0">
                <a:solidFill>
                  <a:srgbClr val="000090"/>
                </a:solidFill>
              </a:rPr>
              <a:t>Discussion notes: </a:t>
            </a:r>
          </a:p>
          <a:p>
            <a:pPr marL="285750" indent="-285750">
              <a:buFont typeface="Arial"/>
              <a:buChar char="•"/>
            </a:pPr>
            <a:r>
              <a:rPr lang="en-US" sz="1400" i="1" dirty="0" smtClean="0">
                <a:solidFill>
                  <a:srgbClr val="000090"/>
                </a:solidFill>
              </a:rPr>
              <a:t>Caution is advised: recall </a:t>
            </a:r>
            <a:r>
              <a:rPr lang="en-US" sz="1400" i="1" dirty="0" err="1" smtClean="0">
                <a:solidFill>
                  <a:srgbClr val="000090"/>
                </a:solidFill>
              </a:rPr>
              <a:t>CaBIG</a:t>
            </a:r>
            <a:r>
              <a:rPr lang="en-US" sz="1400" i="1" dirty="0" smtClean="0">
                <a:solidFill>
                  <a:srgbClr val="000090"/>
                </a:solidFill>
              </a:rPr>
              <a:t> and the failure of top-down ontologies, fixed stack grids etc… Recall happy endings too, for example TCGA.</a:t>
            </a:r>
          </a:p>
          <a:p>
            <a:pPr marL="285750" indent="-285750">
              <a:buFont typeface="Arial"/>
              <a:buChar char="•"/>
            </a:pPr>
            <a:r>
              <a:rPr lang="en-US" sz="1400" i="1" dirty="0" smtClean="0">
                <a:solidFill>
                  <a:srgbClr val="000090"/>
                </a:solidFill>
              </a:rPr>
              <a:t>There is no Web of Biology or Web of Chemistry, “one man’s garbage is another man’s gold”.</a:t>
            </a:r>
          </a:p>
          <a:p>
            <a:pPr marL="285750" indent="-285750">
              <a:buFont typeface="Arial"/>
              <a:buChar char="•"/>
            </a:pPr>
            <a:r>
              <a:rPr lang="en-US" sz="1400" i="1" dirty="0" smtClean="0">
                <a:solidFill>
                  <a:srgbClr val="000090"/>
                </a:solidFill>
              </a:rPr>
              <a:t>Social computing is emerging, and it may become the middle-layer for the Web 3.0 + Cloud (4.0* ?).</a:t>
            </a:r>
          </a:p>
          <a:p>
            <a:pPr marL="285750" indent="-285750">
              <a:buFont typeface="Arial"/>
              <a:buChar char="•"/>
            </a:pPr>
            <a:r>
              <a:rPr lang="en-US" sz="1400" i="1" dirty="0" smtClean="0">
                <a:solidFill>
                  <a:srgbClr val="000090"/>
                </a:solidFill>
              </a:rPr>
              <a:t>The gentlemen from Oregon </a:t>
            </a:r>
            <a:r>
              <a:rPr lang="en-US" sz="1400" i="1" dirty="0" smtClean="0">
                <a:solidFill>
                  <a:srgbClr val="000090"/>
                </a:solidFill>
                <a:sym typeface="Wingdings"/>
              </a:rPr>
              <a:t> will expand on “Sharing and Data Mining of Data via the Semantic Web”.</a:t>
            </a:r>
            <a:endParaRPr lang="en-US" sz="1400" i="1" dirty="0" smtClean="0">
              <a:solidFill>
                <a:srgbClr val="000090"/>
              </a:solidFill>
            </a:endParaRPr>
          </a:p>
          <a:p>
            <a:endParaRPr lang="en-US" sz="1400" i="1" dirty="0" smtClean="0">
              <a:solidFill>
                <a:srgbClr val="000090"/>
              </a:solidFill>
            </a:endParaRPr>
          </a:p>
          <a:p>
            <a:r>
              <a:rPr lang="en-US" sz="1100" i="1" dirty="0" smtClean="0">
                <a:solidFill>
                  <a:srgbClr val="000090"/>
                </a:solidFill>
              </a:rPr>
              <a:t>* when "technology and human become one”</a:t>
            </a:r>
          </a:p>
        </p:txBody>
      </p:sp>
    </p:spTree>
    <p:extLst>
      <p:ext uri="{BB962C8B-B14F-4D97-AF65-F5344CB8AC3E}">
        <p14:creationId xmlns:p14="http://schemas.microsoft.com/office/powerpoint/2010/main" val="345708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9"/>
          <p:cNvSpPr>
            <a:spLocks noGrp="1" noChangeArrowheads="1"/>
          </p:cNvSpPr>
          <p:nvPr>
            <p:ph type="title"/>
          </p:nvPr>
        </p:nvSpPr>
        <p:spPr>
          <a:xfrm>
            <a:off x="679450" y="274638"/>
            <a:ext cx="7772400" cy="658812"/>
          </a:xfrm>
          <a:solidFill>
            <a:srgbClr val="FFFFFF"/>
          </a:solidFill>
          <a:ln>
            <a:miter lim="800000"/>
            <a:headEnd/>
            <a:tailEnd/>
          </a:ln>
        </p:spPr>
        <p:txBody>
          <a:bodyPr anchor="t">
            <a:normAutofit/>
          </a:bodyPr>
          <a:lstStyle/>
          <a:p>
            <a:r>
              <a:rPr lang="en-US" sz="2900" b="1">
                <a:solidFill>
                  <a:srgbClr val="323296"/>
                </a:solidFill>
                <a:latin typeface="Calibri" charset="0"/>
              </a:rPr>
              <a:t>Sharing and Mining of Data via the Semantic Web</a:t>
            </a:r>
            <a:endParaRPr lang="en-US" sz="3200">
              <a:latin typeface="Calibri" charset="0"/>
            </a:endParaRPr>
          </a:p>
        </p:txBody>
      </p:sp>
      <p:sp>
        <p:nvSpPr>
          <p:cNvPr id="365588" name="AutoShape 20"/>
          <p:cNvSpPr>
            <a:spLocks noChangeArrowheads="1"/>
          </p:cNvSpPr>
          <p:nvPr/>
        </p:nvSpPr>
        <p:spPr bwMode="auto">
          <a:xfrm>
            <a:off x="3386138" y="2552700"/>
            <a:ext cx="2336800" cy="1689100"/>
          </a:xfrm>
          <a:prstGeom prst="triangle">
            <a:avLst>
              <a:gd name="adj" fmla="val 50000"/>
            </a:avLst>
          </a:prstGeom>
          <a:solidFill>
            <a:schemeClr val="accent6">
              <a:lumMod val="60000"/>
              <a:lumOff val="40000"/>
            </a:schemeClr>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fontAlgn="auto">
              <a:spcBef>
                <a:spcPts val="0"/>
              </a:spcBef>
              <a:spcAft>
                <a:spcPts val="0"/>
              </a:spcAft>
              <a:defRPr/>
            </a:pPr>
            <a:endParaRPr lang="en-US">
              <a:latin typeface="+mn-lt"/>
              <a:ea typeface="+mn-ea"/>
              <a:cs typeface="+mn-cs"/>
            </a:endParaRPr>
          </a:p>
        </p:txBody>
      </p:sp>
      <p:grpSp>
        <p:nvGrpSpPr>
          <p:cNvPr id="15364" name="Group 46"/>
          <p:cNvGrpSpPr>
            <a:grpSpLocks/>
          </p:cNvGrpSpPr>
          <p:nvPr/>
        </p:nvGrpSpPr>
        <p:grpSpPr bwMode="auto">
          <a:xfrm rot="-5143791">
            <a:off x="5934076" y="2468562"/>
            <a:ext cx="684212" cy="633413"/>
            <a:chOff x="3902" y="1188"/>
            <a:chExt cx="431" cy="399"/>
          </a:xfrm>
        </p:grpSpPr>
        <p:sp>
          <p:nvSpPr>
            <p:cNvPr id="15407" name="Oval 47"/>
            <p:cNvSpPr>
              <a:spLocks noChangeArrowheads="1"/>
            </p:cNvSpPr>
            <p:nvPr/>
          </p:nvSpPr>
          <p:spPr bwMode="auto">
            <a:xfrm rot="2893748">
              <a:off x="3902" y="1443"/>
              <a:ext cx="144" cy="144"/>
            </a:xfrm>
            <a:prstGeom prst="ellipse">
              <a:avLst/>
            </a:prstGeom>
            <a:solidFill>
              <a:srgbClr val="00870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charset="0"/>
              </a:endParaRPr>
            </a:p>
          </p:txBody>
        </p:sp>
        <p:grpSp>
          <p:nvGrpSpPr>
            <p:cNvPr id="15408" name="Group 48"/>
            <p:cNvGrpSpPr>
              <a:grpSpLocks/>
            </p:cNvGrpSpPr>
            <p:nvPr/>
          </p:nvGrpSpPr>
          <p:grpSpPr bwMode="auto">
            <a:xfrm>
              <a:off x="3908" y="1188"/>
              <a:ext cx="425" cy="389"/>
              <a:chOff x="3908" y="1188"/>
              <a:chExt cx="425" cy="389"/>
            </a:xfrm>
          </p:grpSpPr>
          <p:sp>
            <p:nvSpPr>
              <p:cNvPr id="15409" name="Rectangle 49"/>
              <p:cNvSpPr>
                <a:spLocks noChangeArrowheads="1"/>
              </p:cNvSpPr>
              <p:nvPr/>
            </p:nvSpPr>
            <p:spPr bwMode="auto">
              <a:xfrm rot="2893748">
                <a:off x="4094" y="1220"/>
                <a:ext cx="48" cy="336"/>
              </a:xfrm>
              <a:prstGeom prst="rect">
                <a:avLst/>
              </a:prstGeom>
              <a:solidFill>
                <a:srgbClr val="00870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5410" name="Oval 50"/>
              <p:cNvSpPr>
                <a:spLocks noChangeArrowheads="1"/>
              </p:cNvSpPr>
              <p:nvPr/>
            </p:nvSpPr>
            <p:spPr bwMode="auto">
              <a:xfrm rot="2893748">
                <a:off x="4189" y="1188"/>
                <a:ext cx="144" cy="144"/>
              </a:xfrm>
              <a:prstGeom prst="ellipse">
                <a:avLst/>
              </a:prstGeom>
              <a:solidFill>
                <a:srgbClr val="00870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charset="0"/>
                </a:endParaRPr>
              </a:p>
            </p:txBody>
          </p:sp>
          <p:sp>
            <p:nvSpPr>
              <p:cNvPr id="15411" name="Rectangle 51"/>
              <p:cNvSpPr>
                <a:spLocks noChangeArrowheads="1"/>
              </p:cNvSpPr>
              <p:nvPr/>
            </p:nvSpPr>
            <p:spPr bwMode="auto">
              <a:xfrm rot="2893748">
                <a:off x="4262" y="1197"/>
                <a:ext cx="64" cy="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5412" name="Rectangle 52"/>
              <p:cNvSpPr>
                <a:spLocks noChangeArrowheads="1"/>
              </p:cNvSpPr>
              <p:nvPr/>
            </p:nvSpPr>
            <p:spPr bwMode="auto">
              <a:xfrm rot="2893748">
                <a:off x="3906" y="1515"/>
                <a:ext cx="64" cy="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grpSp>
      </p:grpSp>
      <p:sp>
        <p:nvSpPr>
          <p:cNvPr id="15365" name="Text Box 109"/>
          <p:cNvSpPr txBox="1">
            <a:spLocks noChangeArrowheads="1"/>
          </p:cNvSpPr>
          <p:nvPr/>
        </p:nvSpPr>
        <p:spPr bwMode="auto">
          <a:xfrm>
            <a:off x="6129338" y="3700463"/>
            <a:ext cx="2322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en-US" sz="2000" b="1">
                <a:solidFill>
                  <a:srgbClr val="005101"/>
                </a:solidFill>
              </a:rPr>
              <a:t>Dispersed tools and services</a:t>
            </a:r>
          </a:p>
        </p:txBody>
      </p:sp>
      <p:grpSp>
        <p:nvGrpSpPr>
          <p:cNvPr id="15366" name="Group 1118"/>
          <p:cNvGrpSpPr>
            <a:grpSpLocks/>
          </p:cNvGrpSpPr>
          <p:nvPr/>
        </p:nvGrpSpPr>
        <p:grpSpPr bwMode="auto">
          <a:xfrm>
            <a:off x="3233738" y="5105400"/>
            <a:ext cx="609600" cy="762000"/>
            <a:chOff x="914" y="3212"/>
            <a:chExt cx="384" cy="480"/>
          </a:xfrm>
        </p:grpSpPr>
        <p:grpSp>
          <p:nvGrpSpPr>
            <p:cNvPr id="15403" name="Group 91"/>
            <p:cNvGrpSpPr>
              <a:grpSpLocks/>
            </p:cNvGrpSpPr>
            <p:nvPr/>
          </p:nvGrpSpPr>
          <p:grpSpPr bwMode="auto">
            <a:xfrm>
              <a:off x="914" y="3212"/>
              <a:ext cx="384" cy="480"/>
              <a:chOff x="1075" y="3579"/>
              <a:chExt cx="384" cy="480"/>
            </a:xfrm>
          </p:grpSpPr>
          <p:sp>
            <p:nvSpPr>
              <p:cNvPr id="365660" name="AutoShape 92"/>
              <p:cNvSpPr>
                <a:spLocks noChangeArrowheads="1"/>
              </p:cNvSpPr>
              <p:nvPr/>
            </p:nvSpPr>
            <p:spPr bwMode="auto">
              <a:xfrm>
                <a:off x="1075" y="3579"/>
                <a:ext cx="384" cy="480"/>
              </a:xfrm>
              <a:prstGeom prst="can">
                <a:avLst>
                  <a:gd name="adj" fmla="val 31250"/>
                </a:avLst>
              </a:prstGeom>
              <a:gradFill rotWithShape="0">
                <a:gsLst>
                  <a:gs pos="0">
                    <a:schemeClr val="accent2"/>
                  </a:gs>
                  <a:gs pos="50000">
                    <a:schemeClr val="accent2">
                      <a:gamma/>
                      <a:tint val="70588"/>
                      <a:invGamma/>
                    </a:schemeClr>
                  </a:gs>
                  <a:gs pos="100000">
                    <a:schemeClr val="accent2"/>
                  </a:gs>
                </a:gsLst>
                <a:lin ang="0" scaled="1"/>
              </a:gradFill>
              <a:ln w="9525">
                <a:solidFill>
                  <a:schemeClr val="tx1"/>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15406" name="AutoShape 93"/>
              <p:cNvSpPr>
                <a:spLocks noChangeArrowheads="1"/>
              </p:cNvSpPr>
              <p:nvPr/>
            </p:nvSpPr>
            <p:spPr bwMode="auto">
              <a:xfrm>
                <a:off x="1214" y="3618"/>
                <a:ext cx="115" cy="51"/>
              </a:xfrm>
              <a:prstGeom prst="triangle">
                <a:avLst>
                  <a:gd name="adj" fmla="val 50000"/>
                </a:avLst>
              </a:prstGeom>
              <a:solidFill>
                <a:srgbClr val="5B5BA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grpSp>
        <p:sp>
          <p:nvSpPr>
            <p:cNvPr id="15404" name="AutoShape 114"/>
            <p:cNvSpPr>
              <a:spLocks noChangeArrowheads="1"/>
            </p:cNvSpPr>
            <p:nvPr/>
          </p:nvSpPr>
          <p:spPr bwMode="auto">
            <a:xfrm>
              <a:off x="1009" y="3484"/>
              <a:ext cx="204" cy="86"/>
            </a:xfrm>
            <a:prstGeom prst="ellipseRibbon">
              <a:avLst>
                <a:gd name="adj1" fmla="val 25000"/>
                <a:gd name="adj2" fmla="val 50000"/>
                <a:gd name="adj3" fmla="val 12500"/>
              </a:avLst>
            </a:prstGeom>
            <a:solidFill>
              <a:srgbClr val="008702"/>
            </a:solidFill>
            <a:ln w="9525">
              <a:solidFill>
                <a:schemeClr val="tx1"/>
              </a:solidFill>
              <a:round/>
              <a:headEnd/>
              <a:tailEnd/>
            </a:ln>
          </p:spPr>
          <p:txBody>
            <a:bodyPr wrap="none" anchor="ctr"/>
            <a:lstStyle/>
            <a:p>
              <a:endParaRPr lang="en-US">
                <a:latin typeface="Calibri" charset="0"/>
              </a:endParaRPr>
            </a:p>
          </p:txBody>
        </p:sp>
      </p:grpSp>
      <p:grpSp>
        <p:nvGrpSpPr>
          <p:cNvPr id="15367" name="Group 1119"/>
          <p:cNvGrpSpPr>
            <a:grpSpLocks/>
          </p:cNvGrpSpPr>
          <p:nvPr/>
        </p:nvGrpSpPr>
        <p:grpSpPr bwMode="auto">
          <a:xfrm>
            <a:off x="4192588" y="5099050"/>
            <a:ext cx="609600" cy="762000"/>
            <a:chOff x="1526" y="3208"/>
            <a:chExt cx="384" cy="480"/>
          </a:xfrm>
        </p:grpSpPr>
        <p:grpSp>
          <p:nvGrpSpPr>
            <p:cNvPr id="15399" name="Group 88"/>
            <p:cNvGrpSpPr>
              <a:grpSpLocks/>
            </p:cNvGrpSpPr>
            <p:nvPr/>
          </p:nvGrpSpPr>
          <p:grpSpPr bwMode="auto">
            <a:xfrm>
              <a:off x="1526" y="3208"/>
              <a:ext cx="384" cy="480"/>
              <a:chOff x="1687" y="3579"/>
              <a:chExt cx="384" cy="480"/>
            </a:xfrm>
          </p:grpSpPr>
          <p:sp>
            <p:nvSpPr>
              <p:cNvPr id="365657" name="AutoShape 89"/>
              <p:cNvSpPr>
                <a:spLocks noChangeArrowheads="1"/>
              </p:cNvSpPr>
              <p:nvPr/>
            </p:nvSpPr>
            <p:spPr bwMode="auto">
              <a:xfrm>
                <a:off x="1687" y="3579"/>
                <a:ext cx="384" cy="480"/>
              </a:xfrm>
              <a:prstGeom prst="can">
                <a:avLst>
                  <a:gd name="adj" fmla="val 31250"/>
                </a:avLst>
              </a:prstGeom>
              <a:gradFill rotWithShape="0">
                <a:gsLst>
                  <a:gs pos="0">
                    <a:schemeClr val="accent2"/>
                  </a:gs>
                  <a:gs pos="50000">
                    <a:schemeClr val="accent2">
                      <a:gamma/>
                      <a:tint val="70588"/>
                      <a:invGamma/>
                    </a:schemeClr>
                  </a:gs>
                  <a:gs pos="100000">
                    <a:schemeClr val="accent2"/>
                  </a:gs>
                </a:gsLst>
                <a:lin ang="0" scaled="1"/>
              </a:gradFill>
              <a:ln w="9525">
                <a:solidFill>
                  <a:schemeClr val="tx1"/>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15402" name="AutoShape 90"/>
              <p:cNvSpPr>
                <a:spLocks noChangeArrowheads="1"/>
              </p:cNvSpPr>
              <p:nvPr/>
            </p:nvSpPr>
            <p:spPr bwMode="auto">
              <a:xfrm>
                <a:off x="1826" y="3618"/>
                <a:ext cx="115" cy="51"/>
              </a:xfrm>
              <a:prstGeom prst="triangle">
                <a:avLst>
                  <a:gd name="adj" fmla="val 50000"/>
                </a:avLst>
              </a:prstGeom>
              <a:solidFill>
                <a:srgbClr val="5B5BA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grpSp>
        <p:sp>
          <p:nvSpPr>
            <p:cNvPr id="15400" name="AutoShape 115"/>
            <p:cNvSpPr>
              <a:spLocks noChangeArrowheads="1"/>
            </p:cNvSpPr>
            <p:nvPr/>
          </p:nvSpPr>
          <p:spPr bwMode="auto">
            <a:xfrm>
              <a:off x="1609" y="3484"/>
              <a:ext cx="204" cy="86"/>
            </a:xfrm>
            <a:prstGeom prst="ellipseRibbon">
              <a:avLst>
                <a:gd name="adj1" fmla="val 25000"/>
                <a:gd name="adj2" fmla="val 50000"/>
                <a:gd name="adj3" fmla="val 12500"/>
              </a:avLst>
            </a:prstGeom>
            <a:solidFill>
              <a:srgbClr val="996633"/>
            </a:solidFill>
            <a:ln w="9525">
              <a:solidFill>
                <a:schemeClr val="tx1"/>
              </a:solidFill>
              <a:round/>
              <a:headEnd/>
              <a:tailEnd/>
            </a:ln>
          </p:spPr>
          <p:txBody>
            <a:bodyPr wrap="none" anchor="ctr"/>
            <a:lstStyle/>
            <a:p>
              <a:endParaRPr lang="en-US">
                <a:latin typeface="Calibri" charset="0"/>
              </a:endParaRPr>
            </a:p>
          </p:txBody>
        </p:sp>
      </p:grpSp>
      <p:grpSp>
        <p:nvGrpSpPr>
          <p:cNvPr id="15368" name="Group 1120"/>
          <p:cNvGrpSpPr>
            <a:grpSpLocks/>
          </p:cNvGrpSpPr>
          <p:nvPr/>
        </p:nvGrpSpPr>
        <p:grpSpPr bwMode="auto">
          <a:xfrm>
            <a:off x="5216525" y="5099050"/>
            <a:ext cx="609600" cy="762000"/>
            <a:chOff x="2211" y="3208"/>
            <a:chExt cx="384" cy="480"/>
          </a:xfrm>
        </p:grpSpPr>
        <p:grpSp>
          <p:nvGrpSpPr>
            <p:cNvPr id="15395" name="Group 85"/>
            <p:cNvGrpSpPr>
              <a:grpSpLocks/>
            </p:cNvGrpSpPr>
            <p:nvPr/>
          </p:nvGrpSpPr>
          <p:grpSpPr bwMode="auto">
            <a:xfrm>
              <a:off x="2211" y="3208"/>
              <a:ext cx="384" cy="480"/>
              <a:chOff x="2372" y="3579"/>
              <a:chExt cx="384" cy="480"/>
            </a:xfrm>
          </p:grpSpPr>
          <p:sp>
            <p:nvSpPr>
              <p:cNvPr id="365654" name="AutoShape 86"/>
              <p:cNvSpPr>
                <a:spLocks noChangeArrowheads="1"/>
              </p:cNvSpPr>
              <p:nvPr/>
            </p:nvSpPr>
            <p:spPr bwMode="auto">
              <a:xfrm>
                <a:off x="2372" y="3579"/>
                <a:ext cx="384" cy="480"/>
              </a:xfrm>
              <a:prstGeom prst="can">
                <a:avLst>
                  <a:gd name="adj" fmla="val 31250"/>
                </a:avLst>
              </a:prstGeom>
              <a:gradFill rotWithShape="0">
                <a:gsLst>
                  <a:gs pos="0">
                    <a:schemeClr val="accent2"/>
                  </a:gs>
                  <a:gs pos="50000">
                    <a:schemeClr val="accent2">
                      <a:gamma/>
                      <a:tint val="70588"/>
                      <a:invGamma/>
                    </a:schemeClr>
                  </a:gs>
                  <a:gs pos="100000">
                    <a:schemeClr val="accent2"/>
                  </a:gs>
                </a:gsLst>
                <a:lin ang="0" scaled="1"/>
              </a:gradFill>
              <a:ln w="9525">
                <a:solidFill>
                  <a:schemeClr val="tx1"/>
                </a:solidFill>
                <a:round/>
                <a:headEnd/>
                <a:tailEnd/>
              </a:ln>
            </p:spPr>
            <p:txBody>
              <a:bodyPr wrap="none" anchor="ctr"/>
              <a:lstStyle/>
              <a:p>
                <a:pPr fontAlgn="auto">
                  <a:spcBef>
                    <a:spcPts val="0"/>
                  </a:spcBef>
                  <a:spcAft>
                    <a:spcPts val="0"/>
                  </a:spcAft>
                  <a:defRPr/>
                </a:pPr>
                <a:endParaRPr lang="en-US">
                  <a:latin typeface="+mn-lt"/>
                  <a:ea typeface="+mn-ea"/>
                  <a:cs typeface="+mn-cs"/>
                </a:endParaRPr>
              </a:p>
            </p:txBody>
          </p:sp>
          <p:sp>
            <p:nvSpPr>
              <p:cNvPr id="15398" name="AutoShape 87"/>
              <p:cNvSpPr>
                <a:spLocks noChangeArrowheads="1"/>
              </p:cNvSpPr>
              <p:nvPr/>
            </p:nvSpPr>
            <p:spPr bwMode="auto">
              <a:xfrm>
                <a:off x="2511" y="3618"/>
                <a:ext cx="115" cy="51"/>
              </a:xfrm>
              <a:prstGeom prst="triangle">
                <a:avLst>
                  <a:gd name="adj" fmla="val 50000"/>
                </a:avLst>
              </a:prstGeom>
              <a:solidFill>
                <a:srgbClr val="5B5BA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grpSp>
        <p:sp>
          <p:nvSpPr>
            <p:cNvPr id="15396" name="AutoShape 116"/>
            <p:cNvSpPr>
              <a:spLocks noChangeArrowheads="1"/>
            </p:cNvSpPr>
            <p:nvPr/>
          </p:nvSpPr>
          <p:spPr bwMode="auto">
            <a:xfrm>
              <a:off x="2303" y="3484"/>
              <a:ext cx="204" cy="86"/>
            </a:xfrm>
            <a:prstGeom prst="ellipseRibbon">
              <a:avLst>
                <a:gd name="adj1" fmla="val 25000"/>
                <a:gd name="adj2" fmla="val 50000"/>
                <a:gd name="adj3" fmla="val 12500"/>
              </a:avLst>
            </a:prstGeom>
            <a:solidFill>
              <a:srgbClr val="FF8000"/>
            </a:solidFill>
            <a:ln w="9525">
              <a:solidFill>
                <a:schemeClr val="tx1"/>
              </a:solidFill>
              <a:round/>
              <a:headEnd/>
              <a:tailEnd/>
            </a:ln>
          </p:spPr>
          <p:txBody>
            <a:bodyPr wrap="none" anchor="ctr"/>
            <a:lstStyle/>
            <a:p>
              <a:endParaRPr lang="en-US">
                <a:latin typeface="Calibri" charset="0"/>
              </a:endParaRPr>
            </a:p>
          </p:txBody>
        </p:sp>
      </p:grpSp>
      <p:sp>
        <p:nvSpPr>
          <p:cNvPr id="15369" name="Text Box 118"/>
          <p:cNvSpPr txBox="1">
            <a:spLocks noChangeArrowheads="1"/>
          </p:cNvSpPr>
          <p:nvPr/>
        </p:nvSpPr>
        <p:spPr bwMode="auto">
          <a:xfrm>
            <a:off x="3798888" y="3052763"/>
            <a:ext cx="159385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ct val="110000"/>
              </a:lnSpc>
            </a:pPr>
            <a:r>
              <a:rPr lang="en-US" b="1"/>
              <a:t>Web </a:t>
            </a:r>
          </a:p>
          <a:p>
            <a:pPr algn="ctr">
              <a:lnSpc>
                <a:spcPct val="110000"/>
              </a:lnSpc>
            </a:pPr>
            <a:r>
              <a:rPr lang="en-US" b="1"/>
              <a:t>Services</a:t>
            </a:r>
          </a:p>
          <a:p>
            <a:pPr algn="ctr">
              <a:lnSpc>
                <a:spcPct val="110000"/>
              </a:lnSpc>
            </a:pPr>
            <a:r>
              <a:rPr lang="en-US" b="1"/>
              <a:t>Semantic Web</a:t>
            </a:r>
          </a:p>
        </p:txBody>
      </p:sp>
      <p:sp>
        <p:nvSpPr>
          <p:cNvPr id="15370" name="Line 126"/>
          <p:cNvSpPr>
            <a:spLocks noChangeShapeType="1"/>
          </p:cNvSpPr>
          <p:nvPr/>
        </p:nvSpPr>
        <p:spPr bwMode="auto">
          <a:xfrm>
            <a:off x="306388" y="1146175"/>
            <a:ext cx="8366125" cy="0"/>
          </a:xfrm>
          <a:prstGeom prst="line">
            <a:avLst/>
          </a:prstGeom>
          <a:noFill/>
          <a:ln w="19050">
            <a:solidFill>
              <a:srgbClr val="8407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Text Box 138"/>
          <p:cNvSpPr txBox="1">
            <a:spLocks noChangeArrowheads="1"/>
          </p:cNvSpPr>
          <p:nvPr/>
        </p:nvSpPr>
        <p:spPr bwMode="auto">
          <a:xfrm>
            <a:off x="511175" y="3551238"/>
            <a:ext cx="30003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2000" b="1">
                <a:solidFill>
                  <a:srgbClr val="000090"/>
                </a:solidFill>
              </a:rPr>
              <a:t>User Communities</a:t>
            </a:r>
          </a:p>
          <a:p>
            <a:pPr algn="ctr">
              <a:spcBef>
                <a:spcPct val="50000"/>
              </a:spcBef>
            </a:pPr>
            <a:endParaRPr lang="en-US" sz="1000" b="1">
              <a:solidFill>
                <a:srgbClr val="000090"/>
              </a:solidFill>
            </a:endParaRPr>
          </a:p>
          <a:p>
            <a:pPr algn="ctr">
              <a:lnSpc>
                <a:spcPts val="900"/>
              </a:lnSpc>
              <a:spcBef>
                <a:spcPct val="50000"/>
              </a:spcBef>
            </a:pPr>
            <a:r>
              <a:rPr lang="en-US" sz="2000"/>
              <a:t>Biologists</a:t>
            </a:r>
          </a:p>
          <a:p>
            <a:pPr algn="ctr">
              <a:lnSpc>
                <a:spcPts val="900"/>
              </a:lnSpc>
              <a:spcBef>
                <a:spcPct val="50000"/>
              </a:spcBef>
            </a:pPr>
            <a:r>
              <a:rPr lang="en-US" sz="2000"/>
              <a:t>Information Scientists</a:t>
            </a:r>
          </a:p>
        </p:txBody>
      </p:sp>
      <p:sp>
        <p:nvSpPr>
          <p:cNvPr id="15372" name="AutoShape 159"/>
          <p:cNvSpPr>
            <a:spLocks noChangeArrowheads="1"/>
          </p:cNvSpPr>
          <p:nvPr/>
        </p:nvSpPr>
        <p:spPr bwMode="auto">
          <a:xfrm>
            <a:off x="4319588" y="4494213"/>
            <a:ext cx="482600" cy="382587"/>
          </a:xfrm>
          <a:prstGeom prst="upDownArrow">
            <a:avLst>
              <a:gd name="adj1" fmla="val 50000"/>
              <a:gd name="adj2" fmla="val 20000"/>
            </a:avLst>
          </a:prstGeom>
          <a:solidFill>
            <a:srgbClr val="333399"/>
          </a:solidFill>
          <a:ln w="9525">
            <a:solidFill>
              <a:schemeClr val="tx1"/>
            </a:solidFill>
            <a:miter lim="800000"/>
            <a:headEnd/>
            <a:tailEnd/>
          </a:ln>
        </p:spPr>
        <p:txBody>
          <a:bodyPr wrap="none" anchor="ctr"/>
          <a:lstStyle/>
          <a:p>
            <a:endParaRPr lang="en-US">
              <a:latin typeface="Calibri" charset="0"/>
            </a:endParaRPr>
          </a:p>
        </p:txBody>
      </p:sp>
      <p:sp>
        <p:nvSpPr>
          <p:cNvPr id="15373" name="AutoShape 161"/>
          <p:cNvSpPr>
            <a:spLocks noChangeArrowheads="1"/>
          </p:cNvSpPr>
          <p:nvPr/>
        </p:nvSpPr>
        <p:spPr bwMode="auto">
          <a:xfrm rot="4090103">
            <a:off x="5422107" y="2997993"/>
            <a:ext cx="482600" cy="449263"/>
          </a:xfrm>
          <a:prstGeom prst="upDownArrow">
            <a:avLst>
              <a:gd name="adj1" fmla="val 50000"/>
              <a:gd name="adj2" fmla="val 20000"/>
            </a:avLst>
          </a:prstGeom>
          <a:solidFill>
            <a:srgbClr val="008702"/>
          </a:solidFill>
          <a:ln w="9525">
            <a:solidFill>
              <a:schemeClr val="tx1"/>
            </a:solidFill>
            <a:miter lim="800000"/>
            <a:headEnd/>
            <a:tailEnd/>
          </a:ln>
        </p:spPr>
        <p:txBody>
          <a:bodyPr wrap="none" anchor="ctr"/>
          <a:lstStyle/>
          <a:p>
            <a:endParaRPr lang="en-US">
              <a:latin typeface="Calibri" charset="0"/>
            </a:endParaRPr>
          </a:p>
        </p:txBody>
      </p:sp>
      <p:sp>
        <p:nvSpPr>
          <p:cNvPr id="15374" name="AutoShape 162"/>
          <p:cNvSpPr>
            <a:spLocks noChangeArrowheads="1"/>
          </p:cNvSpPr>
          <p:nvPr/>
        </p:nvSpPr>
        <p:spPr bwMode="auto">
          <a:xfrm rot="-3739028">
            <a:off x="3164682" y="2975768"/>
            <a:ext cx="482600" cy="449263"/>
          </a:xfrm>
          <a:prstGeom prst="upDownArrow">
            <a:avLst>
              <a:gd name="adj1" fmla="val 50000"/>
              <a:gd name="adj2" fmla="val 20000"/>
            </a:avLst>
          </a:prstGeom>
          <a:solidFill>
            <a:srgbClr val="8F050D"/>
          </a:solidFill>
          <a:ln w="9525">
            <a:solidFill>
              <a:schemeClr val="tx1"/>
            </a:solidFill>
            <a:miter lim="800000"/>
            <a:headEnd/>
            <a:tailEnd/>
          </a:ln>
        </p:spPr>
        <p:txBody>
          <a:bodyPr vert="eaVert" wrap="none" anchor="ctr"/>
          <a:lstStyle/>
          <a:p>
            <a:endParaRPr lang="en-US">
              <a:latin typeface="Calibri" charset="0"/>
            </a:endParaRPr>
          </a:p>
        </p:txBody>
      </p:sp>
      <p:sp>
        <p:nvSpPr>
          <p:cNvPr id="15375" name="Text Box 110"/>
          <p:cNvSpPr txBox="1">
            <a:spLocks noChangeArrowheads="1"/>
          </p:cNvSpPr>
          <p:nvPr/>
        </p:nvSpPr>
        <p:spPr bwMode="auto">
          <a:xfrm>
            <a:off x="3192463" y="5964238"/>
            <a:ext cx="2633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b="1">
                <a:solidFill>
                  <a:srgbClr val="800000"/>
                </a:solidFill>
              </a:rPr>
              <a:t>Diverse Data Repositories</a:t>
            </a:r>
          </a:p>
        </p:txBody>
      </p:sp>
      <p:grpSp>
        <p:nvGrpSpPr>
          <p:cNvPr id="15376" name="Group 46"/>
          <p:cNvGrpSpPr>
            <a:grpSpLocks/>
          </p:cNvGrpSpPr>
          <p:nvPr/>
        </p:nvGrpSpPr>
        <p:grpSpPr bwMode="auto">
          <a:xfrm rot="-5143791">
            <a:off x="6738938" y="2782888"/>
            <a:ext cx="684212" cy="633412"/>
            <a:chOff x="3902" y="1188"/>
            <a:chExt cx="431" cy="399"/>
          </a:xfrm>
        </p:grpSpPr>
        <p:sp>
          <p:nvSpPr>
            <p:cNvPr id="15389" name="Oval 47"/>
            <p:cNvSpPr>
              <a:spLocks noChangeArrowheads="1"/>
            </p:cNvSpPr>
            <p:nvPr/>
          </p:nvSpPr>
          <p:spPr bwMode="auto">
            <a:xfrm rot="2893748">
              <a:off x="3902" y="1443"/>
              <a:ext cx="144" cy="144"/>
            </a:xfrm>
            <a:prstGeom prst="ellipse">
              <a:avLst/>
            </a:prstGeom>
            <a:solidFill>
              <a:srgbClr val="00870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charset="0"/>
              </a:endParaRPr>
            </a:p>
          </p:txBody>
        </p:sp>
        <p:grpSp>
          <p:nvGrpSpPr>
            <p:cNvPr id="15390" name="Group 48"/>
            <p:cNvGrpSpPr>
              <a:grpSpLocks/>
            </p:cNvGrpSpPr>
            <p:nvPr/>
          </p:nvGrpSpPr>
          <p:grpSpPr bwMode="auto">
            <a:xfrm>
              <a:off x="3908" y="1188"/>
              <a:ext cx="425" cy="389"/>
              <a:chOff x="3908" y="1188"/>
              <a:chExt cx="425" cy="389"/>
            </a:xfrm>
          </p:grpSpPr>
          <p:sp>
            <p:nvSpPr>
              <p:cNvPr id="15391" name="Rectangle 49"/>
              <p:cNvSpPr>
                <a:spLocks noChangeArrowheads="1"/>
              </p:cNvSpPr>
              <p:nvPr/>
            </p:nvSpPr>
            <p:spPr bwMode="auto">
              <a:xfrm rot="2893748">
                <a:off x="4094" y="1220"/>
                <a:ext cx="48" cy="336"/>
              </a:xfrm>
              <a:prstGeom prst="rect">
                <a:avLst/>
              </a:prstGeom>
              <a:solidFill>
                <a:srgbClr val="00870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5392" name="Oval 50"/>
              <p:cNvSpPr>
                <a:spLocks noChangeArrowheads="1"/>
              </p:cNvSpPr>
              <p:nvPr/>
            </p:nvSpPr>
            <p:spPr bwMode="auto">
              <a:xfrm rot="2893748">
                <a:off x="4189" y="1188"/>
                <a:ext cx="144" cy="144"/>
              </a:xfrm>
              <a:prstGeom prst="ellipse">
                <a:avLst/>
              </a:prstGeom>
              <a:solidFill>
                <a:srgbClr val="00870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charset="0"/>
                </a:endParaRPr>
              </a:p>
            </p:txBody>
          </p:sp>
          <p:sp>
            <p:nvSpPr>
              <p:cNvPr id="15393" name="Rectangle 51"/>
              <p:cNvSpPr>
                <a:spLocks noChangeArrowheads="1"/>
              </p:cNvSpPr>
              <p:nvPr/>
            </p:nvSpPr>
            <p:spPr bwMode="auto">
              <a:xfrm rot="2893748">
                <a:off x="4262" y="1197"/>
                <a:ext cx="64" cy="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5394" name="Rectangle 52"/>
              <p:cNvSpPr>
                <a:spLocks noChangeArrowheads="1"/>
              </p:cNvSpPr>
              <p:nvPr/>
            </p:nvSpPr>
            <p:spPr bwMode="auto">
              <a:xfrm rot="2893748">
                <a:off x="3906" y="1515"/>
                <a:ext cx="64" cy="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grpSp>
      </p:grpSp>
      <p:grpSp>
        <p:nvGrpSpPr>
          <p:cNvPr id="15377" name="Group 46"/>
          <p:cNvGrpSpPr>
            <a:grpSpLocks/>
          </p:cNvGrpSpPr>
          <p:nvPr/>
        </p:nvGrpSpPr>
        <p:grpSpPr bwMode="auto">
          <a:xfrm rot="-5143791">
            <a:off x="6931026" y="2144712"/>
            <a:ext cx="684212" cy="633413"/>
            <a:chOff x="3902" y="1188"/>
            <a:chExt cx="431" cy="399"/>
          </a:xfrm>
        </p:grpSpPr>
        <p:sp>
          <p:nvSpPr>
            <p:cNvPr id="15383" name="Oval 47"/>
            <p:cNvSpPr>
              <a:spLocks noChangeArrowheads="1"/>
            </p:cNvSpPr>
            <p:nvPr/>
          </p:nvSpPr>
          <p:spPr bwMode="auto">
            <a:xfrm rot="2893748">
              <a:off x="3902" y="1443"/>
              <a:ext cx="144" cy="144"/>
            </a:xfrm>
            <a:prstGeom prst="ellipse">
              <a:avLst/>
            </a:prstGeom>
            <a:solidFill>
              <a:srgbClr val="00870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charset="0"/>
              </a:endParaRPr>
            </a:p>
          </p:txBody>
        </p:sp>
        <p:grpSp>
          <p:nvGrpSpPr>
            <p:cNvPr id="15384" name="Group 48"/>
            <p:cNvGrpSpPr>
              <a:grpSpLocks/>
            </p:cNvGrpSpPr>
            <p:nvPr/>
          </p:nvGrpSpPr>
          <p:grpSpPr bwMode="auto">
            <a:xfrm>
              <a:off x="3908" y="1188"/>
              <a:ext cx="425" cy="389"/>
              <a:chOff x="3908" y="1188"/>
              <a:chExt cx="425" cy="389"/>
            </a:xfrm>
          </p:grpSpPr>
          <p:sp>
            <p:nvSpPr>
              <p:cNvPr id="15385" name="Rectangle 49"/>
              <p:cNvSpPr>
                <a:spLocks noChangeArrowheads="1"/>
              </p:cNvSpPr>
              <p:nvPr/>
            </p:nvSpPr>
            <p:spPr bwMode="auto">
              <a:xfrm rot="2893748">
                <a:off x="4094" y="1220"/>
                <a:ext cx="48" cy="336"/>
              </a:xfrm>
              <a:prstGeom prst="rect">
                <a:avLst/>
              </a:prstGeom>
              <a:solidFill>
                <a:srgbClr val="00870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5386" name="Oval 50"/>
              <p:cNvSpPr>
                <a:spLocks noChangeArrowheads="1"/>
              </p:cNvSpPr>
              <p:nvPr/>
            </p:nvSpPr>
            <p:spPr bwMode="auto">
              <a:xfrm rot="2893748">
                <a:off x="4189" y="1188"/>
                <a:ext cx="144" cy="144"/>
              </a:xfrm>
              <a:prstGeom prst="ellipse">
                <a:avLst/>
              </a:prstGeom>
              <a:solidFill>
                <a:srgbClr val="00870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charset="0"/>
                </a:endParaRPr>
              </a:p>
            </p:txBody>
          </p:sp>
          <p:sp>
            <p:nvSpPr>
              <p:cNvPr id="15387" name="Rectangle 51"/>
              <p:cNvSpPr>
                <a:spLocks noChangeArrowheads="1"/>
              </p:cNvSpPr>
              <p:nvPr/>
            </p:nvSpPr>
            <p:spPr bwMode="auto">
              <a:xfrm rot="2893748">
                <a:off x="4262" y="1197"/>
                <a:ext cx="64" cy="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5388" name="Rectangle 52"/>
              <p:cNvSpPr>
                <a:spLocks noChangeArrowheads="1"/>
              </p:cNvSpPr>
              <p:nvPr/>
            </p:nvSpPr>
            <p:spPr bwMode="auto">
              <a:xfrm rot="2893748">
                <a:off x="3906" y="1515"/>
                <a:ext cx="64" cy="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grpSp>
      </p:grpSp>
      <p:grpSp>
        <p:nvGrpSpPr>
          <p:cNvPr id="15378" name="Group 107"/>
          <p:cNvGrpSpPr>
            <a:grpSpLocks/>
          </p:cNvGrpSpPr>
          <p:nvPr/>
        </p:nvGrpSpPr>
        <p:grpSpPr bwMode="auto">
          <a:xfrm>
            <a:off x="1077913" y="2555875"/>
            <a:ext cx="1741487" cy="869950"/>
            <a:chOff x="1413616" y="2275482"/>
            <a:chExt cx="1306830" cy="652462"/>
          </a:xfrm>
        </p:grpSpPr>
        <p:grpSp>
          <p:nvGrpSpPr>
            <p:cNvPr id="15" name="Group 3"/>
            <p:cNvGrpSpPr>
              <a:grpSpLocks/>
            </p:cNvGrpSpPr>
            <p:nvPr/>
          </p:nvGrpSpPr>
          <p:grpSpPr bwMode="auto">
            <a:xfrm>
              <a:off x="1913996" y="2275482"/>
              <a:ext cx="349250" cy="639762"/>
              <a:chOff x="192" y="2744"/>
              <a:chExt cx="312" cy="592"/>
            </a:xfrm>
            <a:solidFill>
              <a:srgbClr val="3366FF"/>
            </a:solidFill>
          </p:grpSpPr>
          <p:sp>
            <p:nvSpPr>
              <p:cNvPr id="21603" name="AutoShape 4"/>
              <p:cNvSpPr>
                <a:spLocks noChangeArrowheads="1"/>
              </p:cNvSpPr>
              <p:nvPr/>
            </p:nvSpPr>
            <p:spPr bwMode="auto">
              <a:xfrm>
                <a:off x="224" y="2960"/>
                <a:ext cx="248" cy="376"/>
              </a:xfrm>
              <a:prstGeom prst="roundRect">
                <a:avLst>
                  <a:gd name="adj" fmla="val 16667"/>
                </a:avLst>
              </a:prstGeom>
              <a:grpFill/>
              <a:ln w="9525">
                <a:solidFill>
                  <a:schemeClr val="tx1"/>
                </a:solidFill>
                <a:round/>
                <a:headEnd/>
                <a:tailEnd/>
              </a:ln>
            </p:spPr>
            <p:txBody>
              <a:bodyPr wrap="none" anchor="ctr"/>
              <a:lstStyle/>
              <a:p>
                <a:pPr fontAlgn="auto">
                  <a:spcBef>
                    <a:spcPts val="0"/>
                  </a:spcBef>
                  <a:spcAft>
                    <a:spcPts val="0"/>
                  </a:spcAft>
                  <a:defRPr/>
                </a:pPr>
                <a:endParaRPr lang="en-US">
                  <a:solidFill>
                    <a:srgbClr val="0000FF"/>
                  </a:solidFill>
                  <a:latin typeface="+mn-lt"/>
                  <a:ea typeface="+mn-ea"/>
                  <a:cs typeface="+mn-cs"/>
                </a:endParaRPr>
              </a:p>
            </p:txBody>
          </p:sp>
          <p:sp>
            <p:nvSpPr>
              <p:cNvPr id="21604" name="AutoShape 5"/>
              <p:cNvSpPr>
                <a:spLocks noChangeArrowheads="1"/>
              </p:cNvSpPr>
              <p:nvPr/>
            </p:nvSpPr>
            <p:spPr bwMode="auto">
              <a:xfrm>
                <a:off x="192" y="2984"/>
                <a:ext cx="80" cy="200"/>
              </a:xfrm>
              <a:prstGeom prst="roundRect">
                <a:avLst>
                  <a:gd name="adj" fmla="val 16667"/>
                </a:avLst>
              </a:prstGeom>
              <a:grpFill/>
              <a:ln w="9525">
                <a:solidFill>
                  <a:schemeClr val="tx1"/>
                </a:solidFill>
                <a:round/>
                <a:headEnd/>
                <a:tailEnd/>
              </a:ln>
            </p:spPr>
            <p:txBody>
              <a:bodyPr wrap="none" anchor="ctr"/>
              <a:lstStyle/>
              <a:p>
                <a:pPr fontAlgn="auto">
                  <a:spcBef>
                    <a:spcPts val="0"/>
                  </a:spcBef>
                  <a:spcAft>
                    <a:spcPts val="0"/>
                  </a:spcAft>
                  <a:defRPr/>
                </a:pPr>
                <a:endParaRPr lang="en-US">
                  <a:solidFill>
                    <a:srgbClr val="0000FF"/>
                  </a:solidFill>
                  <a:latin typeface="+mn-lt"/>
                  <a:ea typeface="+mn-ea"/>
                  <a:cs typeface="+mn-cs"/>
                </a:endParaRPr>
              </a:p>
            </p:txBody>
          </p:sp>
          <p:sp>
            <p:nvSpPr>
              <p:cNvPr id="21605" name="AutoShape 6"/>
              <p:cNvSpPr>
                <a:spLocks noChangeArrowheads="1"/>
              </p:cNvSpPr>
              <p:nvPr/>
            </p:nvSpPr>
            <p:spPr bwMode="auto">
              <a:xfrm>
                <a:off x="424" y="2984"/>
                <a:ext cx="80" cy="200"/>
              </a:xfrm>
              <a:prstGeom prst="roundRect">
                <a:avLst>
                  <a:gd name="adj" fmla="val 16667"/>
                </a:avLst>
              </a:prstGeom>
              <a:grpFill/>
              <a:ln w="9525">
                <a:solidFill>
                  <a:schemeClr val="tx1"/>
                </a:solidFill>
                <a:round/>
                <a:headEnd/>
                <a:tailEnd/>
              </a:ln>
            </p:spPr>
            <p:txBody>
              <a:bodyPr wrap="none" anchor="ctr"/>
              <a:lstStyle/>
              <a:p>
                <a:pPr fontAlgn="auto">
                  <a:spcBef>
                    <a:spcPts val="0"/>
                  </a:spcBef>
                  <a:spcAft>
                    <a:spcPts val="0"/>
                  </a:spcAft>
                  <a:defRPr/>
                </a:pPr>
                <a:endParaRPr lang="en-US">
                  <a:solidFill>
                    <a:srgbClr val="0000FF"/>
                  </a:solidFill>
                  <a:latin typeface="+mn-lt"/>
                  <a:ea typeface="+mn-ea"/>
                  <a:cs typeface="+mn-cs"/>
                </a:endParaRPr>
              </a:p>
            </p:txBody>
          </p:sp>
          <p:sp>
            <p:nvSpPr>
              <p:cNvPr id="21606" name="AutoShape 7"/>
              <p:cNvSpPr>
                <a:spLocks noChangeArrowheads="1"/>
              </p:cNvSpPr>
              <p:nvPr/>
            </p:nvSpPr>
            <p:spPr bwMode="auto">
              <a:xfrm>
                <a:off x="248" y="2744"/>
                <a:ext cx="216" cy="216"/>
              </a:xfrm>
              <a:prstGeom prst="smileyFace">
                <a:avLst>
                  <a:gd name="adj" fmla="val 4653"/>
                </a:avLst>
              </a:prstGeom>
              <a:grpFill/>
              <a:ln w="9525">
                <a:solidFill>
                  <a:schemeClr val="tx1"/>
                </a:solidFill>
                <a:round/>
                <a:headEnd/>
                <a:tailEnd/>
              </a:ln>
            </p:spPr>
            <p:txBody>
              <a:bodyPr wrap="none" anchor="ctr"/>
              <a:lstStyle/>
              <a:p>
                <a:pPr fontAlgn="auto">
                  <a:spcBef>
                    <a:spcPts val="0"/>
                  </a:spcBef>
                  <a:spcAft>
                    <a:spcPts val="0"/>
                  </a:spcAft>
                  <a:defRPr/>
                </a:pPr>
                <a:endParaRPr lang="en-US">
                  <a:solidFill>
                    <a:srgbClr val="0000FF"/>
                  </a:solidFill>
                  <a:latin typeface="+mn-lt"/>
                  <a:ea typeface="+mn-ea"/>
                  <a:cs typeface="+mn-cs"/>
                </a:endParaRPr>
              </a:p>
            </p:txBody>
          </p:sp>
        </p:grpSp>
        <p:grpSp>
          <p:nvGrpSpPr>
            <p:cNvPr id="16" name="Group 8"/>
            <p:cNvGrpSpPr>
              <a:grpSpLocks/>
            </p:cNvGrpSpPr>
            <p:nvPr/>
          </p:nvGrpSpPr>
          <p:grpSpPr bwMode="auto">
            <a:xfrm>
              <a:off x="2369609" y="2288182"/>
              <a:ext cx="350837" cy="639762"/>
              <a:chOff x="192" y="2744"/>
              <a:chExt cx="312" cy="592"/>
            </a:xfrm>
            <a:solidFill>
              <a:srgbClr val="3366FF"/>
            </a:solidFill>
          </p:grpSpPr>
          <p:sp>
            <p:nvSpPr>
              <p:cNvPr id="21599" name="AutoShape 9"/>
              <p:cNvSpPr>
                <a:spLocks noChangeArrowheads="1"/>
              </p:cNvSpPr>
              <p:nvPr/>
            </p:nvSpPr>
            <p:spPr bwMode="auto">
              <a:xfrm>
                <a:off x="224" y="2960"/>
                <a:ext cx="248" cy="376"/>
              </a:xfrm>
              <a:prstGeom prst="roundRect">
                <a:avLst>
                  <a:gd name="adj" fmla="val 16667"/>
                </a:avLst>
              </a:prstGeom>
              <a:grpFill/>
              <a:ln w="9525">
                <a:solidFill>
                  <a:schemeClr val="tx1"/>
                </a:solidFill>
                <a:round/>
                <a:headEnd/>
                <a:tailEnd/>
              </a:ln>
            </p:spPr>
            <p:txBody>
              <a:bodyPr wrap="none" anchor="ctr"/>
              <a:lstStyle/>
              <a:p>
                <a:pPr fontAlgn="auto">
                  <a:spcBef>
                    <a:spcPts val="0"/>
                  </a:spcBef>
                  <a:spcAft>
                    <a:spcPts val="0"/>
                  </a:spcAft>
                  <a:defRPr/>
                </a:pPr>
                <a:endParaRPr lang="en-US">
                  <a:solidFill>
                    <a:srgbClr val="0000FF"/>
                  </a:solidFill>
                  <a:latin typeface="+mn-lt"/>
                  <a:ea typeface="+mn-ea"/>
                  <a:cs typeface="+mn-cs"/>
                </a:endParaRPr>
              </a:p>
            </p:txBody>
          </p:sp>
          <p:sp>
            <p:nvSpPr>
              <p:cNvPr id="21600" name="AutoShape 10"/>
              <p:cNvSpPr>
                <a:spLocks noChangeArrowheads="1"/>
              </p:cNvSpPr>
              <p:nvPr/>
            </p:nvSpPr>
            <p:spPr bwMode="auto">
              <a:xfrm>
                <a:off x="192" y="2984"/>
                <a:ext cx="80" cy="200"/>
              </a:xfrm>
              <a:prstGeom prst="roundRect">
                <a:avLst>
                  <a:gd name="adj" fmla="val 16667"/>
                </a:avLst>
              </a:prstGeom>
              <a:grpFill/>
              <a:ln w="9525">
                <a:solidFill>
                  <a:schemeClr val="tx1"/>
                </a:solidFill>
                <a:round/>
                <a:headEnd/>
                <a:tailEnd/>
              </a:ln>
            </p:spPr>
            <p:txBody>
              <a:bodyPr wrap="none" anchor="ctr"/>
              <a:lstStyle/>
              <a:p>
                <a:pPr fontAlgn="auto">
                  <a:spcBef>
                    <a:spcPts val="0"/>
                  </a:spcBef>
                  <a:spcAft>
                    <a:spcPts val="0"/>
                  </a:spcAft>
                  <a:defRPr/>
                </a:pPr>
                <a:endParaRPr lang="en-US">
                  <a:solidFill>
                    <a:srgbClr val="0000FF"/>
                  </a:solidFill>
                  <a:latin typeface="+mn-lt"/>
                  <a:ea typeface="+mn-ea"/>
                  <a:cs typeface="+mn-cs"/>
                </a:endParaRPr>
              </a:p>
            </p:txBody>
          </p:sp>
          <p:sp>
            <p:nvSpPr>
              <p:cNvPr id="21601" name="AutoShape 11"/>
              <p:cNvSpPr>
                <a:spLocks noChangeArrowheads="1"/>
              </p:cNvSpPr>
              <p:nvPr/>
            </p:nvSpPr>
            <p:spPr bwMode="auto">
              <a:xfrm>
                <a:off x="424" y="2984"/>
                <a:ext cx="80" cy="200"/>
              </a:xfrm>
              <a:prstGeom prst="roundRect">
                <a:avLst>
                  <a:gd name="adj" fmla="val 16667"/>
                </a:avLst>
              </a:prstGeom>
              <a:grpFill/>
              <a:ln w="9525">
                <a:solidFill>
                  <a:schemeClr val="tx1"/>
                </a:solidFill>
                <a:round/>
                <a:headEnd/>
                <a:tailEnd/>
              </a:ln>
            </p:spPr>
            <p:txBody>
              <a:bodyPr wrap="none" anchor="ctr"/>
              <a:lstStyle/>
              <a:p>
                <a:pPr fontAlgn="auto">
                  <a:spcBef>
                    <a:spcPts val="0"/>
                  </a:spcBef>
                  <a:spcAft>
                    <a:spcPts val="0"/>
                  </a:spcAft>
                  <a:defRPr/>
                </a:pPr>
                <a:endParaRPr lang="en-US">
                  <a:solidFill>
                    <a:srgbClr val="0000FF"/>
                  </a:solidFill>
                  <a:latin typeface="+mn-lt"/>
                  <a:ea typeface="+mn-ea"/>
                  <a:cs typeface="+mn-cs"/>
                </a:endParaRPr>
              </a:p>
            </p:txBody>
          </p:sp>
          <p:sp>
            <p:nvSpPr>
              <p:cNvPr id="21602" name="AutoShape 12"/>
              <p:cNvSpPr>
                <a:spLocks noChangeArrowheads="1"/>
              </p:cNvSpPr>
              <p:nvPr/>
            </p:nvSpPr>
            <p:spPr bwMode="auto">
              <a:xfrm>
                <a:off x="248" y="2744"/>
                <a:ext cx="216" cy="216"/>
              </a:xfrm>
              <a:prstGeom prst="smileyFace">
                <a:avLst>
                  <a:gd name="adj" fmla="val 4653"/>
                </a:avLst>
              </a:prstGeom>
              <a:grpFill/>
              <a:ln w="9525">
                <a:solidFill>
                  <a:schemeClr val="tx1"/>
                </a:solidFill>
                <a:round/>
                <a:headEnd/>
                <a:tailEnd/>
              </a:ln>
            </p:spPr>
            <p:txBody>
              <a:bodyPr wrap="none" anchor="ctr"/>
              <a:lstStyle/>
              <a:p>
                <a:pPr fontAlgn="auto">
                  <a:spcBef>
                    <a:spcPts val="0"/>
                  </a:spcBef>
                  <a:spcAft>
                    <a:spcPts val="0"/>
                  </a:spcAft>
                  <a:defRPr/>
                </a:pPr>
                <a:endParaRPr lang="en-US">
                  <a:solidFill>
                    <a:srgbClr val="0000FF"/>
                  </a:solidFill>
                  <a:latin typeface="+mn-lt"/>
                  <a:ea typeface="+mn-ea"/>
                  <a:cs typeface="+mn-cs"/>
                </a:endParaRPr>
              </a:p>
            </p:txBody>
          </p:sp>
        </p:grpSp>
        <p:grpSp>
          <p:nvGrpSpPr>
            <p:cNvPr id="17" name="Group 3"/>
            <p:cNvGrpSpPr>
              <a:grpSpLocks/>
            </p:cNvGrpSpPr>
            <p:nvPr/>
          </p:nvGrpSpPr>
          <p:grpSpPr bwMode="auto">
            <a:xfrm>
              <a:off x="1413616" y="2275482"/>
              <a:ext cx="349250" cy="639762"/>
              <a:chOff x="192" y="2744"/>
              <a:chExt cx="312" cy="592"/>
            </a:xfrm>
            <a:solidFill>
              <a:srgbClr val="3366FF"/>
            </a:solidFill>
          </p:grpSpPr>
          <p:sp>
            <p:nvSpPr>
              <p:cNvPr id="104" name="AutoShape 4"/>
              <p:cNvSpPr>
                <a:spLocks noChangeArrowheads="1"/>
              </p:cNvSpPr>
              <p:nvPr/>
            </p:nvSpPr>
            <p:spPr bwMode="auto">
              <a:xfrm>
                <a:off x="224" y="2960"/>
                <a:ext cx="248" cy="376"/>
              </a:xfrm>
              <a:prstGeom prst="roundRect">
                <a:avLst>
                  <a:gd name="adj" fmla="val 16667"/>
                </a:avLst>
              </a:prstGeom>
              <a:grpFill/>
              <a:ln w="9525">
                <a:solidFill>
                  <a:schemeClr val="tx1"/>
                </a:solidFill>
                <a:round/>
                <a:headEnd/>
                <a:tailEnd/>
              </a:ln>
            </p:spPr>
            <p:txBody>
              <a:bodyPr wrap="none" anchor="ctr"/>
              <a:lstStyle/>
              <a:p>
                <a:pPr fontAlgn="auto">
                  <a:spcBef>
                    <a:spcPts val="0"/>
                  </a:spcBef>
                  <a:spcAft>
                    <a:spcPts val="0"/>
                  </a:spcAft>
                  <a:defRPr/>
                </a:pPr>
                <a:endParaRPr lang="en-US">
                  <a:solidFill>
                    <a:srgbClr val="0000FF"/>
                  </a:solidFill>
                  <a:latin typeface="+mn-lt"/>
                  <a:ea typeface="+mn-ea"/>
                  <a:cs typeface="+mn-cs"/>
                </a:endParaRPr>
              </a:p>
            </p:txBody>
          </p:sp>
          <p:sp>
            <p:nvSpPr>
              <p:cNvPr id="105" name="AutoShape 5"/>
              <p:cNvSpPr>
                <a:spLocks noChangeArrowheads="1"/>
              </p:cNvSpPr>
              <p:nvPr/>
            </p:nvSpPr>
            <p:spPr bwMode="auto">
              <a:xfrm>
                <a:off x="192" y="2984"/>
                <a:ext cx="80" cy="200"/>
              </a:xfrm>
              <a:prstGeom prst="roundRect">
                <a:avLst>
                  <a:gd name="adj" fmla="val 16667"/>
                </a:avLst>
              </a:prstGeom>
              <a:grpFill/>
              <a:ln w="9525">
                <a:solidFill>
                  <a:schemeClr val="tx1"/>
                </a:solidFill>
                <a:round/>
                <a:headEnd/>
                <a:tailEnd/>
              </a:ln>
            </p:spPr>
            <p:txBody>
              <a:bodyPr wrap="none" anchor="ctr"/>
              <a:lstStyle/>
              <a:p>
                <a:pPr fontAlgn="auto">
                  <a:spcBef>
                    <a:spcPts val="0"/>
                  </a:spcBef>
                  <a:spcAft>
                    <a:spcPts val="0"/>
                  </a:spcAft>
                  <a:defRPr/>
                </a:pPr>
                <a:endParaRPr lang="en-US">
                  <a:solidFill>
                    <a:srgbClr val="0000FF"/>
                  </a:solidFill>
                  <a:latin typeface="+mn-lt"/>
                  <a:ea typeface="+mn-ea"/>
                  <a:cs typeface="+mn-cs"/>
                </a:endParaRPr>
              </a:p>
            </p:txBody>
          </p:sp>
          <p:sp>
            <p:nvSpPr>
              <p:cNvPr id="106" name="AutoShape 6"/>
              <p:cNvSpPr>
                <a:spLocks noChangeArrowheads="1"/>
              </p:cNvSpPr>
              <p:nvPr/>
            </p:nvSpPr>
            <p:spPr bwMode="auto">
              <a:xfrm>
                <a:off x="424" y="2984"/>
                <a:ext cx="80" cy="200"/>
              </a:xfrm>
              <a:prstGeom prst="roundRect">
                <a:avLst>
                  <a:gd name="adj" fmla="val 16667"/>
                </a:avLst>
              </a:prstGeom>
              <a:grpFill/>
              <a:ln w="9525">
                <a:solidFill>
                  <a:schemeClr val="tx1"/>
                </a:solidFill>
                <a:round/>
                <a:headEnd/>
                <a:tailEnd/>
              </a:ln>
            </p:spPr>
            <p:txBody>
              <a:bodyPr wrap="none" anchor="ctr"/>
              <a:lstStyle/>
              <a:p>
                <a:pPr fontAlgn="auto">
                  <a:spcBef>
                    <a:spcPts val="0"/>
                  </a:spcBef>
                  <a:spcAft>
                    <a:spcPts val="0"/>
                  </a:spcAft>
                  <a:defRPr/>
                </a:pPr>
                <a:endParaRPr lang="en-US">
                  <a:solidFill>
                    <a:srgbClr val="0000FF"/>
                  </a:solidFill>
                  <a:latin typeface="+mn-lt"/>
                  <a:ea typeface="+mn-ea"/>
                  <a:cs typeface="+mn-cs"/>
                </a:endParaRPr>
              </a:p>
            </p:txBody>
          </p:sp>
          <p:sp>
            <p:nvSpPr>
              <p:cNvPr id="107" name="AutoShape 7"/>
              <p:cNvSpPr>
                <a:spLocks noChangeArrowheads="1"/>
              </p:cNvSpPr>
              <p:nvPr/>
            </p:nvSpPr>
            <p:spPr bwMode="auto">
              <a:xfrm>
                <a:off x="248" y="2744"/>
                <a:ext cx="216" cy="216"/>
              </a:xfrm>
              <a:prstGeom prst="smileyFace">
                <a:avLst>
                  <a:gd name="adj" fmla="val 4653"/>
                </a:avLst>
              </a:prstGeom>
              <a:grpFill/>
              <a:ln w="9525">
                <a:solidFill>
                  <a:schemeClr val="tx1"/>
                </a:solidFill>
                <a:round/>
                <a:headEnd/>
                <a:tailEnd/>
              </a:ln>
            </p:spPr>
            <p:txBody>
              <a:bodyPr wrap="none" anchor="ctr"/>
              <a:lstStyle/>
              <a:p>
                <a:pPr fontAlgn="auto">
                  <a:spcBef>
                    <a:spcPts val="0"/>
                  </a:spcBef>
                  <a:spcAft>
                    <a:spcPts val="0"/>
                  </a:spcAft>
                  <a:defRPr/>
                </a:pPr>
                <a:endParaRPr lang="en-US">
                  <a:solidFill>
                    <a:srgbClr val="0000FF"/>
                  </a:solidFill>
                  <a:latin typeface="+mn-lt"/>
                  <a:ea typeface="+mn-ea"/>
                  <a:cs typeface="+mn-cs"/>
                </a:endParaRPr>
              </a:p>
            </p:txBody>
          </p:sp>
        </p:grpSp>
      </p:grpSp>
    </p:spTree>
    <p:extLst>
      <p:ext uri="{BB962C8B-B14F-4D97-AF65-F5344CB8AC3E}">
        <p14:creationId xmlns:p14="http://schemas.microsoft.com/office/powerpoint/2010/main" val="32590357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438" y="187325"/>
            <a:ext cx="8945562" cy="709613"/>
          </a:xfrm>
        </p:spPr>
        <p:txBody>
          <a:bodyPr/>
          <a:lstStyle/>
          <a:p>
            <a:r>
              <a:rPr lang="en-US" sz="3200" b="1">
                <a:solidFill>
                  <a:srgbClr val="000090"/>
                </a:solidFill>
                <a:latin typeface="Calibri" charset="0"/>
              </a:rPr>
              <a:t>Multiple challenges must be addressed in parallel</a:t>
            </a:r>
          </a:p>
        </p:txBody>
      </p:sp>
      <p:sp>
        <p:nvSpPr>
          <p:cNvPr id="18435" name="Content Placeholder 2"/>
          <p:cNvSpPr>
            <a:spLocks noGrp="1"/>
          </p:cNvSpPr>
          <p:nvPr>
            <p:ph idx="1"/>
          </p:nvPr>
        </p:nvSpPr>
        <p:spPr>
          <a:xfrm>
            <a:off x="388938" y="1611313"/>
            <a:ext cx="8229600" cy="4495800"/>
          </a:xfrm>
        </p:spPr>
        <p:txBody>
          <a:bodyPr/>
          <a:lstStyle/>
          <a:p>
            <a:pPr>
              <a:spcAft>
                <a:spcPts val="600"/>
              </a:spcAft>
            </a:pPr>
            <a:r>
              <a:rPr lang="en-US">
                <a:latin typeface="Calibri" charset="0"/>
              </a:rPr>
              <a:t>Which data should be archived and shared?</a:t>
            </a:r>
          </a:p>
          <a:p>
            <a:pPr>
              <a:spcAft>
                <a:spcPts val="600"/>
              </a:spcAft>
            </a:pPr>
            <a:r>
              <a:rPr lang="en-US">
                <a:solidFill>
                  <a:srgbClr val="000090"/>
                </a:solidFill>
                <a:latin typeface="Calibri" charset="0"/>
              </a:rPr>
              <a:t>Standards for describing and annotating data and associated metadata e.g. MIAME</a:t>
            </a:r>
          </a:p>
          <a:p>
            <a:pPr>
              <a:spcAft>
                <a:spcPts val="600"/>
              </a:spcAft>
            </a:pPr>
            <a:r>
              <a:rPr lang="en-US">
                <a:latin typeface="Calibri" charset="0"/>
              </a:rPr>
              <a:t>How to get data into RDF format?</a:t>
            </a:r>
          </a:p>
          <a:p>
            <a:pPr>
              <a:spcAft>
                <a:spcPts val="600"/>
              </a:spcAft>
            </a:pPr>
            <a:r>
              <a:rPr lang="en-US">
                <a:solidFill>
                  <a:srgbClr val="000090"/>
                </a:solidFill>
                <a:latin typeface="Calibri" charset="0"/>
              </a:rPr>
              <a:t>Where should data be hosted and how funded?</a:t>
            </a:r>
          </a:p>
          <a:p>
            <a:pPr>
              <a:spcAft>
                <a:spcPts val="600"/>
              </a:spcAft>
            </a:pPr>
            <a:r>
              <a:rPr lang="en-US">
                <a:latin typeface="Calibri" charset="0"/>
              </a:rPr>
              <a:t>How to realize the value of shared data?</a:t>
            </a:r>
          </a:p>
        </p:txBody>
      </p:sp>
      <p:cxnSp>
        <p:nvCxnSpPr>
          <p:cNvPr id="10" name="Straight Connector 9"/>
          <p:cNvCxnSpPr/>
          <p:nvPr/>
        </p:nvCxnSpPr>
        <p:spPr>
          <a:xfrm>
            <a:off x="498475" y="1095375"/>
            <a:ext cx="8142288" cy="1588"/>
          </a:xfrm>
          <a:prstGeom prst="line">
            <a:avLst/>
          </a:prstGeom>
          <a:ln w="28575" cap="flat" cmpd="sng" algn="ctr">
            <a:solidFill>
              <a:srgbClr val="8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71511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TotalTime>
  <Words>2053</Words>
  <Application>Microsoft Macintosh PowerPoint</Application>
  <PresentationFormat>On-screen Show (4:3)</PresentationFormat>
  <Paragraphs>139</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Sharing and Mining of Data via the Semantic Web</vt:lpstr>
      <vt:lpstr>Multiple challenges must be addressed in parallel</vt:lpstr>
      <vt:lpstr>Which data should be archived and shared?</vt:lpstr>
      <vt:lpstr>Standards for describing and annotating data and associated metadata </vt:lpstr>
      <vt:lpstr>How to get data into RDF format? or its successor(s)</vt:lpstr>
      <vt:lpstr>Where should data be hosted and how funded?</vt:lpstr>
      <vt:lpstr>How to realize the value of shared data?</vt:lpstr>
    </vt:vector>
  </TitlesOfParts>
  <Company>UAB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 Almeida</dc:creator>
  <cp:lastModifiedBy>Jonas Almeida</cp:lastModifiedBy>
  <cp:revision>20</cp:revision>
  <dcterms:created xsi:type="dcterms:W3CDTF">2012-09-04T04:11:50Z</dcterms:created>
  <dcterms:modified xsi:type="dcterms:W3CDTF">2012-09-04T14:19:23Z</dcterms:modified>
</cp:coreProperties>
</file>