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285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6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4FD4290-1B5D-4BA0-BB87-A01A9159F491}" type="datetimeFigureOut">
              <a:rPr lang="en-US" smtClean="0"/>
              <a:pPr/>
              <a:t>11/09/2012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B34043E-32AD-4F37-8063-44F2C0A7EC8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B71798-5C65-4D49-BA48-134988842E9F}"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C9C6A-D4BC-4EB8-8651-B4F048B93FF5}" type="datetimeFigureOut">
              <a:rPr lang="en-US" smtClean="0"/>
              <a:pPr/>
              <a:t>11/09/2012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58ECE-D7D3-428B-8052-20EB06690F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C9C6A-D4BC-4EB8-8651-B4F048B93FF5}" type="datetimeFigureOut">
              <a:rPr lang="en-US" smtClean="0"/>
              <a:pPr/>
              <a:t>11/09/2012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058ECE-D7D3-428B-8052-20EB06690F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lum bright="-11000" contrast="-40000"/>
          </a:blip>
          <a:srcRect r="32786"/>
          <a:stretch>
            <a:fillRect/>
          </a:stretch>
        </p:blipFill>
        <p:spPr bwMode="auto">
          <a:xfrm>
            <a:off x="0" y="0"/>
            <a:ext cx="9144000" cy="6629400"/>
          </a:xfrm>
          <a:prstGeom prst="rect">
            <a:avLst/>
          </a:prstGeom>
          <a:noFill/>
          <a:ln w="9525">
            <a:noFill/>
            <a:miter lim="800000"/>
            <a:headEnd/>
            <a:tailEnd/>
          </a:ln>
        </p:spPr>
      </p:pic>
      <p:pic>
        <p:nvPicPr>
          <p:cNvPr id="13" name="Picture 12" descr="nsf1.png"/>
          <p:cNvPicPr>
            <a:picLocks noChangeAspect="1"/>
          </p:cNvPicPr>
          <p:nvPr/>
        </p:nvPicPr>
        <p:blipFill>
          <a:blip r:embed="rId4" cstate="print"/>
          <a:stretch>
            <a:fillRect/>
          </a:stretch>
        </p:blipFill>
        <p:spPr>
          <a:xfrm>
            <a:off x="152400" y="76200"/>
            <a:ext cx="698988" cy="689764"/>
          </a:xfrm>
          <a:prstGeom prst="rect">
            <a:avLst/>
          </a:prstGeom>
          <a:effectLst>
            <a:outerShdw blurRad="63500" sx="102000" sy="102000" algn="ctr" rotWithShape="0">
              <a:schemeClr val="tx2">
                <a:lumMod val="50000"/>
                <a:alpha val="66000"/>
              </a:schemeClr>
            </a:outerShdw>
          </a:effectLst>
        </p:spPr>
      </p:pic>
      <p:sp>
        <p:nvSpPr>
          <p:cNvPr id="14" name="TextBox 13"/>
          <p:cNvSpPr txBox="1"/>
          <p:nvPr/>
        </p:nvSpPr>
        <p:spPr>
          <a:xfrm>
            <a:off x="0" y="6581001"/>
            <a:ext cx="9144000" cy="276999"/>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200" b="1" dirty="0" smtClean="0">
                <a:solidFill>
                  <a:schemeClr val="bg1"/>
                </a:solidFill>
              </a:rPr>
              <a:t>Talks held at 4201 Wilson Blvd, Arlington, VA 22230                              Questions: Contact Dawn Patterson at dpatters@nsf.gov</a:t>
            </a:r>
            <a:endParaRPr lang="en-US" sz="1400" b="1" dirty="0">
              <a:solidFill>
                <a:schemeClr val="bg1"/>
              </a:solidFill>
            </a:endParaRPr>
          </a:p>
        </p:txBody>
      </p:sp>
      <p:sp>
        <p:nvSpPr>
          <p:cNvPr id="15" name="Title 6"/>
          <p:cNvSpPr txBox="1">
            <a:spLocks/>
          </p:cNvSpPr>
          <p:nvPr/>
        </p:nvSpPr>
        <p:spPr>
          <a:xfrm>
            <a:off x="914400" y="78182"/>
            <a:ext cx="80772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150" normalizeH="0" baseline="0" noProof="0" dirty="0" smtClean="0">
                <a:ln w="17780" cmpd="sng">
                  <a:solidFill>
                    <a:schemeClr val="tx2">
                      <a:lumMod val="50000"/>
                    </a:schemeClr>
                  </a:solidFill>
                  <a:prstDash val="solid"/>
                  <a:miter lim="800000"/>
                </a:ln>
                <a:gradFill>
                  <a:gsLst>
                    <a:gs pos="0">
                      <a:srgbClr val="FFF200"/>
                    </a:gs>
                    <a:gs pos="70000">
                      <a:schemeClr val="accent6">
                        <a:lumMod val="75000"/>
                      </a:schemeClr>
                    </a:gs>
                    <a:gs pos="100000">
                      <a:srgbClr val="4D0808"/>
                    </a:gs>
                  </a:gsLst>
                  <a:lin ang="5400000" scaled="0"/>
                </a:gradFill>
                <a:effectLst>
                  <a:outerShdw blurRad="55000" dist="50800" dir="5400000" algn="tl">
                    <a:srgbClr val="000000">
                      <a:alpha val="33000"/>
                    </a:srgbClr>
                  </a:outerShdw>
                </a:effectLst>
                <a:uLnTx/>
                <a:uFillTx/>
                <a:latin typeface="Tw Cen MT Condensed Extra Bold" pitchFamily="34" charset="0"/>
                <a:ea typeface="+mj-ea"/>
                <a:cs typeface="+mj-cs"/>
              </a:rPr>
              <a:t>CISE DISTINGUISHED LECTURE SERIES </a:t>
            </a:r>
            <a:endParaRPr kumimoji="0" lang="en-US" sz="4000" b="1" i="0" u="none" strike="noStrike" kern="1200" cap="all" spc="0" normalizeH="0" baseline="0" noProof="0" dirty="0">
              <a:ln w="19050" cmpd="sng">
                <a:solidFill>
                  <a:schemeClr val="tx2">
                    <a:lumMod val="50000"/>
                  </a:schemeClr>
                </a:solidFill>
                <a:prstDash val="solid"/>
              </a:ln>
              <a:solidFill>
                <a:schemeClr val="bg1"/>
              </a:solidFill>
              <a:effectLst>
                <a:reflection blurRad="12700" stA="28000" endPos="45000" dist="1000" dir="5400000" sy="-100000" algn="bl" rotWithShape="0"/>
              </a:effectLst>
              <a:uLnTx/>
              <a:uFillTx/>
              <a:latin typeface="Tw Cen MT Condensed Extra Bold" pitchFamily="34" charset="0"/>
              <a:ea typeface="+mj-ea"/>
              <a:cs typeface="+mj-cs"/>
            </a:endParaRPr>
          </a:p>
        </p:txBody>
      </p:sp>
      <p:sp>
        <p:nvSpPr>
          <p:cNvPr id="16" name="Rectangle 15"/>
          <p:cNvSpPr/>
          <p:nvPr/>
        </p:nvSpPr>
        <p:spPr>
          <a:xfrm>
            <a:off x="228600" y="3875268"/>
            <a:ext cx="5867400" cy="2317284"/>
          </a:xfrm>
          <a:prstGeom prst="rect">
            <a:avLst/>
          </a:prstGeom>
          <a:solidFill>
            <a:srgbClr val="2B285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4018248"/>
            <a:ext cx="5453514" cy="2031325"/>
          </a:xfrm>
          <a:prstGeom prst="rect">
            <a:avLst/>
          </a:prstGeom>
        </p:spPr>
        <p:txBody>
          <a:bodyPr wrap="square">
            <a:spAutoFit/>
          </a:bodyPr>
          <a:lstStyle/>
          <a:p>
            <a:pPr algn="just"/>
            <a:r>
              <a:rPr lang="en-US" sz="1400" dirty="0" smtClean="0">
                <a:solidFill>
                  <a:schemeClr val="bg1"/>
                </a:solidFill>
                <a:latin typeface="Tw Cen MT Condensed Extra Bold" pitchFamily="34" charset="0"/>
              </a:rPr>
              <a:t>BJC was chosen as one of the initial pilots for a new, upcoming non-majors "AP CS: Principles" course to broaden participation in computing.  The goal of the "CS10K" effort is to prepare 10,000 new high school CS teachers to teach the AP course by 2016.  We were funded through NSF's CE21 initiative to provide summer </a:t>
            </a:r>
            <a:r>
              <a:rPr lang="en-US" sz="1400" smtClean="0">
                <a:solidFill>
                  <a:schemeClr val="bg1"/>
                </a:solidFill>
                <a:latin typeface="Tw Cen MT Condensed Extra Bold" pitchFamily="34" charset="0"/>
              </a:rPr>
              <a:t>workshops for 100 </a:t>
            </a:r>
            <a:r>
              <a:rPr lang="en-US" sz="1400" dirty="0" smtClean="0">
                <a:solidFill>
                  <a:schemeClr val="bg1"/>
                </a:solidFill>
                <a:latin typeface="Tw Cen MT Condensed Extra Bold" pitchFamily="34" charset="0"/>
              </a:rPr>
              <a:t>HS teachers.  This talk will introduce the AP CS Principles framework, our BJC course, the engaging Snap! (Build Your Own Blocks) development environment, and share our results from running half a dozen teacher training workshops (face-to-face and online) this summer.</a:t>
            </a:r>
          </a:p>
        </p:txBody>
      </p:sp>
      <p:sp>
        <p:nvSpPr>
          <p:cNvPr id="7" name="Title 6"/>
          <p:cNvSpPr>
            <a:spLocks noGrp="1"/>
          </p:cNvSpPr>
          <p:nvPr>
            <p:ph type="title"/>
          </p:nvPr>
        </p:nvSpPr>
        <p:spPr>
          <a:xfrm>
            <a:off x="76200" y="1008221"/>
            <a:ext cx="6553200" cy="2523768"/>
          </a:xfrm>
        </p:spPr>
        <p:txBody>
          <a:bodyPr wrap="square" tIns="45720">
            <a:spAutoFit/>
          </a:bodyPr>
          <a:lstStyle/>
          <a:p>
            <a:r>
              <a:rPr lang="en-US" sz="3200" b="1" dirty="0" smtClean="0">
                <a:ln w="3175" cap="rnd">
                  <a:solidFill>
                    <a:schemeClr val="tx1"/>
                  </a:solidFill>
                </a:ln>
                <a:solidFill>
                  <a:schemeClr val="bg1"/>
                </a:solidFill>
                <a:effectLst>
                  <a:glow rad="139700">
                    <a:schemeClr val="accent6">
                      <a:satMod val="175000"/>
                      <a:alpha val="40000"/>
                    </a:schemeClr>
                  </a:glow>
                  <a:outerShdw blurRad="50800" dist="38100" dir="8100000" algn="tr" rotWithShape="0">
                    <a:prstClr val="black">
                      <a:alpha val="40000"/>
                    </a:prstClr>
                  </a:outerShdw>
                </a:effectLst>
                <a:latin typeface="Tw Cen MT Condensed Extra Bold" pitchFamily="34" charset="0"/>
              </a:rPr>
              <a:t>The Beauty and Joy of Computing (BJC), AP CS Principles, and the CS 10K Effort</a:t>
            </a:r>
            <a:r>
              <a:rPr lang="en-US" sz="4800" b="1" dirty="0" smtClean="0">
                <a:ln w="3175" cap="rnd">
                  <a:solidFill>
                    <a:schemeClr val="tx1"/>
                  </a:solidFill>
                </a:ln>
                <a:solidFill>
                  <a:schemeClr val="bg1"/>
                </a:solidFill>
                <a:effectLst>
                  <a:glow rad="139700">
                    <a:schemeClr val="accent6">
                      <a:satMod val="175000"/>
                      <a:alpha val="40000"/>
                    </a:schemeClr>
                  </a:glow>
                  <a:outerShdw blurRad="50800" dist="38100" dir="8100000" algn="tr" rotWithShape="0">
                    <a:prstClr val="black">
                      <a:alpha val="40000"/>
                    </a:prstClr>
                  </a:outerShdw>
                </a:effectLst>
                <a:latin typeface="Tw Cen MT Condensed Extra Bold" pitchFamily="34" charset="0"/>
              </a:rPr>
              <a:t/>
            </a:r>
            <a:br>
              <a:rPr lang="en-US" sz="4800" b="1" dirty="0" smtClean="0">
                <a:ln w="3175" cap="rnd">
                  <a:solidFill>
                    <a:schemeClr val="tx1"/>
                  </a:solidFill>
                </a:ln>
                <a:solidFill>
                  <a:schemeClr val="bg1"/>
                </a:solidFill>
                <a:effectLst>
                  <a:glow rad="139700">
                    <a:schemeClr val="accent6">
                      <a:satMod val="175000"/>
                      <a:alpha val="40000"/>
                    </a:schemeClr>
                  </a:glow>
                  <a:outerShdw blurRad="50800" dist="38100" dir="8100000" algn="tr" rotWithShape="0">
                    <a:prstClr val="black">
                      <a:alpha val="40000"/>
                    </a:prstClr>
                  </a:outerShdw>
                </a:effectLst>
                <a:latin typeface="Tw Cen MT Condensed Extra Bold" pitchFamily="34" charset="0"/>
              </a:rPr>
            </a:br>
            <a:r>
              <a:rPr lang="en-US" sz="2000" dirty="0" smtClean="0">
                <a:ln>
                  <a:solidFill>
                    <a:schemeClr val="tx2">
                      <a:lumMod val="50000"/>
                    </a:schemeClr>
                  </a:solidFill>
                </a:ln>
                <a:solidFill>
                  <a:schemeClr val="bg2"/>
                </a:solidFill>
                <a:latin typeface="Tw Cen MT Condensed Extra Bold" pitchFamily="34" charset="0"/>
              </a:rPr>
              <a:t> </a:t>
            </a:r>
            <a:r>
              <a:rPr lang="en-US" sz="2000" dirty="0" smtClean="0">
                <a:ln>
                  <a:solidFill>
                    <a:schemeClr val="tx2">
                      <a:lumMod val="50000"/>
                    </a:schemeClr>
                  </a:solidFill>
                </a:ln>
                <a:solidFill>
                  <a:schemeClr val="bg2"/>
                </a:solidFill>
                <a:effectLst>
                  <a:outerShdw blurRad="38100" dist="38100" dir="2700000" algn="tl">
                    <a:srgbClr val="000000">
                      <a:alpha val="43137"/>
                    </a:srgbClr>
                  </a:outerShdw>
                </a:effectLst>
                <a:latin typeface="Tw Cen MT Condensed Extra Bold" pitchFamily="34" charset="0"/>
              </a:rPr>
              <a:t>Thurs, Nov 15, 2pm (Rm. 110)</a:t>
            </a:r>
            <a:br>
              <a:rPr lang="en-US" sz="2000" dirty="0" smtClean="0">
                <a:ln>
                  <a:solidFill>
                    <a:schemeClr val="tx2">
                      <a:lumMod val="50000"/>
                    </a:schemeClr>
                  </a:solidFill>
                </a:ln>
                <a:solidFill>
                  <a:schemeClr val="bg2"/>
                </a:solidFill>
                <a:effectLst>
                  <a:outerShdw blurRad="38100" dist="38100" dir="2700000" algn="tl">
                    <a:srgbClr val="000000">
                      <a:alpha val="43137"/>
                    </a:srgbClr>
                  </a:outerShdw>
                </a:effectLst>
                <a:latin typeface="Tw Cen MT Condensed Extra Bold" pitchFamily="34" charset="0"/>
              </a:rPr>
            </a:br>
            <a:r>
              <a:rPr lang="en-US" sz="1200" dirty="0" smtClean="0">
                <a:ln>
                  <a:solidFill>
                    <a:schemeClr val="tx2">
                      <a:lumMod val="50000"/>
                    </a:schemeClr>
                  </a:solidFill>
                </a:ln>
                <a:solidFill>
                  <a:schemeClr val="bg2"/>
                </a:solidFill>
                <a:latin typeface="Tw Cen MT Condensed Extra Bold" pitchFamily="34" charset="0"/>
              </a:rPr>
              <a:t/>
            </a:r>
            <a:br>
              <a:rPr lang="en-US" sz="1200" dirty="0" smtClean="0">
                <a:ln>
                  <a:solidFill>
                    <a:schemeClr val="tx2">
                      <a:lumMod val="50000"/>
                    </a:schemeClr>
                  </a:solidFill>
                </a:ln>
                <a:solidFill>
                  <a:schemeClr val="bg2"/>
                </a:solidFill>
                <a:latin typeface="Tw Cen MT Condensed Extra Bold" pitchFamily="34" charset="0"/>
              </a:rPr>
            </a:br>
            <a:r>
              <a:rPr lang="en-US" dirty="0" smtClean="0">
                <a:ln>
                  <a:solidFill>
                    <a:schemeClr val="tx2">
                      <a:lumMod val="50000"/>
                    </a:schemeClr>
                  </a:solidFill>
                </a:ln>
                <a:solidFill>
                  <a:srgbClr val="FFFF00"/>
                </a:solidFill>
                <a:effectLst>
                  <a:outerShdw blurRad="50800" dist="38100" dir="5400000" algn="t" rotWithShape="0">
                    <a:prstClr val="black">
                      <a:alpha val="40000"/>
                    </a:prstClr>
                  </a:outerShdw>
                </a:effectLst>
                <a:latin typeface="Tw Cen MT Condensed Extra Bold" pitchFamily="34" charset="0"/>
              </a:rPr>
              <a:t>Daniel D. Garcia</a:t>
            </a:r>
            <a:r>
              <a:rPr lang="en-US" sz="2800" smtClean="0">
                <a:ln>
                  <a:solidFill>
                    <a:schemeClr val="tx2">
                      <a:lumMod val="50000"/>
                    </a:schemeClr>
                  </a:solidFill>
                </a:ln>
                <a:solidFill>
                  <a:srgbClr val="FFFF00"/>
                </a:solidFill>
                <a:latin typeface="Tw Cen MT Condensed Extra Bold" pitchFamily="34" charset="0"/>
              </a:rPr>
              <a:t/>
            </a:r>
            <a:br>
              <a:rPr lang="en-US" sz="2800" smtClean="0">
                <a:ln>
                  <a:solidFill>
                    <a:schemeClr val="tx2">
                      <a:lumMod val="50000"/>
                    </a:schemeClr>
                  </a:solidFill>
                </a:ln>
                <a:solidFill>
                  <a:srgbClr val="FFFF00"/>
                </a:solidFill>
                <a:latin typeface="Tw Cen MT Condensed Extra Bold" pitchFamily="34" charset="0"/>
              </a:rPr>
            </a:br>
            <a:r>
              <a:rPr lang="en-US" sz="1800" smtClean="0">
                <a:ln>
                  <a:solidFill>
                    <a:schemeClr val="tx2">
                      <a:lumMod val="50000"/>
                    </a:schemeClr>
                  </a:solidFill>
                </a:ln>
                <a:solidFill>
                  <a:schemeClr val="bg2"/>
                </a:solidFill>
                <a:effectLst>
                  <a:outerShdw blurRad="38100" dist="38100" dir="2700000" algn="tl">
                    <a:srgbClr val="000000">
                      <a:alpha val="43137"/>
                    </a:srgbClr>
                  </a:outerShdw>
                </a:effectLst>
                <a:latin typeface="Tw Cen MT Condensed Extra Bold" pitchFamily="34" charset="0"/>
              </a:rPr>
              <a:t> Senior Lecturer SOE, UC Berkeley</a:t>
            </a:r>
            <a:endParaRPr lang="en-US" sz="1800" dirty="0">
              <a:ln>
                <a:solidFill>
                  <a:schemeClr val="tx2">
                    <a:lumMod val="50000"/>
                  </a:schemeClr>
                </a:solidFill>
              </a:ln>
              <a:solidFill>
                <a:schemeClr val="bg2"/>
              </a:solidFill>
              <a:effectLst>
                <a:outerShdw blurRad="38100" dist="38100" dir="2700000" algn="tl">
                  <a:srgbClr val="000000">
                    <a:alpha val="43137"/>
                  </a:srgbClr>
                </a:outerShdw>
              </a:effectLst>
              <a:latin typeface="Tw Cen MT Condensed Extra Bold" pitchFamily="34" charset="0"/>
            </a:endParaRPr>
          </a:p>
        </p:txBody>
      </p:sp>
      <p:pic>
        <p:nvPicPr>
          <p:cNvPr id="2050" name="Picture 2" descr="http://www.cs.berkeley.edu/~ddgarcia/gifs/DanGarciaUCBFaculty2004.jpg"/>
          <p:cNvPicPr>
            <a:picLocks noChangeAspect="1" noChangeArrowheads="1"/>
          </p:cNvPicPr>
          <p:nvPr/>
        </p:nvPicPr>
        <p:blipFill>
          <a:blip r:embed="rId5" cstate="print"/>
          <a:srcRect/>
          <a:stretch>
            <a:fillRect/>
          </a:stretch>
        </p:blipFill>
        <p:spPr bwMode="auto">
          <a:xfrm>
            <a:off x="6781800" y="838200"/>
            <a:ext cx="1882791" cy="2514600"/>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5943600" y="3276600"/>
            <a:ext cx="2895600" cy="3200876"/>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tIns="91440" bIns="91440">
            <a:spAutoFit/>
          </a:bodyPr>
          <a:lstStyle/>
          <a:p>
            <a:r>
              <a:rPr lang="en-US" sz="1400" b="1" dirty="0" smtClean="0">
                <a:latin typeface="Tw Cen MT Condensed" pitchFamily="34" charset="0"/>
              </a:rPr>
              <a:t>Dr. Dan Garcia </a:t>
            </a:r>
            <a:r>
              <a:rPr lang="en-US" sz="1400" dirty="0" smtClean="0">
                <a:latin typeface="Tw Cen MT Condensed" pitchFamily="34" charset="0"/>
              </a:rPr>
              <a:t>is a Senior Lecturer SOE in the EECS Department at UC Berkeley. He is active participant in SIGCSE, and is currently working with the Ensemble computing portal project.  He serves on the ACM Education Board, GRE Computer Science Committee, the Advanced Placement Computer Science Principles Advisory Board, is co-guest-editor of the upcoming TOCE journal parallelism special issue, and is the faculty co-director for BFOIT, a wonderful Berkeley K-12 outreach effort.  He has won all four of the department's teaching awards and recently earned the highest teaching ratings in the history of the department's introductory courses.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266</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The Beauty and Joy of Computing (BJC), AP CS Principles, and the CS 10K Effort  Thurs, Nov 15, 2pm (Rm. 110)  Daniel D. Garcia  Senior Lecturer SOE, UC Berkeley</vt:lpstr>
    </vt:vector>
  </TitlesOfParts>
  <Company>National Science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FY12 NSF DISTINGUISHED LECTURE SERIES  IN CISE </dc:title>
  <dc:creator>shambrus</dc:creator>
  <cp:lastModifiedBy>kgeary</cp:lastModifiedBy>
  <cp:revision>55</cp:revision>
  <dcterms:created xsi:type="dcterms:W3CDTF">2011-09-15T15:47:32Z</dcterms:created>
  <dcterms:modified xsi:type="dcterms:W3CDTF">2012-11-09T18:51:01Z</dcterms:modified>
</cp:coreProperties>
</file>