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56" r:id="rId5"/>
    <p:sldId id="257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632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EF71D-D8D5-4FA2-B358-CE3448D06BA2}" type="datetimeFigureOut">
              <a:rPr lang="en-US" smtClean="0"/>
              <a:t>4/17/14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2A21-2AB3-4796-B0F7-EE0530496C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95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EF71D-D8D5-4FA2-B358-CE3448D06BA2}" type="datetimeFigureOut">
              <a:rPr lang="en-US" smtClean="0"/>
              <a:t>4/17/14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2A21-2AB3-4796-B0F7-EE0530496C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880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EF71D-D8D5-4FA2-B358-CE3448D06BA2}" type="datetimeFigureOut">
              <a:rPr lang="en-US" smtClean="0"/>
              <a:t>4/17/14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2A21-2AB3-4796-B0F7-EE0530496C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759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EF71D-D8D5-4FA2-B358-CE3448D06BA2}" type="datetimeFigureOut">
              <a:rPr lang="en-US" smtClean="0"/>
              <a:t>4/17/14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2A21-2AB3-4796-B0F7-EE0530496C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680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EF71D-D8D5-4FA2-B358-CE3448D06BA2}" type="datetimeFigureOut">
              <a:rPr lang="en-US" smtClean="0"/>
              <a:t>4/17/14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2A21-2AB3-4796-B0F7-EE0530496C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75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EF71D-D8D5-4FA2-B358-CE3448D06BA2}" type="datetimeFigureOut">
              <a:rPr lang="en-US" smtClean="0"/>
              <a:t>4/17/14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2A21-2AB3-4796-B0F7-EE0530496C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797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EF71D-D8D5-4FA2-B358-CE3448D06BA2}" type="datetimeFigureOut">
              <a:rPr lang="en-US" smtClean="0"/>
              <a:t>4/17/14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2A21-2AB3-4796-B0F7-EE0530496C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083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EF71D-D8D5-4FA2-B358-CE3448D06BA2}" type="datetimeFigureOut">
              <a:rPr lang="en-US" smtClean="0"/>
              <a:t>4/17/14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2A21-2AB3-4796-B0F7-EE0530496C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80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EF71D-D8D5-4FA2-B358-CE3448D06BA2}" type="datetimeFigureOut">
              <a:rPr lang="en-US" smtClean="0"/>
              <a:t>4/17/14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2A21-2AB3-4796-B0F7-EE0530496C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100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EF71D-D8D5-4FA2-B358-CE3448D06BA2}" type="datetimeFigureOut">
              <a:rPr lang="en-US" smtClean="0"/>
              <a:t>4/17/14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2A21-2AB3-4796-B0F7-EE0530496C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054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EF71D-D8D5-4FA2-B358-CE3448D06BA2}" type="datetimeFigureOut">
              <a:rPr lang="en-US" smtClean="0"/>
              <a:t>4/17/14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2A21-2AB3-4796-B0F7-EE0530496C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508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EF71D-D8D5-4FA2-B358-CE3448D06BA2}" type="datetimeFigureOut">
              <a:rPr lang="en-US" smtClean="0"/>
              <a:t>4/17/14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C2A21-2AB3-4796-B0F7-EE0530496C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04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ww.nsf.gov/news/special_reports/brain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7400" y="685800"/>
            <a:ext cx="6492996" cy="954107"/>
          </a:xfrm>
          <a:prstGeom prst="rect">
            <a:avLst/>
          </a:prstGeom>
          <a:noFill/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BRAIN:  Brain Research through Advancing </a:t>
            </a:r>
          </a:p>
          <a:p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	Innovative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</a:rPr>
              <a:t>Neurotechnologies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27004" y="2598003"/>
            <a:ext cx="69756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Announced by President Obama in February 2013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 as part of FY 2014 Budget Request to Congress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799088" y="3957935"/>
            <a:ext cx="53637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$100 M in FY 2014, from NIH, NSF, DARPA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613341" y="4948535"/>
            <a:ext cx="35588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$20 M in FY 2014 from NSF</a:t>
            </a:r>
            <a:endParaRPr lang="en-US" sz="2400" dirty="0"/>
          </a:p>
        </p:txBody>
      </p:sp>
      <p:pic>
        <p:nvPicPr>
          <p:cNvPr id="8" name="Picture 7" descr="Logo of the National Science Foundation" title="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022" y="243997"/>
            <a:ext cx="1581150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Understanding the brain means knowing the fundamental principles underlying brain structure and function" title="BRAIN initiativ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969976"/>
            <a:ext cx="1734739" cy="1442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96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52800" y="402579"/>
            <a:ext cx="2061783" cy="461665"/>
          </a:xfrm>
          <a:prstGeom prst="rect">
            <a:avLst/>
          </a:prstGeom>
          <a:noFill/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NSF and BRAIN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37630" y="1228665"/>
            <a:ext cx="71120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NSF has long had investments in Neuroscience, broadly interpreted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941592" y="1890592"/>
            <a:ext cx="71356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Division of Integrative Organismal Systems (IOS) in BIO Directorate 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835653" y="2619345"/>
            <a:ext cx="73939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Division of Behavioral and Cognitive Sciences (BCS) in SBE Directorate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062984" y="3276600"/>
            <a:ext cx="68613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Collaborative Research in Computational Neuroscience (CRCNS) 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	NSF cross-cutting, joint with NIH – NSF 14-504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18222" y="4245114"/>
            <a:ext cx="79851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Dear Colleague Letter – Accelerating Integrative Research in Neuroscience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and Cognitive Science (AIR-NCS) – NSF 13-067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73398" y="5257800"/>
            <a:ext cx="84182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BIOMaPS</a:t>
            </a:r>
            <a:r>
              <a:rPr lang="en-US" sz="2000" dirty="0" smtClean="0"/>
              <a:t> – Priority area for Research at the Interface between Biology and the 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Mathematical and Physical Sciences and Engineering</a:t>
            </a:r>
            <a:endParaRPr lang="en-US" sz="2000" dirty="0"/>
          </a:p>
        </p:txBody>
      </p:sp>
      <p:pic>
        <p:nvPicPr>
          <p:cNvPr id="9" name="Picture 2" descr="Logo of the National Science Foundation" title="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5438"/>
            <a:ext cx="1066800" cy="1073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Understanding the brain means knowing the fundamental principles underlying brain structure and function" title="BRAIN initiativ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152400"/>
            <a:ext cx="1277539" cy="1062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6723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57600" y="609600"/>
            <a:ext cx="1576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Workshops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2129224"/>
            <a:ext cx="7740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Physical and Mathematical Principles of Brain Structure and Function - May 2013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61228" y="1429821"/>
            <a:ext cx="5400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Glial Biology or Learning and Cognition – February 2013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407884" y="2863334"/>
            <a:ext cx="6169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Integrating Approaches to Computational Cognition – May 2013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88470" y="3651763"/>
            <a:ext cx="74852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Linking Language and Cognition to Neuroscience via Computation – May 2013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374547" y="4482584"/>
            <a:ext cx="5973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Grand Challenges in Mapping the Human Brain – August 2013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060447" y="5334000"/>
            <a:ext cx="65595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Phylogenetic Principles of Brain Structure and Function: Brain Maps </a:t>
            </a:r>
          </a:p>
          <a:p>
            <a:r>
              <a:rPr lang="en-US" dirty="0"/>
              <a:t>	</a:t>
            </a:r>
            <a:r>
              <a:rPr lang="en-US" dirty="0" smtClean="0"/>
              <a:t>		across Phylogeny – October 2013</a:t>
            </a:r>
          </a:p>
        </p:txBody>
      </p:sp>
      <p:pic>
        <p:nvPicPr>
          <p:cNvPr id="12" name="Picture 2" descr="Logo of the National Science Foundation" title="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5438"/>
            <a:ext cx="1066800" cy="1073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Understanding the brain means knowing the fundamental principles underlying brain structure and function" title="BRAIN initiativ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152400"/>
            <a:ext cx="1277539" cy="1062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9913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47800" y="1524000"/>
            <a:ext cx="65532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Denise Caldwell	</a:t>
            </a:r>
            <a:r>
              <a:rPr lang="en-US" dirty="0" smtClean="0"/>
              <a:t>	MPS/PHY		Co-Chair</a:t>
            </a:r>
            <a:endParaRPr lang="en-US" dirty="0"/>
          </a:p>
          <a:p>
            <a:r>
              <a:rPr lang="en-US" dirty="0"/>
              <a:t>Diane </a:t>
            </a:r>
            <a:r>
              <a:rPr lang="en-US" dirty="0" smtClean="0"/>
              <a:t>Witt</a:t>
            </a:r>
            <a:r>
              <a:rPr lang="en-US" dirty="0"/>
              <a:t>	</a:t>
            </a:r>
            <a:r>
              <a:rPr lang="en-US" dirty="0" smtClean="0"/>
              <a:t>	BIO/IOS</a:t>
            </a:r>
            <a:r>
              <a:rPr lang="en-US" dirty="0"/>
              <a:t>	</a:t>
            </a:r>
            <a:r>
              <a:rPr lang="en-US" dirty="0" smtClean="0"/>
              <a:t>	Co-Chair</a:t>
            </a:r>
            <a:endParaRPr lang="en-US" dirty="0"/>
          </a:p>
          <a:p>
            <a:r>
              <a:rPr lang="en-US" dirty="0"/>
              <a:t>Athanassios </a:t>
            </a:r>
            <a:r>
              <a:rPr lang="en-US" dirty="0" smtClean="0"/>
              <a:t>Sambanis	ENG/CBET</a:t>
            </a:r>
            <a:r>
              <a:rPr lang="en-US" dirty="0"/>
              <a:t>	</a:t>
            </a:r>
            <a:r>
              <a:rPr lang="en-US" dirty="0" smtClean="0"/>
              <a:t>Co-Chair</a:t>
            </a:r>
            <a:endParaRPr lang="en-US" dirty="0"/>
          </a:p>
          <a:p>
            <a:r>
              <a:rPr lang="en-US" dirty="0"/>
              <a:t>Catalina Achim		</a:t>
            </a:r>
            <a:r>
              <a:rPr lang="en-US" dirty="0" smtClean="0"/>
              <a:t>MPS/CHE</a:t>
            </a:r>
            <a:endParaRPr lang="en-US" dirty="0"/>
          </a:p>
          <a:p>
            <a:r>
              <a:rPr lang="en-US" dirty="0"/>
              <a:t>David Coppola		</a:t>
            </a:r>
            <a:r>
              <a:rPr lang="en-US" dirty="0" smtClean="0"/>
              <a:t>BIO/IOS</a:t>
            </a:r>
            <a:endParaRPr lang="en-US" dirty="0"/>
          </a:p>
          <a:p>
            <a:r>
              <a:rPr lang="en-US" dirty="0"/>
              <a:t>James Deshler		</a:t>
            </a:r>
            <a:r>
              <a:rPr lang="en-US" dirty="0" smtClean="0"/>
              <a:t>BIO/DBI</a:t>
            </a:r>
            <a:endParaRPr lang="en-US" dirty="0"/>
          </a:p>
          <a:p>
            <a:r>
              <a:rPr lang="en-US" dirty="0"/>
              <a:t>Anne Emig		</a:t>
            </a:r>
            <a:r>
              <a:rPr lang="en-US" dirty="0" smtClean="0"/>
              <a:t>OD/IIA</a:t>
            </a:r>
            <a:endParaRPr lang="en-US" dirty="0"/>
          </a:p>
          <a:p>
            <a:r>
              <a:rPr lang="en-US" dirty="0"/>
              <a:t>George Haddad		</a:t>
            </a:r>
            <a:r>
              <a:rPr lang="en-US" dirty="0" smtClean="0"/>
              <a:t>ENG/ECCS</a:t>
            </a:r>
            <a:endParaRPr lang="en-US" dirty="0"/>
          </a:p>
          <a:p>
            <a:r>
              <a:rPr lang="en-US" dirty="0"/>
              <a:t>Mary Ann Horn		</a:t>
            </a:r>
            <a:r>
              <a:rPr lang="en-US" dirty="0" smtClean="0"/>
              <a:t>MPS/DMS</a:t>
            </a:r>
            <a:endParaRPr lang="en-US" dirty="0"/>
          </a:p>
          <a:p>
            <a:r>
              <a:rPr lang="en-US" dirty="0"/>
              <a:t>Todd Leen		</a:t>
            </a:r>
            <a:r>
              <a:rPr lang="en-US" dirty="0" smtClean="0"/>
              <a:t>CISE/IIS</a:t>
            </a:r>
            <a:endParaRPr lang="en-US" dirty="0"/>
          </a:p>
          <a:p>
            <a:r>
              <a:rPr lang="en-US" dirty="0"/>
              <a:t>Deborah Olster		</a:t>
            </a:r>
            <a:r>
              <a:rPr lang="en-US" dirty="0" smtClean="0"/>
              <a:t>SBE/OAD</a:t>
            </a:r>
            <a:endParaRPr lang="en-US" dirty="0"/>
          </a:p>
          <a:p>
            <a:r>
              <a:rPr lang="en-US" dirty="0"/>
              <a:t>Jesus Soriano Molla	</a:t>
            </a:r>
            <a:r>
              <a:rPr lang="en-US" dirty="0" smtClean="0"/>
              <a:t>ENG/IIP</a:t>
            </a:r>
            <a:endParaRPr lang="en-US" dirty="0"/>
          </a:p>
          <a:p>
            <a:r>
              <a:rPr lang="en-US" dirty="0"/>
              <a:t>Bonnie Thompson		OD/IIA</a:t>
            </a:r>
          </a:p>
          <a:p>
            <a:r>
              <a:rPr lang="en-US" dirty="0"/>
              <a:t>Carol van Hartesveldt	</a:t>
            </a:r>
            <a:r>
              <a:rPr lang="en-US" dirty="0" smtClean="0"/>
              <a:t>EHR/DGE</a:t>
            </a:r>
            <a:endParaRPr lang="en-US" dirty="0"/>
          </a:p>
          <a:p>
            <a:r>
              <a:rPr lang="en-US" dirty="0"/>
              <a:t>Amy Walton	</a:t>
            </a:r>
            <a:r>
              <a:rPr lang="en-US"/>
              <a:t>	</a:t>
            </a:r>
            <a:r>
              <a:rPr lang="en-US" smtClean="0"/>
              <a:t>CISE/ACI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362200" y="604835"/>
            <a:ext cx="4097853" cy="461665"/>
          </a:xfrm>
          <a:prstGeom prst="rect">
            <a:avLst/>
          </a:prstGeom>
          <a:noFill/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BRAIN Initiative Working Group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Picture 2" descr="Logo of the National Science Foundation" title="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5438"/>
            <a:ext cx="1066800" cy="1073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Understanding the brain means knowing the fundamental principles underlying brain structure and function" title="BRAIN initiativ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152400"/>
            <a:ext cx="1277539" cy="1062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2734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67000" y="761999"/>
            <a:ext cx="35089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Five Major Thematic Areas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228601" y="1828800"/>
            <a:ext cx="86868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b="1" dirty="0" smtClean="0"/>
              <a:t>Multi-scale </a:t>
            </a:r>
            <a:r>
              <a:rPr lang="en-US" b="1" dirty="0"/>
              <a:t>Integration of the Dynamic Activity and Structure of the Brain</a:t>
            </a:r>
            <a:endParaRPr lang="en-US" dirty="0"/>
          </a:p>
          <a:p>
            <a:r>
              <a:rPr lang="en-US" dirty="0" smtClean="0"/>
              <a:t>	To </a:t>
            </a:r>
            <a:r>
              <a:rPr lang="en-US" dirty="0"/>
              <a:t>elucidate and link dynamics of the brain and neural circuits with brain </a:t>
            </a:r>
            <a:r>
              <a:rPr lang="en-US" dirty="0" smtClean="0"/>
              <a:t>	function</a:t>
            </a:r>
            <a:r>
              <a:rPr lang="en-US" dirty="0"/>
              <a:t>, including its real-time physiological, behavioral and cognitive outputs</a:t>
            </a:r>
          </a:p>
          <a:p>
            <a:pPr lvl="0"/>
            <a:r>
              <a:rPr lang="en-US" b="1" dirty="0" err="1"/>
              <a:t>Neurotechnology</a:t>
            </a:r>
            <a:r>
              <a:rPr lang="en-US" b="1" dirty="0"/>
              <a:t> and Research Infrastructure</a:t>
            </a:r>
            <a:endParaRPr lang="en-US" dirty="0"/>
          </a:p>
          <a:p>
            <a:r>
              <a:rPr lang="en-US" dirty="0" smtClean="0"/>
              <a:t>	To </a:t>
            </a:r>
            <a:r>
              <a:rPr lang="en-US" dirty="0"/>
              <a:t>create tools to image, sense, record and affect real-time brain function and </a:t>
            </a:r>
            <a:r>
              <a:rPr lang="en-US" dirty="0" smtClean="0"/>
              <a:t>	complex </a:t>
            </a:r>
            <a:r>
              <a:rPr lang="en-US" dirty="0"/>
              <a:t>behavior, and develop theories  and systems to collect, visualize, </a:t>
            </a:r>
            <a:r>
              <a:rPr lang="en-US" dirty="0" smtClean="0"/>
              <a:t>	analyze</a:t>
            </a:r>
            <a:r>
              <a:rPr lang="en-US" dirty="0"/>
              <a:t>, model , store, and distribute BRAIN data </a:t>
            </a:r>
          </a:p>
          <a:p>
            <a:pPr lvl="0"/>
            <a:r>
              <a:rPr lang="en-US" b="1" dirty="0"/>
              <a:t>Quantitative Theory and Modeling of Brain Function</a:t>
            </a:r>
            <a:r>
              <a:rPr lang="en-US" dirty="0"/>
              <a:t> </a:t>
            </a:r>
          </a:p>
          <a:p>
            <a:r>
              <a:rPr lang="en-US" dirty="0" smtClean="0"/>
              <a:t>	To </a:t>
            </a:r>
            <a:r>
              <a:rPr lang="en-US" dirty="0"/>
              <a:t>reveal emergent properties of the brain and provide predictive theoretical </a:t>
            </a:r>
            <a:r>
              <a:rPr lang="en-US" dirty="0" smtClean="0"/>
              <a:t>	frameworks </a:t>
            </a:r>
            <a:r>
              <a:rPr lang="en-US" dirty="0"/>
              <a:t>to guide future research</a:t>
            </a:r>
          </a:p>
          <a:p>
            <a:pPr lvl="0"/>
            <a:r>
              <a:rPr lang="en-US" b="1" dirty="0"/>
              <a:t>Brain-Inspired  Concepts and Designs </a:t>
            </a:r>
            <a:endParaRPr lang="en-US" dirty="0"/>
          </a:p>
          <a:p>
            <a:r>
              <a:rPr lang="en-US" dirty="0" smtClean="0"/>
              <a:t>	To </a:t>
            </a:r>
            <a:r>
              <a:rPr lang="en-US" dirty="0"/>
              <a:t>strategically capitalize on insights gained from BRAIN to inspire novel </a:t>
            </a:r>
            <a:r>
              <a:rPr lang="en-US" dirty="0" smtClean="0"/>
              <a:t>	conceptual </a:t>
            </a:r>
            <a:r>
              <a:rPr lang="en-US" dirty="0"/>
              <a:t>paradigms and innovative technologies and designs that will benefit </a:t>
            </a:r>
            <a:r>
              <a:rPr lang="en-US" dirty="0" smtClean="0"/>
              <a:t>	society </a:t>
            </a:r>
            <a:endParaRPr lang="en-US" dirty="0"/>
          </a:p>
          <a:p>
            <a:pPr lvl="0"/>
            <a:r>
              <a:rPr lang="en-US" b="1" dirty="0"/>
              <a:t>BRAIN Workforce Development</a:t>
            </a:r>
            <a:r>
              <a:rPr lang="en-US" dirty="0"/>
              <a:t>  </a:t>
            </a:r>
          </a:p>
          <a:p>
            <a:r>
              <a:rPr lang="en-US" dirty="0" smtClean="0"/>
              <a:t>	To </a:t>
            </a:r>
            <a:r>
              <a:rPr lang="en-US" dirty="0"/>
              <a:t>educate a BRAIN workforce and create new career opportunities for BRAIN </a:t>
            </a:r>
            <a:r>
              <a:rPr lang="en-US" dirty="0" smtClean="0"/>
              <a:t>	discovery </a:t>
            </a:r>
            <a:r>
              <a:rPr lang="en-US" dirty="0"/>
              <a:t>and innovation</a:t>
            </a:r>
          </a:p>
        </p:txBody>
      </p:sp>
      <p:pic>
        <p:nvPicPr>
          <p:cNvPr id="8" name="Picture 2" descr="Logo of the National Science Foundation" title="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5438"/>
            <a:ext cx="1066800" cy="1073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Understanding the brain means knowing the fundamental principles underlying brain structure and function" title="BRAIN initiativ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152400"/>
            <a:ext cx="1277539" cy="1062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494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25418" y="3505200"/>
            <a:ext cx="6477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hlinkClick r:id="rId2"/>
              </a:rPr>
              <a:t>http://www.nsf.gov/news/special_reports/brain</a:t>
            </a:r>
            <a:r>
              <a:rPr lang="en-US" sz="2400" dirty="0" smtClean="0">
                <a:hlinkClick r:id="rId2"/>
              </a:rPr>
              <a:t>/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352800" y="2422410"/>
            <a:ext cx="1755545" cy="461665"/>
          </a:xfrm>
          <a:prstGeom prst="rect">
            <a:avLst/>
          </a:prstGeom>
          <a:noFill/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NSF Website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Picture 2" descr="Logo of the National Science Foundation" title="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5438"/>
            <a:ext cx="1066800" cy="1073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Understanding the brain means knowing the fundamental principles underlying brain structure and function" title="BRAIN initiativ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152400"/>
            <a:ext cx="1277539" cy="1062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1093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304800"/>
            <a:ext cx="7239000" cy="6186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CREDITS</a:t>
            </a:r>
          </a:p>
          <a:p>
            <a:pPr algn="ctr"/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Copyrighted material used under Fair Use. If you are the</a:t>
            </a:r>
          </a:p>
          <a:p>
            <a:r>
              <a:rPr lang="en-US" dirty="0">
                <a:solidFill>
                  <a:srgbClr val="000000"/>
                </a:solidFill>
              </a:rPr>
              <a:t>copyright holder and believe your material has been used unfairly,</a:t>
            </a:r>
          </a:p>
          <a:p>
            <a:r>
              <a:rPr lang="en-US" dirty="0">
                <a:solidFill>
                  <a:srgbClr val="000000"/>
                </a:solidFill>
              </a:rPr>
              <a:t>or if you have any suggestions, feedback, or support, please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contact </a:t>
            </a:r>
            <a:r>
              <a:rPr lang="en-US" dirty="0" err="1" smtClean="0">
                <a:solidFill>
                  <a:srgbClr val="000000"/>
                </a:solidFill>
              </a:rPr>
              <a:t>ciseitsupport</a:t>
            </a:r>
            <a:r>
              <a:rPr lang="en-US" dirty="0" err="1">
                <a:solidFill>
                  <a:srgbClr val="000000"/>
                </a:solidFill>
              </a:rPr>
              <a:t>@nsf.gov</a:t>
            </a:r>
            <a:endParaRPr lang="en-US" dirty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Except where otherwise indicated, permission is granted to copy,</a:t>
            </a:r>
          </a:p>
          <a:p>
            <a:r>
              <a:rPr lang="en-US" dirty="0">
                <a:solidFill>
                  <a:srgbClr val="000000"/>
                </a:solidFill>
              </a:rPr>
              <a:t>distribute, and/or modify all images in this document under the</a:t>
            </a:r>
          </a:p>
          <a:p>
            <a:r>
              <a:rPr lang="en-US" dirty="0">
                <a:solidFill>
                  <a:srgbClr val="000000"/>
                </a:solidFill>
              </a:rPr>
              <a:t>terms of the GNU Free Documentation license, Version 1.2 or any</a:t>
            </a:r>
          </a:p>
          <a:p>
            <a:r>
              <a:rPr lang="en-US" dirty="0">
                <a:solidFill>
                  <a:srgbClr val="000000"/>
                </a:solidFill>
              </a:rPr>
              <a:t>later version published by the Free Software Foundation; with no</a:t>
            </a:r>
          </a:p>
          <a:p>
            <a:r>
              <a:rPr lang="en-US" dirty="0">
                <a:solidFill>
                  <a:srgbClr val="000000"/>
                </a:solidFill>
              </a:rPr>
              <a:t>Invariant Sections, no Front-Cover Texts, and no Back-Cover</a:t>
            </a:r>
          </a:p>
          <a:p>
            <a:r>
              <a:rPr lang="en-US" dirty="0">
                <a:solidFill>
                  <a:srgbClr val="000000"/>
                </a:solidFill>
              </a:rPr>
              <a:t>Texts. A copy of the license is included in the section entitled</a:t>
            </a:r>
          </a:p>
          <a:p>
            <a:r>
              <a:rPr lang="en-US" dirty="0">
                <a:solidFill>
                  <a:srgbClr val="000000"/>
                </a:solidFill>
              </a:rPr>
              <a:t>“GNU Free Documentation license” at</a:t>
            </a:r>
          </a:p>
          <a:p>
            <a:r>
              <a:rPr lang="en-US" dirty="0">
                <a:solidFill>
                  <a:srgbClr val="000000"/>
                </a:solidFill>
              </a:rPr>
              <a:t>http://</a:t>
            </a:r>
            <a:r>
              <a:rPr lang="en-US" dirty="0" err="1">
                <a:solidFill>
                  <a:srgbClr val="000000"/>
                </a:solidFill>
              </a:rPr>
              <a:t>commons.wikimedia.org</a:t>
            </a:r>
            <a:r>
              <a:rPr lang="en-US" dirty="0">
                <a:solidFill>
                  <a:srgbClr val="000000"/>
                </a:solidFill>
              </a:rPr>
              <a:t>/wiki/</a:t>
            </a:r>
          </a:p>
          <a:p>
            <a:r>
              <a:rPr lang="en-US" dirty="0" err="1">
                <a:solidFill>
                  <a:srgbClr val="000000"/>
                </a:solidFill>
              </a:rPr>
              <a:t>Commons:GNU_Free_Documentation_License</a:t>
            </a:r>
            <a:endParaRPr lang="en-US" dirty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The inclusion of a logo does not express or imply the</a:t>
            </a:r>
          </a:p>
          <a:p>
            <a:r>
              <a:rPr lang="en-US" dirty="0">
                <a:solidFill>
                  <a:srgbClr val="000000"/>
                </a:solidFill>
              </a:rPr>
              <a:t>endorsement by NSF of the entities' products, services, or</a:t>
            </a:r>
          </a:p>
          <a:p>
            <a:r>
              <a:rPr lang="en-US" dirty="0">
                <a:solidFill>
                  <a:srgbClr val="000000"/>
                </a:solidFill>
              </a:rPr>
              <a:t>enterprises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dirty="0" smtClean="0"/>
              <a:t>Credit for the ‘brain’ image used in this presentation goes to </a:t>
            </a:r>
            <a:r>
              <a:rPr lang="en-US" i="1" dirty="0" err="1" smtClean="0"/>
              <a:t>Thinkstock</a:t>
            </a:r>
            <a:r>
              <a:rPr lang="en-US" i="1" dirty="0" smtClean="0"/>
              <a:t>.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098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656</TotalTime>
  <Words>368</Words>
  <Application>Microsoft Macintosh PowerPoint</Application>
  <PresentationFormat>On-screen Show (4:3)</PresentationFormat>
  <Paragraphs>75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Denise Caldwell</dc:creator>
  <cp:lastModifiedBy>David Proctor</cp:lastModifiedBy>
  <cp:revision>49</cp:revision>
  <dcterms:created xsi:type="dcterms:W3CDTF">2014-03-18T18:26:39Z</dcterms:created>
  <dcterms:modified xsi:type="dcterms:W3CDTF">2014-04-17T17:07:58Z</dcterms:modified>
</cp:coreProperties>
</file>