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19925" cy="930592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14" d="100"/>
          <a:sy n="114" d="100"/>
        </p:scale>
        <p:origin x="-1256" y="-10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8437" cy="461450"/>
          </a:xfrm>
          <a:prstGeom prst="rect">
            <a:avLst/>
          </a:prstGeom>
          <a:noFill/>
          <a:ln w="9525">
            <a:noFill/>
            <a:miter lim="800000"/>
            <a:headEnd/>
            <a:tailEnd/>
          </a:ln>
          <a:effectLst/>
        </p:spPr>
        <p:txBody>
          <a:bodyPr vert="horz" wrap="square" lIns="92805" tIns="46401" rIns="92805" bIns="46401" numCol="1" anchor="t" anchorCtr="0" compatLnSpc="1">
            <a:prstTxWarp prst="textNoShape">
              <a:avLst/>
            </a:prstTxWarp>
          </a:bodyPr>
          <a:lstStyle>
            <a:lvl1pPr defTabSz="929681">
              <a:defRPr sz="1200"/>
            </a:lvl1pPr>
          </a:lstStyle>
          <a:p>
            <a:endParaRPr lang="en-US"/>
          </a:p>
        </p:txBody>
      </p:sp>
      <p:sp>
        <p:nvSpPr>
          <p:cNvPr id="5123" name="Rectangle 1027"/>
          <p:cNvSpPr>
            <a:spLocks noGrp="1" noChangeArrowheads="1"/>
          </p:cNvSpPr>
          <p:nvPr>
            <p:ph type="dt" sz="quarter" idx="1"/>
          </p:nvPr>
        </p:nvSpPr>
        <p:spPr bwMode="auto">
          <a:xfrm>
            <a:off x="4000845" y="0"/>
            <a:ext cx="3001436" cy="461450"/>
          </a:xfrm>
          <a:prstGeom prst="rect">
            <a:avLst/>
          </a:prstGeom>
          <a:noFill/>
          <a:ln w="9525">
            <a:noFill/>
            <a:miter lim="800000"/>
            <a:headEnd/>
            <a:tailEnd/>
          </a:ln>
          <a:effectLst/>
        </p:spPr>
        <p:txBody>
          <a:bodyPr vert="horz" wrap="square" lIns="92805" tIns="46401" rIns="92805" bIns="46401" numCol="1" anchor="t" anchorCtr="0" compatLnSpc="1">
            <a:prstTxWarp prst="textNoShape">
              <a:avLst/>
            </a:prstTxWarp>
          </a:bodyPr>
          <a:lstStyle>
            <a:lvl1pPr algn="r" defTabSz="929681">
              <a:defRPr sz="1200"/>
            </a:lvl1pPr>
          </a:lstStyle>
          <a:p>
            <a:endParaRPr lang="en-US"/>
          </a:p>
        </p:txBody>
      </p:sp>
      <p:sp>
        <p:nvSpPr>
          <p:cNvPr id="5124" name="Rectangle 1028"/>
          <p:cNvSpPr>
            <a:spLocks noGrp="1" noChangeArrowheads="1"/>
          </p:cNvSpPr>
          <p:nvPr>
            <p:ph type="ftr" sz="quarter" idx="2"/>
          </p:nvPr>
        </p:nvSpPr>
        <p:spPr bwMode="auto">
          <a:xfrm>
            <a:off x="0" y="8825248"/>
            <a:ext cx="3078437" cy="459849"/>
          </a:xfrm>
          <a:prstGeom prst="rect">
            <a:avLst/>
          </a:prstGeom>
          <a:noFill/>
          <a:ln w="9525">
            <a:noFill/>
            <a:miter lim="800000"/>
            <a:headEnd/>
            <a:tailEnd/>
          </a:ln>
          <a:effectLst/>
        </p:spPr>
        <p:txBody>
          <a:bodyPr vert="horz" wrap="square" lIns="92805" tIns="46401" rIns="92805" bIns="46401" numCol="1" anchor="b" anchorCtr="0" compatLnSpc="1">
            <a:prstTxWarp prst="textNoShape">
              <a:avLst/>
            </a:prstTxWarp>
          </a:bodyPr>
          <a:lstStyle>
            <a:lvl1pPr defTabSz="929681">
              <a:defRPr sz="1200"/>
            </a:lvl1pPr>
          </a:lstStyle>
          <a:p>
            <a:endParaRPr lang="en-US"/>
          </a:p>
        </p:txBody>
      </p:sp>
      <p:sp>
        <p:nvSpPr>
          <p:cNvPr id="5125" name="Rectangle 1029"/>
          <p:cNvSpPr>
            <a:spLocks noGrp="1" noChangeArrowheads="1"/>
          </p:cNvSpPr>
          <p:nvPr>
            <p:ph type="sldNum" sz="quarter" idx="3"/>
          </p:nvPr>
        </p:nvSpPr>
        <p:spPr bwMode="auto">
          <a:xfrm>
            <a:off x="4000845" y="8825248"/>
            <a:ext cx="3001436" cy="459849"/>
          </a:xfrm>
          <a:prstGeom prst="rect">
            <a:avLst/>
          </a:prstGeom>
          <a:noFill/>
          <a:ln w="9525">
            <a:noFill/>
            <a:miter lim="800000"/>
            <a:headEnd/>
            <a:tailEnd/>
          </a:ln>
          <a:effectLst/>
        </p:spPr>
        <p:txBody>
          <a:bodyPr vert="horz" wrap="square" lIns="92805" tIns="46401" rIns="92805" bIns="46401" numCol="1" anchor="b" anchorCtr="0" compatLnSpc="1">
            <a:prstTxWarp prst="textNoShape">
              <a:avLst/>
            </a:prstTxWarp>
          </a:bodyPr>
          <a:lstStyle>
            <a:lvl1pPr algn="r" defTabSz="929681">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3" name="Text Box 5"/>
          <p:cNvSpPr txBox="1">
            <a:spLocks noChangeArrowheads="1"/>
          </p:cNvSpPr>
          <p:nvPr/>
        </p:nvSpPr>
        <p:spPr bwMode="auto">
          <a:xfrm>
            <a:off x="4133323" y="217513"/>
            <a:ext cx="5290890" cy="1634635"/>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mn-lt"/>
              </a:rPr>
              <a:t>43rd </a:t>
            </a:r>
            <a:r>
              <a:rPr lang="en-US" sz="2400" dirty="0" smtClean="0">
                <a:latin typeface="+mn-lt"/>
              </a:rPr>
              <a:t>WATCH:</a:t>
            </a:r>
            <a:r>
              <a:rPr lang="en-US" sz="800" dirty="0" smtClean="0">
                <a:latin typeface="+mn-lt"/>
              </a:rPr>
              <a:t> </a:t>
            </a:r>
            <a:endParaRPr lang="en-US" sz="1800" dirty="0" smtClean="0"/>
          </a:p>
          <a:p>
            <a:pPr algn="ctr">
              <a:lnSpc>
                <a:spcPts val="2000"/>
              </a:lnSpc>
            </a:pPr>
            <a:r>
              <a:rPr lang="en-US" sz="1800" dirty="0" smtClean="0"/>
              <a:t>Securing the Network Time Protocol</a:t>
            </a:r>
            <a:endParaRPr lang="en-US" sz="1800" dirty="0" smtClean="0"/>
          </a:p>
          <a:p>
            <a:pPr algn="ctr">
              <a:lnSpc>
                <a:spcPts val="2000"/>
              </a:lnSpc>
            </a:pPr>
            <a:r>
              <a:rPr lang="en-US" sz="1800" dirty="0" smtClean="0"/>
              <a:t>Sharon Goldberg</a:t>
            </a:r>
            <a:endParaRPr lang="en-US" sz="1800" dirty="0" smtClean="0"/>
          </a:p>
          <a:p>
            <a:pPr algn="ctr">
              <a:lnSpc>
                <a:spcPts val="2000"/>
              </a:lnSpc>
            </a:pPr>
            <a:r>
              <a:rPr lang="en-US" sz="1800" dirty="0" smtClean="0">
                <a:solidFill>
                  <a:srgbClr val="000000"/>
                </a:solidFill>
                <a:latin typeface="+mn-lt"/>
                <a:cs typeface="Calibri"/>
              </a:rPr>
              <a:t>Boston University</a:t>
            </a:r>
          </a:p>
          <a:p>
            <a:pPr algn="ctr">
              <a:lnSpc>
                <a:spcPts val="2000"/>
              </a:lnSpc>
            </a:pPr>
            <a:r>
              <a:rPr lang="en-US" sz="1800" b="1" dirty="0" smtClean="0">
                <a:solidFill>
                  <a:srgbClr val="000000"/>
                </a:solidFill>
                <a:latin typeface="+mn-lt"/>
                <a:cs typeface="Calibri"/>
              </a:rPr>
              <a:t>Thursday March 16th</a:t>
            </a:r>
            <a:r>
              <a:rPr lang="en-US" sz="1800" b="1" dirty="0" smtClean="0">
                <a:latin typeface="+mn-lt"/>
                <a:cs typeface="Calibri"/>
              </a:rPr>
              <a:t>, </a:t>
            </a:r>
            <a:r>
              <a:rPr lang="en-US" sz="1800" b="1" dirty="0" smtClean="0">
                <a:solidFill>
                  <a:srgbClr val="FF0000"/>
                </a:solidFill>
                <a:latin typeface="+mn-lt"/>
                <a:cs typeface="Calibri"/>
              </a:rPr>
              <a:t>11am</a:t>
            </a:r>
            <a:r>
              <a:rPr lang="en-US" sz="1800" b="1" dirty="0" smtClean="0">
                <a:latin typeface="+mn-lt"/>
                <a:cs typeface="Calibri"/>
              </a:rPr>
              <a:t>, </a:t>
            </a:r>
            <a:r>
              <a:rPr lang="en-US" sz="1800" b="1" dirty="0" smtClean="0">
                <a:latin typeface="+mn-lt"/>
                <a:cs typeface="Calibri"/>
              </a:rPr>
              <a:t>Room </a:t>
            </a:r>
            <a:r>
              <a:rPr lang="en-US" sz="1800" b="1" dirty="0" smtClean="0">
                <a:latin typeface="+mn-lt"/>
                <a:cs typeface="Calibri"/>
              </a:rPr>
              <a:t>110</a:t>
            </a:r>
          </a:p>
          <a:p>
            <a:pPr algn="ctr">
              <a:lnSpc>
                <a:spcPts val="2000"/>
              </a:lnSpc>
            </a:pPr>
            <a:r>
              <a:rPr lang="en-US" sz="1400" b="1" dirty="0" smtClean="0">
                <a:latin typeface="+mn-lt"/>
                <a:cs typeface="Calibri"/>
              </a:rPr>
              <a:t>(Please note the time change for this WATCH only)</a:t>
            </a:r>
            <a:endParaRPr lang="en-US" sz="1400" b="1" dirty="0">
              <a:latin typeface="+mn-lt"/>
              <a:cs typeface="Calibri"/>
            </a:endParaRPr>
          </a:p>
        </p:txBody>
      </p:sp>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61274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solidFill>
                  <a:srgbClr val="FF0000"/>
                </a:solidFill>
                <a:latin typeface="Calibri" pitchFamily="34" charset="0"/>
              </a:rPr>
              <a:t>11am</a:t>
            </a:r>
            <a:r>
              <a:rPr lang="en-US" sz="1600" b="1" dirty="0" smtClean="0">
                <a:latin typeface="Calibri" pitchFamily="34" charset="0"/>
              </a:rPr>
              <a:t>              </a:t>
            </a:r>
            <a:endParaRPr lang="en-US" sz="1600" b="1" dirty="0" smtClean="0">
              <a:latin typeface="Calibri" pitchFamily="34" charset="0"/>
            </a:endParaRP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5" name="Text Box 7"/>
          <p:cNvSpPr txBox="1">
            <a:spLocks noChangeArrowheads="1"/>
          </p:cNvSpPr>
          <p:nvPr/>
        </p:nvSpPr>
        <p:spPr bwMode="auto">
          <a:xfrm>
            <a:off x="-7362" y="2677613"/>
            <a:ext cx="3377095" cy="2303961"/>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Directorates  and sponsored by the CISE Secure and Trustworthy Cyberspace (</a:t>
            </a:r>
            <a:r>
              <a:rPr lang="en-US" sz="1000" dirty="0" err="1" smtClean="0">
                <a:solidFill>
                  <a:schemeClr val="tx1">
                    <a:lumMod val="75000"/>
                    <a:lumOff val="25000"/>
                  </a:schemeClr>
                </a:solidFill>
                <a:latin typeface="Calibri" pitchFamily="34" charset="0"/>
              </a:rPr>
              <a:t>SaTC</a:t>
            </a:r>
            <a:r>
              <a:rPr lang="en-US" sz="1000" dirty="0" smtClean="0">
                <a:solidFill>
                  <a:schemeClr val="tx1">
                    <a:lumMod val="75000"/>
                    <a:lumOff val="25000"/>
                  </a:schemeClr>
                </a:solidFill>
                <a:latin typeface="Calibri" pitchFamily="34" charset="0"/>
              </a:rPr>
              <a:t>)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5714995"/>
            <a:ext cx="9144000" cy="461665"/>
          </a:xfrm>
          <a:prstGeom prst="rect">
            <a:avLst/>
          </a:prstGeom>
          <a:noFill/>
        </p:spPr>
        <p:txBody>
          <a:bodyPr wrap="square" rtlCol="0">
            <a:spAutoFit/>
          </a:bodyPr>
          <a:lstStyle/>
          <a:p>
            <a:r>
              <a:rPr lang="en-US" sz="1200" b="1" dirty="0" smtClean="0">
                <a:latin typeface="Calibri" pitchFamily="34" charset="0"/>
              </a:rPr>
              <a:t>Questions/comments about WATCH? </a:t>
            </a:r>
          </a:p>
          <a:p>
            <a:r>
              <a:rPr lang="en-US" sz="1200" b="1" dirty="0" smtClean="0">
                <a:latin typeface="Calibri" pitchFamily="34" charset="0"/>
              </a:rPr>
              <a:t>Contact Nina </a:t>
            </a:r>
            <a:r>
              <a:rPr lang="en-US" sz="1200" b="1" dirty="0" err="1" smtClean="0">
                <a:latin typeface="Calibri" pitchFamily="34" charset="0"/>
              </a:rPr>
              <a:t>Amla</a:t>
            </a:r>
            <a:r>
              <a:rPr lang="en-US" sz="1200" b="1" dirty="0" smtClean="0">
                <a:latin typeface="Calibri" pitchFamily="34" charset="0"/>
              </a:rPr>
              <a:t> (</a:t>
            </a:r>
            <a:r>
              <a:rPr lang="en-US" sz="1200" b="1" dirty="0" err="1" smtClean="0">
                <a:latin typeface="Calibri" pitchFamily="34" charset="0"/>
              </a:rPr>
              <a:t>namla@nsf.gov</a:t>
            </a:r>
            <a:r>
              <a:rPr lang="en-US" sz="1200" b="1" dirty="0" smtClean="0">
                <a:latin typeface="Calibri" pitchFamily="34" charset="0"/>
              </a:rPr>
              <a:t>)</a:t>
            </a:r>
          </a:p>
        </p:txBody>
      </p:sp>
      <p:sp>
        <p:nvSpPr>
          <p:cNvPr id="13" name="TextBox 12"/>
          <p:cNvSpPr txBox="1"/>
          <p:nvPr/>
        </p:nvSpPr>
        <p:spPr>
          <a:xfrm>
            <a:off x="164021" y="5122330"/>
            <a:ext cx="2762746" cy="400110"/>
          </a:xfrm>
          <a:prstGeom prst="rect">
            <a:avLst/>
          </a:prstGeom>
          <a:noFill/>
        </p:spPr>
        <p:txBody>
          <a:bodyPr wrap="none" rtlCol="0">
            <a:spAutoFit/>
          </a:bodyPr>
          <a:lstStyle/>
          <a:p>
            <a:r>
              <a:rPr lang="en-US" sz="2000" b="1" dirty="0" smtClean="0">
                <a:latin typeface="Calibri"/>
                <a:cs typeface="Calibri"/>
              </a:rPr>
              <a:t>Thursday, </a:t>
            </a:r>
            <a:r>
              <a:rPr lang="en-US" sz="2000" b="1" dirty="0" smtClean="0">
                <a:latin typeface="Calibri"/>
                <a:cs typeface="Calibri"/>
              </a:rPr>
              <a:t>Mar. </a:t>
            </a:r>
            <a:r>
              <a:rPr lang="en-US" sz="2000" b="1" dirty="0" smtClean="0">
                <a:latin typeface="Calibri"/>
                <a:cs typeface="Calibri"/>
              </a:rPr>
              <a:t>16, 2017</a:t>
            </a:r>
            <a:endParaRPr lang="en-US" sz="2000" b="1" dirty="0">
              <a:latin typeface="Calibri"/>
              <a:cs typeface="Calibri"/>
            </a:endParaRPr>
          </a:p>
        </p:txBody>
      </p:sp>
      <p:sp>
        <p:nvSpPr>
          <p:cNvPr id="14" name="Freeform 60"/>
          <p:cNvSpPr>
            <a:spLocks/>
          </p:cNvSpPr>
          <p:nvPr/>
        </p:nvSpPr>
        <p:spPr bwMode="auto">
          <a:xfrm>
            <a:off x="28615" y="4829176"/>
            <a:ext cx="3220527" cy="828674"/>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4" name="Text Box 6"/>
          <p:cNvSpPr txBox="1">
            <a:spLocks noChangeArrowheads="1"/>
          </p:cNvSpPr>
          <p:nvPr/>
        </p:nvSpPr>
        <p:spPr bwMode="auto">
          <a:xfrm>
            <a:off x="3230899" y="2554842"/>
            <a:ext cx="5913101" cy="3667670"/>
          </a:xfrm>
          <a:prstGeom prst="rect">
            <a:avLst/>
          </a:prstGeom>
          <a:noFill/>
          <a:ln w="9525">
            <a:noFill/>
            <a:miter lim="800000"/>
            <a:headEnd/>
            <a:tailEnd/>
          </a:ln>
          <a:effectLst/>
        </p:spPr>
        <p:txBody>
          <a:bodyPr wrap="square">
            <a:spAutoFit/>
          </a:bodyPr>
          <a:lstStyle/>
          <a:p>
            <a:pPr algn="r"/>
            <a:r>
              <a:rPr lang="en-US" sz="1200" b="1" dirty="0" smtClean="0">
                <a:latin typeface="Calibri"/>
                <a:cs typeface="Calibri"/>
              </a:rPr>
              <a:t>Abstract</a:t>
            </a:r>
          </a:p>
          <a:p>
            <a:pPr algn="r">
              <a:lnSpc>
                <a:spcPts val="1200"/>
              </a:lnSpc>
            </a:pPr>
            <a:r>
              <a:rPr lang="en-US" sz="1200" dirty="0"/>
              <a:t>Time is a fundamental building block for computing applications, and time synchronization is crucial for the security of many cryptographic protocols and the correctness of many distributed systems. Time on computer clocks is commonly set using the Network Time Protocol (NTP). This talk considers the security of the NTP specification and its reference implementation </a:t>
            </a:r>
            <a:r>
              <a:rPr lang="en-US" sz="1200" dirty="0" err="1"/>
              <a:t>ntpd</a:t>
            </a:r>
            <a:r>
              <a:rPr lang="en-US" sz="1200" dirty="0"/>
              <a:t>. We consider various threats to NTP that allow an attacker to either (a) alter time on computer systems that set their clocks using NTP (</a:t>
            </a:r>
            <a:r>
              <a:rPr lang="en-US" sz="1200" dirty="0" err="1"/>
              <a:t>timeshifting</a:t>
            </a:r>
            <a:r>
              <a:rPr lang="en-US" sz="1200" dirty="0"/>
              <a:t> attacks), or (b) prevent those systems from synchronizing their clocks (denial of service attacks). We also discuss protocols that can secure NTP against these classes of attacks.</a:t>
            </a:r>
            <a:endParaRPr lang="en-US" sz="1200" b="1" dirty="0" smtClean="0">
              <a:latin typeface="Calibri" pitchFamily="34" charset="0"/>
            </a:endParaRPr>
          </a:p>
          <a:p>
            <a:pPr algn="r">
              <a:lnSpc>
                <a:spcPts val="1200"/>
              </a:lnSpc>
            </a:pPr>
            <a:endParaRPr lang="en-US" sz="1200" b="1" dirty="0" smtClean="0">
              <a:latin typeface="Calibri" pitchFamily="34" charset="0"/>
            </a:endParaRPr>
          </a:p>
          <a:p>
            <a:pPr algn="r">
              <a:lnSpc>
                <a:spcPts val="1200"/>
              </a:lnSpc>
            </a:pPr>
            <a:endParaRPr lang="en-US" sz="1200" b="1" dirty="0">
              <a:latin typeface="Calibri" pitchFamily="34" charset="0"/>
            </a:endParaRPr>
          </a:p>
          <a:p>
            <a:pPr algn="r">
              <a:lnSpc>
                <a:spcPts val="1200"/>
              </a:lnSpc>
            </a:pPr>
            <a:r>
              <a:rPr lang="en-US" sz="1200" b="1" dirty="0" smtClean="0">
                <a:latin typeface="Calibri" pitchFamily="34" charset="0"/>
              </a:rPr>
              <a:t>Speaker</a:t>
            </a:r>
            <a:endParaRPr lang="en-US" sz="1200" b="1" dirty="0" smtClean="0">
              <a:latin typeface="Calibri" pitchFamily="34" charset="0"/>
            </a:endParaRPr>
          </a:p>
          <a:p>
            <a:pPr algn="r">
              <a:lnSpc>
                <a:spcPts val="1200"/>
              </a:lnSpc>
            </a:pPr>
            <a:r>
              <a:rPr lang="en-US" sz="1200" dirty="0"/>
              <a:t>Sharon Goldberg is an associate professor in the Computer Science Department at Boston University. Her research uses tools from theory (cryptography, game-theory, algorithms), and networking (measurement, modeling, and simulation) to solve practical problems in network security. She received her Ph.D. from Princeton University in 2009, her B.A.Sc. from the University of Toronto in 2003, has worked as a researcher at IBM, Cisco, and Microsoft, as an engineer at Bell Canada and Hydro One Networks, and has served on working groups of the Federal Communications Commission (FCC) and the Internet Engineering Task Force (IETF). In 2014 she received two IETF/IRTF Applied Networking Research Prizes, an NSF CAREER Award, and a Sloan Research Fellowship.</a:t>
            </a:r>
          </a:p>
          <a:p>
            <a:pPr algn="r">
              <a:lnSpc>
                <a:spcPts val="1200"/>
              </a:lnSpc>
            </a:pPr>
            <a:endParaRPr lang="en-US" sz="1200" b="1" dirty="0">
              <a:latin typeface="Calibri" pitchFamily="34" charset="0"/>
            </a:endParaRPr>
          </a:p>
          <a:p>
            <a:pPr algn="r">
              <a:lnSpc>
                <a:spcPts val="1200"/>
              </a:lnSpc>
            </a:pPr>
            <a:endParaRPr lang="en-US" sz="1200" b="1" dirty="0" smtClean="0">
              <a:latin typeface="Calibri" pitchFamily="34" charset="0"/>
            </a:endParaRPr>
          </a:p>
        </p:txBody>
      </p:sp>
      <p:pic>
        <p:nvPicPr>
          <p:cNvPr id="3" name="Picture 2" descr="goldberg_image.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4923" y="141413"/>
            <a:ext cx="1622075" cy="2438865"/>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3686</TotalTime>
  <Words>450</Words>
  <Application>Microsoft Macintosh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Geary, Karen L.</cp:lastModifiedBy>
  <cp:revision>253</cp:revision>
  <cp:lastPrinted>2017-02-23T21:10:39Z</cp:lastPrinted>
  <dcterms:created xsi:type="dcterms:W3CDTF">2012-02-27T15:18:26Z</dcterms:created>
  <dcterms:modified xsi:type="dcterms:W3CDTF">2017-02-23T21:15:27Z</dcterms:modified>
</cp:coreProperties>
</file>