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314" r:id="rId5"/>
    <p:sldId id="517" r:id="rId6"/>
    <p:sldId id="521" r:id="rId7"/>
    <p:sldId id="524" r:id="rId8"/>
    <p:sldId id="522" r:id="rId9"/>
    <p:sldId id="523" r:id="rId10"/>
    <p:sldId id="520" r:id="rId11"/>
    <p:sldId id="528" r:id="rId12"/>
    <p:sldId id="304" r:id="rId13"/>
    <p:sldId id="258" r:id="rId14"/>
    <p:sldId id="306" r:id="rId15"/>
    <p:sldId id="300" r:id="rId16"/>
    <p:sldId id="527" r:id="rId17"/>
    <p:sldId id="303" r:id="rId18"/>
    <p:sldId id="260" r:id="rId19"/>
    <p:sldId id="308" r:id="rId20"/>
    <p:sldId id="305" r:id="rId21"/>
    <p:sldId id="268" r:id="rId22"/>
    <p:sldId id="261" r:id="rId23"/>
    <p:sldId id="519" r:id="rId24"/>
    <p:sldId id="307" r:id="rId25"/>
    <p:sldId id="526" r:id="rId26"/>
    <p:sldId id="257" r:id="rId27"/>
    <p:sldId id="271" r:id="rId28"/>
    <p:sldId id="316" r:id="rId2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Cosley" initials="Danco" lastIdx="8" clrIdx="0">
    <p:extLst>
      <p:ext uri="{19B8F6BF-5375-455C-9EA6-DF929625EA0E}">
        <p15:presenceInfo xmlns:p15="http://schemas.microsoft.com/office/powerpoint/2012/main" userId="Dan Cosley" providerId="None"/>
      </p:ext>
    </p:extLst>
  </p:cmAuthor>
  <p:cmAuthor id="2" name="Hout, Michael" initials="HM" lastIdx="1" clrIdx="1">
    <p:extLst>
      <p:ext uri="{19B8F6BF-5375-455C-9EA6-DF929625EA0E}">
        <p15:presenceInfo xmlns:p15="http://schemas.microsoft.com/office/powerpoint/2012/main" userId="S::7443928972@nsf.gov::cb4494f1-e7ac-415f-9f21-cb8d3b34527a" providerId="AD"/>
      </p:ext>
    </p:extLst>
  </p:cmAuthor>
  <p:cmAuthor id="3" name="Shen, Chia" initials="SC" lastIdx="2" clrIdx="2">
    <p:extLst>
      <p:ext uri="{19B8F6BF-5375-455C-9EA6-DF929625EA0E}">
        <p15:presenceInfo xmlns:p15="http://schemas.microsoft.com/office/powerpoint/2012/main" userId="S::7225727768@nsf.gov::8b15722d-f453-4c2a-8306-06b04ab07dc9" providerId="AD"/>
      </p:ext>
    </p:extLst>
  </p:cmAuthor>
  <p:cmAuthor id="4" name="Scheidt, Robert A." initials="SRA" lastIdx="5" clrIdx="3">
    <p:extLst>
      <p:ext uri="{19B8F6BF-5375-455C-9EA6-DF929625EA0E}">
        <p15:presenceInfo xmlns:p15="http://schemas.microsoft.com/office/powerpoint/2012/main" userId="S::7416472561@nsf.gov::656df025-b9e8-489b-8bed-53bc5520d7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0" autoAdjust="0"/>
    <p:restoredTop sz="86391" autoAdjust="0"/>
  </p:normalViewPr>
  <p:slideViewPr>
    <p:cSldViewPr snapToGrid="0">
      <p:cViewPr varScale="1">
        <p:scale>
          <a:sx n="60" d="100"/>
          <a:sy n="60" d="100"/>
        </p:scale>
        <p:origin x="-1349" y="130"/>
      </p:cViewPr>
      <p:guideLst>
        <p:guide orient="horz" pos="2880"/>
        <p:guide pos="2160"/>
      </p:guideLst>
    </p:cSldViewPr>
  </p:slideViewPr>
  <p:outlineViewPr>
    <p:cViewPr>
      <p:scale>
        <a:sx n="33" d="100"/>
        <a:sy n="33" d="100"/>
      </p:scale>
      <p:origin x="0" y="-165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60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will highlight key requirements of the National Science Foundation’s FY 2023 solicitation number NSF 23-543, “Future of Work at the Human-Technology Frontier: Core Research.”  The intent is to provide guidance and clarification for prospective PIs to submit a responsive proposal by the March 30th deadline.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is not a substitute for the solicitation. Prospective PIs should read the solicitation carefully, as the solicitation establishes the definitive requirements for the FY2023 competition.</a:t>
            </a:r>
          </a:p>
          <a:p>
            <a:endParaRPr lang="en-US" dirty="0"/>
          </a:p>
        </p:txBody>
      </p:sp>
    </p:spTree>
    <p:extLst>
      <p:ext uri="{BB962C8B-B14F-4D97-AF65-F5344CB8AC3E}">
        <p14:creationId xmlns:p14="http://schemas.microsoft.com/office/powerpoint/2010/main" val="306163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dirty="0"/>
              <a:t>The </a:t>
            </a:r>
            <a:r>
              <a:rPr lang="en-US" b="1" i="1" dirty="0"/>
              <a:t>Future of Work at the Human-Technology Frontier Vision</a:t>
            </a:r>
            <a:endParaRPr lang="en-US" dirty="0"/>
          </a:p>
          <a:p>
            <a:r>
              <a:rPr lang="en-US" dirty="0"/>
              <a:t>The overarching vision of the FW-HTF program is to support convergent research within the context of work, in order to…</a:t>
            </a:r>
          </a:p>
          <a:p>
            <a:pPr marL="171450" indent="-171450">
              <a:buFont typeface="Arial" panose="020B0604020202020204" pitchFamily="34" charset="0"/>
              <a:buChar char="•"/>
            </a:pPr>
            <a:r>
              <a:rPr lang="en-US" dirty="0"/>
              <a:t>U</a:t>
            </a:r>
            <a:r>
              <a:rPr dirty="0"/>
              <a:t>nderstand and advance the human-technology partnership; </a:t>
            </a:r>
          </a:p>
          <a:p>
            <a:pPr marL="171450" indent="-171450">
              <a:buFont typeface="Arial" panose="020B0604020202020204" pitchFamily="34" charset="0"/>
              <a:buChar char="•"/>
            </a:pPr>
            <a:r>
              <a:rPr lang="en-US" dirty="0"/>
              <a:t>Develop</a:t>
            </a:r>
            <a:r>
              <a:rPr dirty="0"/>
              <a:t> new technologies to augment human performance;</a:t>
            </a:r>
          </a:p>
          <a:p>
            <a:pPr marL="171450" indent="-171450">
              <a:buFont typeface="Arial" panose="020B0604020202020204" pitchFamily="34" charset="0"/>
              <a:buChar char="•"/>
            </a:pPr>
            <a:r>
              <a:rPr lang="en-US" dirty="0"/>
              <a:t>Foster lifelong and pervasive learning with technology;</a:t>
            </a:r>
          </a:p>
          <a:p>
            <a:pPr marL="171450" indent="-171450">
              <a:buFont typeface="Arial" panose="020B0604020202020204" pitchFamily="34" charset="0"/>
              <a:buChar char="•"/>
            </a:pPr>
            <a:r>
              <a:rPr lang="en-US" dirty="0"/>
              <a:t>Promote workers’ well-being and quality of life; and</a:t>
            </a:r>
          </a:p>
          <a:p>
            <a:pPr marL="171450" indent="-171450">
              <a:buFont typeface="Arial" panose="020B0604020202020204" pitchFamily="34" charset="0"/>
              <a:buChar char="•"/>
            </a:pPr>
            <a:r>
              <a:rPr dirty="0"/>
              <a:t>Illuminate the emerging socio-technological landscape and understand the risks and benefits of new technologies</a:t>
            </a:r>
            <a:r>
              <a:rPr lang="en-US"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0" indent="0">
              <a:spcAft>
                <a:spcPts val="600"/>
              </a:spcAft>
              <a:buFont typeface="Arial" panose="020B0604020202020204" pitchFamily="34" charset="0"/>
              <a:buNone/>
            </a:pPr>
            <a:r>
              <a:rPr lang="en-US" sz="1200" dirty="0"/>
              <a:t>Focus on Work:</a:t>
            </a:r>
          </a:p>
          <a:p>
            <a:pPr marL="457200" indent="-457200">
              <a:spcAft>
                <a:spcPts val="600"/>
              </a:spcAft>
              <a:buFont typeface="Arial" panose="020B0604020202020204" pitchFamily="34" charset="0"/>
              <a:buChar char="•"/>
            </a:pPr>
            <a:r>
              <a:rPr lang="en-US" sz="1200" dirty="0"/>
              <a:t>For the purposes of the FW-HTF solicitation, work is defined as mental or physical activity to achieve income, profit, or other tangible benefit.</a:t>
            </a:r>
          </a:p>
          <a:p>
            <a:pPr marL="457200" indent="-457200">
              <a:spcAft>
                <a:spcPts val="600"/>
              </a:spcAft>
              <a:buFont typeface="Arial" panose="020B0604020202020204" pitchFamily="34" charset="0"/>
              <a:buChar char="•"/>
            </a:pPr>
            <a:r>
              <a:rPr lang="en-US" sz="1200" dirty="0"/>
              <a:t>Projects must address a well-defined form of work or workplace domain with the purpose of creating new or improved partnerships of technology and human workers.</a:t>
            </a:r>
          </a:p>
          <a:p>
            <a:pPr marL="457200" indent="-457200">
              <a:spcAft>
                <a:spcPts val="600"/>
              </a:spcAft>
              <a:buFont typeface="Arial" panose="020B0604020202020204" pitchFamily="34" charset="0"/>
              <a:buChar char="•"/>
            </a:pPr>
            <a:r>
              <a:rPr lang="en-US" sz="1200" dirty="0"/>
              <a:t>Research questions must intentionally target the future of work with a conceptualization of future work at the human-technology frontier that is embedded in its social and economic context. </a:t>
            </a:r>
          </a:p>
        </p:txBody>
      </p:sp>
    </p:spTree>
    <p:extLst>
      <p:ext uri="{BB962C8B-B14F-4D97-AF65-F5344CB8AC3E}">
        <p14:creationId xmlns:p14="http://schemas.microsoft.com/office/powerpoint/2010/main" val="2312523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800"/>
              </a:spcBef>
              <a:buNone/>
            </a:pPr>
            <a:r>
              <a:rPr lang="en-US" dirty="0"/>
              <a:t>The FW-HTF Program</a:t>
            </a:r>
          </a:p>
          <a:p>
            <a:pPr marL="0" indent="0">
              <a:spcBef>
                <a:spcPts val="1800"/>
              </a:spcBef>
              <a:buNone/>
            </a:pPr>
            <a:r>
              <a:rPr lang="en-US" dirty="0"/>
              <a:t>Projects are welcome that advance a convergent research approach, integrating and meaningfully relating future work, future technology, and future workers in a cohesive integrated effort, in which all three elements can be recognized, but none can be isolated from the others. </a:t>
            </a:r>
          </a:p>
          <a:p>
            <a:pPr marL="0" marR="0" lvl="0" indent="0" algn="l" defTabSz="914400" rtl="0" eaLnBrk="1" fontAlgn="auto" latinLnBrk="0" hangingPunct="1">
              <a:lnSpc>
                <a:spcPct val="100000"/>
              </a:lnSpc>
              <a:spcBef>
                <a:spcPts val="1800"/>
              </a:spcBef>
              <a:spcAft>
                <a:spcPts val="0"/>
              </a:spcAft>
              <a:buClrTx/>
              <a:buSzTx/>
              <a:buFontTx/>
              <a:buNone/>
              <a:tabLst/>
              <a:defRPr/>
            </a:pPr>
            <a:r>
              <a:rPr lang="en-US" dirty="0"/>
              <a:t>* This interrelationship can be visualized as three interlocking rings. </a:t>
            </a:r>
          </a:p>
          <a:p>
            <a:pPr marL="0" marR="0" lvl="0" indent="0" algn="l" defTabSz="914400" rtl="0" eaLnBrk="1" fontAlgn="auto" latinLnBrk="0" hangingPunct="1">
              <a:lnSpc>
                <a:spcPct val="100000"/>
              </a:lnSpc>
              <a:spcBef>
                <a:spcPts val="1800"/>
              </a:spcBef>
              <a:spcAft>
                <a:spcPts val="0"/>
              </a:spcAft>
              <a:buClrTx/>
              <a:buSzTx/>
              <a:buFontTx/>
              <a:buNone/>
              <a:tabLst/>
              <a:defRPr/>
            </a:pPr>
            <a:r>
              <a:rPr lang="en-US" dirty="0"/>
              <a:t>* The upper ring represents future technology: the engineering or computer science </a:t>
            </a:r>
            <a:r>
              <a:rPr lang="en-US" sz="1200" dirty="0"/>
              <a:t>technologies that will develop the human-technology partnership in future workspaces, including offices, classrooms, warehouses, farms, &amp; factories.</a:t>
            </a:r>
          </a:p>
          <a:p>
            <a:pPr marL="0" indent="0">
              <a:spcBef>
                <a:spcPts val="1800"/>
              </a:spcBef>
              <a:buNone/>
            </a:pPr>
            <a:r>
              <a:rPr lang="en-US" dirty="0"/>
              <a:t>* The ring on the lower right represents future workers: considering their interests and well-being as individuals or in teams, including education and training.</a:t>
            </a:r>
          </a:p>
          <a:p>
            <a:pPr marL="0" indent="0">
              <a:spcBef>
                <a:spcPts val="1800"/>
              </a:spcBef>
              <a:buNone/>
            </a:pPr>
            <a:r>
              <a:rPr lang="en-US" dirty="0"/>
              <a:t>* The ring on the lower left represents future work within a </a:t>
            </a:r>
            <a:r>
              <a:rPr lang="en-US" sz="1200" dirty="0"/>
              <a:t>societal, economic, professional, occupational, industrial, educational, or national context.</a:t>
            </a:r>
          </a:p>
          <a:p>
            <a:pPr marL="0" marR="0" lvl="0" indent="0" algn="l" defTabSz="914400" rtl="0" eaLnBrk="1" fontAlgn="auto" latinLnBrk="0" hangingPunct="1">
              <a:lnSpc>
                <a:spcPct val="100000"/>
              </a:lnSpc>
              <a:spcBef>
                <a:spcPts val="1800"/>
              </a:spcBef>
              <a:spcAft>
                <a:spcPts val="0"/>
              </a:spcAft>
              <a:buClrTx/>
              <a:buSzTx/>
              <a:buFontTx/>
              <a:buNone/>
              <a:tabLst/>
              <a:defRPr/>
            </a:pPr>
            <a:r>
              <a:rPr lang="en-US" dirty="0"/>
              <a:t>* </a:t>
            </a:r>
            <a:r>
              <a:rPr lang="en-US" sz="1200" dirty="0"/>
              <a:t>The FW-HTF program solicits projects in which all three elements are present and synergistic.</a:t>
            </a:r>
          </a:p>
          <a:p>
            <a:pPr marL="0" indent="0">
              <a:spcBef>
                <a:spcPts val="1800"/>
              </a:spcBef>
              <a:buNone/>
            </a:pPr>
            <a:r>
              <a:rPr lang="en-US" dirty="0"/>
              <a:t>* Projects responsive to the 2023 FW-HTF solicitation may be anchored within any of the three areas as a primary component. Project leadership and personnel should reflect the proposed research objectives in all three areas.</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12</a:t>
            </a:fld>
            <a:endParaRPr lang="en-US" dirty="0"/>
          </a:p>
        </p:txBody>
      </p:sp>
    </p:spTree>
    <p:extLst>
      <p:ext uri="{BB962C8B-B14F-4D97-AF65-F5344CB8AC3E}">
        <p14:creationId xmlns:p14="http://schemas.microsoft.com/office/powerpoint/2010/main" val="3552165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171450" indent="-171450">
              <a:buFont typeface="Arial" panose="020B0604020202020204" pitchFamily="34" charset="0"/>
              <a:buChar char="•"/>
            </a:pPr>
            <a:r>
              <a:rPr lang="en-US" dirty="0"/>
              <a:t>Proposal narratives may describe research questions in the areas of future workers, future technology, and future work. </a:t>
            </a:r>
          </a:p>
          <a:p>
            <a:pPr marL="171450" indent="-171450">
              <a:buFont typeface="Arial" panose="020B0604020202020204" pitchFamily="34" charset="0"/>
              <a:buChar char="•"/>
            </a:pPr>
            <a:r>
              <a:rPr lang="en-US" dirty="0"/>
              <a:t>Preference will be given to convergent proposals that show clear intellectual merit in all three areas. </a:t>
            </a:r>
          </a:p>
          <a:p>
            <a:pPr marL="171450" indent="-171450">
              <a:buFont typeface="Arial" panose="020B0604020202020204" pitchFamily="34" charset="0"/>
              <a:buChar char="•"/>
            </a:pPr>
            <a:r>
              <a:rPr lang="en-US" dirty="0"/>
              <a:t>To facilitate the evaluation of these elements, it is strongly recommended that proposals address each one in separate and clearly labeled subsections of the Project Description, which should also describe the synergistic interactions between these research elements.</a:t>
            </a:r>
          </a:p>
          <a:p>
            <a:endParaRPr lang="en-US" dirty="0"/>
          </a:p>
        </p:txBody>
      </p:sp>
    </p:spTree>
    <p:extLst>
      <p:ext uri="{BB962C8B-B14F-4D97-AF65-F5344CB8AC3E}">
        <p14:creationId xmlns:p14="http://schemas.microsoft.com/office/powerpoint/2010/main" val="3014993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a:spcAft>
                <a:spcPts val="600"/>
              </a:spcAft>
            </a:pPr>
            <a:r>
              <a:rPr lang="en-US" dirty="0"/>
              <a:t>Objectives:</a:t>
            </a:r>
          </a:p>
          <a:p>
            <a:pPr>
              <a:spcAft>
                <a:spcPts val="600"/>
              </a:spcAft>
            </a:pPr>
            <a:r>
              <a:rPr lang="en-US" dirty="0"/>
              <a:t>The specific objectives of the FW-HTF program are to …</a:t>
            </a:r>
          </a:p>
          <a:p>
            <a:pPr marL="171450" indent="-171450">
              <a:spcAft>
                <a:spcPts val="600"/>
              </a:spcAft>
              <a:buFont typeface="Arial" panose="020B0604020202020204" pitchFamily="34" charset="0"/>
              <a:buChar char="•"/>
            </a:pPr>
            <a:r>
              <a:rPr lang="en-US" dirty="0"/>
              <a:t>Facilitate convergent research that employs the joint perspectives, methods, and knowledge of different disciplines; </a:t>
            </a:r>
          </a:p>
          <a:p>
            <a:pPr marL="171450" indent="-171450">
              <a:spcAft>
                <a:spcPts val="600"/>
              </a:spcAft>
              <a:buFont typeface="Arial" panose="020B0604020202020204" pitchFamily="34" charset="0"/>
              <a:buChar char="•"/>
            </a:pPr>
            <a:r>
              <a:rPr lang="en-US" dirty="0"/>
              <a:t>Develop deeper understandings of how human needs in the workplace can be met;</a:t>
            </a:r>
          </a:p>
          <a:p>
            <a:pPr marL="171450" indent="-171450">
              <a:spcAft>
                <a:spcPts val="600"/>
              </a:spcAft>
              <a:buFont typeface="Arial" panose="020B0604020202020204" pitchFamily="34" charset="0"/>
              <a:buChar char="•"/>
            </a:pPr>
            <a:r>
              <a:rPr lang="en-US" dirty="0"/>
              <a:t>Support deeper understanding of the societal infrastructure that leads to new work technologies, new approaches to work, and prepares people for the future of work; </a:t>
            </a:r>
          </a:p>
          <a:p>
            <a:pPr marL="171450" indent="-171450">
              <a:spcAft>
                <a:spcPts val="600"/>
              </a:spcAft>
              <a:buFont typeface="Arial" panose="020B0604020202020204" pitchFamily="34" charset="0"/>
              <a:buChar char="•"/>
            </a:pPr>
            <a:r>
              <a:rPr lang="en-US" dirty="0"/>
              <a:t>Encourage the development of a research community dedicated to designing intelligent technologies, work organization, jobs and modes inspired by their positive impact on individual workers and the way workers adapt to technological change;</a:t>
            </a:r>
          </a:p>
          <a:p>
            <a:pPr marL="171450" indent="-171450">
              <a:spcAft>
                <a:spcPts val="600"/>
              </a:spcAft>
              <a:buFont typeface="Arial" panose="020B0604020202020204" pitchFamily="34" charset="0"/>
              <a:buChar char="•"/>
            </a:pPr>
            <a:r>
              <a:rPr lang="en-US" dirty="0"/>
              <a:t>Promote deeper understanding of the interdependent human-technology partnership, including  how adults learn the new skills needed in the workplace, and improving accessibility; </a:t>
            </a:r>
          </a:p>
          <a:p>
            <a:pPr marL="171450" indent="-171450">
              <a:spcAft>
                <a:spcPts val="600"/>
              </a:spcAft>
              <a:buFont typeface="Arial" panose="020B0604020202020204" pitchFamily="34" charset="0"/>
              <a:buChar char="•"/>
            </a:pPr>
            <a:r>
              <a:rPr lang="en-US" dirty="0"/>
              <a:t>Mitigate potential risks arising from future work at the human-technology frontier. </a:t>
            </a:r>
            <a:endParaRPr lang="en-US" sz="1200" dirty="0"/>
          </a:p>
        </p:txBody>
      </p:sp>
    </p:spTree>
    <p:extLst>
      <p:ext uri="{BB962C8B-B14F-4D97-AF65-F5344CB8AC3E}">
        <p14:creationId xmlns:p14="http://schemas.microsoft.com/office/powerpoint/2010/main" val="3295185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spc="-45" dirty="0"/>
              <a:t>Proposal Requirements:</a:t>
            </a:r>
            <a:endParaRPr lang="en-US" dirty="0"/>
          </a:p>
          <a:p>
            <a:r>
              <a:rPr dirty="0"/>
              <a:t>Proposals that are responsive to the </a:t>
            </a:r>
            <a:r>
              <a:rPr lang="en-US" dirty="0"/>
              <a:t>FY23 solicitation:</a:t>
            </a:r>
          </a:p>
          <a:p>
            <a:pPr marL="711200" marR="358140" indent="-457200">
              <a:spcAft>
                <a:spcPts val="300"/>
              </a:spcAft>
              <a:buFont typeface="Arial" panose="020B0604020202020204" pitchFamily="34" charset="0"/>
              <a:buChar char="•"/>
              <a:tabLst>
                <a:tab pos="482600" algn="l"/>
              </a:tabLst>
            </a:pPr>
            <a:r>
              <a:rPr lang="en-US" spc="-5" dirty="0"/>
              <a:t>MU</a:t>
            </a:r>
            <a:r>
              <a:rPr lang="en-US" spc="-20" dirty="0"/>
              <a:t>S</a:t>
            </a:r>
            <a:r>
              <a:rPr lang="en-US" dirty="0"/>
              <a:t>T</a:t>
            </a:r>
            <a:r>
              <a:rPr lang="en-US" spc="-10" dirty="0"/>
              <a:t> address a well-defined form of work or workplace domain to create new or improved partnerships of technology and human workers (including specifying the O*NET code that best matches the envisioned future occupation);</a:t>
            </a:r>
          </a:p>
          <a:p>
            <a:pPr marL="711200" marR="358140" indent="-457200">
              <a:spcAft>
                <a:spcPts val="300"/>
              </a:spcAft>
              <a:buFont typeface="Arial" panose="020B0604020202020204" pitchFamily="34" charset="0"/>
              <a:buChar char="•"/>
              <a:tabLst>
                <a:tab pos="482600" algn="l"/>
              </a:tabLst>
            </a:pPr>
            <a:r>
              <a:rPr lang="en-US" dirty="0"/>
              <a:t>MUST focus on advancing a fundamental understanding of future work, and potential improvements to work, workplaces, workforce preparation, or work outcomes for workers and society;</a:t>
            </a:r>
          </a:p>
          <a:p>
            <a:pPr marL="711200" marR="67945" indent="-457200">
              <a:spcAft>
                <a:spcPts val="300"/>
              </a:spcAft>
              <a:buFont typeface="Arial" panose="020B0604020202020204" pitchFamily="34" charset="0"/>
              <a:buChar char="•"/>
              <a:tabLst>
                <a:tab pos="482600" algn="l"/>
              </a:tabLst>
            </a:pPr>
            <a:r>
              <a:rPr lang="en-US" spc="-5" dirty="0"/>
              <a:t>MU</a:t>
            </a:r>
            <a:r>
              <a:rPr lang="en-US" spc="-20" dirty="0"/>
              <a:t>S</a:t>
            </a:r>
            <a:r>
              <a:rPr lang="en-US" dirty="0"/>
              <a:t>T</a:t>
            </a:r>
            <a:r>
              <a:rPr lang="en-US" spc="-10" dirty="0"/>
              <a:t> </a:t>
            </a:r>
            <a:r>
              <a:rPr lang="en-US" spc="-15" dirty="0"/>
              <a:t>propose convergent research that addresses technological as well as human and societal dimensions</a:t>
            </a:r>
            <a:r>
              <a:rPr lang="en-US" dirty="0"/>
              <a:t>; and</a:t>
            </a:r>
          </a:p>
          <a:p>
            <a:pPr marL="711200" marR="5080" indent="-457200">
              <a:spcAft>
                <a:spcPts val="300"/>
              </a:spcAft>
              <a:buFont typeface="Arial" panose="020B0604020202020204" pitchFamily="34" charset="0"/>
              <a:buChar char="•"/>
              <a:tabLst>
                <a:tab pos="482600" algn="l"/>
              </a:tabLst>
            </a:pPr>
            <a:r>
              <a:rPr lang="en-US" spc="-5" dirty="0"/>
              <a:t>MU</a:t>
            </a:r>
            <a:r>
              <a:rPr lang="en-US" spc="-20" dirty="0"/>
              <a:t>S</a:t>
            </a:r>
            <a:r>
              <a:rPr lang="en-US" dirty="0"/>
              <a:t>T</a:t>
            </a:r>
            <a:r>
              <a:rPr lang="en-US" spc="-10" dirty="0"/>
              <a:t> </a:t>
            </a:r>
            <a:r>
              <a:rPr lang="en-US" spc="-20" dirty="0"/>
              <a:t>incorporate a conceptualization of future work that is embedded in a social and economic context.</a:t>
            </a:r>
            <a:endParaRPr lang="en-US" dirty="0"/>
          </a:p>
          <a:p>
            <a:pPr>
              <a:defRPr/>
            </a:pPr>
            <a:r>
              <a:rPr lang="en-US" sz="1200" kern="1200" dirty="0">
                <a:solidFill>
                  <a:schemeClr val="tx1"/>
                </a:solidFill>
                <a:effectLst/>
                <a:latin typeface="+mn-lt"/>
                <a:ea typeface="+mn-ea"/>
                <a:cs typeface="+mn-cs"/>
              </a:rPr>
              <a:t>The ideal FW-HTF proposal </a:t>
            </a:r>
            <a:r>
              <a:rPr lang="en-US" dirty="0"/>
              <a:t>is unlikely to</a:t>
            </a:r>
            <a:r>
              <a:rPr lang="en-US" sz="1200" kern="1200" dirty="0">
                <a:solidFill>
                  <a:schemeClr val="tx1"/>
                </a:solidFill>
                <a:effectLst/>
                <a:latin typeface="+mn-lt"/>
                <a:ea typeface="+mn-ea"/>
                <a:cs typeface="+mn-cs"/>
              </a:rPr>
              <a:t> align with the mission of any other NSF program.</a:t>
            </a:r>
            <a:endParaRPr lang="en-US" sz="1200" kern="1200" dirty="0">
              <a:solidFill>
                <a:schemeClr val="tx1"/>
              </a:solidFill>
              <a:effectLst/>
              <a:latin typeface="+mn-lt"/>
              <a:cs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The Proposal Submission Deadline is March 30, 2023</a:t>
            </a:r>
          </a:p>
          <a:p>
            <a:endParaRPr lang="en-US" dirty="0"/>
          </a:p>
          <a:p>
            <a:r>
              <a:rPr lang="en-US" dirty="0"/>
              <a:t>Proposals must be submitted by 5 PM local time on March 30, 2023.</a:t>
            </a:r>
          </a:p>
        </p:txBody>
      </p:sp>
    </p:spTree>
    <p:extLst>
      <p:ext uri="{BB962C8B-B14F-4D97-AF65-F5344CB8AC3E}">
        <p14:creationId xmlns:p14="http://schemas.microsoft.com/office/powerpoint/2010/main" val="745597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Eligibility Requirements</a:t>
            </a:r>
          </a:p>
          <a:p>
            <a:pPr marL="457200" indent="-457200">
              <a:buFont typeface="Arial" panose="020B0604020202020204" pitchFamily="34" charset="0"/>
              <a:buChar char="•"/>
            </a:pPr>
            <a:r>
              <a:rPr lang="en-US" dirty="0"/>
              <a:t>PIs must hold an appointment at the US-based campus or office of an eligible Institution of Higher Education or non-profit organization.</a:t>
            </a:r>
            <a:endParaRPr lang="en-US" dirty="0">
              <a:cs typeface="Calibri"/>
            </a:endParaRPr>
          </a:p>
          <a:p>
            <a:pPr marL="457200" indent="-457200">
              <a:buFont typeface="Arial" panose="020B0604020202020204" pitchFamily="34" charset="0"/>
              <a:buChar char="•"/>
            </a:pPr>
            <a:r>
              <a:rPr lang="en-US" dirty="0"/>
              <a:t>There are no restrictions beyond those outlined in the PAPPG on who may serve as Co-PI, Senior Personnel or Consultant. </a:t>
            </a:r>
          </a:p>
          <a:p>
            <a:pPr marL="457200" indent="-457200">
              <a:buFont typeface="Arial" panose="020B0604020202020204" pitchFamily="34" charset="0"/>
              <a:buChar char="•"/>
            </a:pPr>
            <a:r>
              <a:rPr lang="en-US" sz="1200" dirty="0"/>
              <a:t>An individual may appear as PI, or Co-PI, on </a:t>
            </a:r>
            <a:r>
              <a:rPr lang="en-US" sz="1200" b="1" i="1" dirty="0"/>
              <a:t>only one </a:t>
            </a:r>
            <a:r>
              <a:rPr lang="en-US" sz="1200" dirty="0"/>
              <a:t>proposal submitted in response to the FY </a:t>
            </a:r>
            <a:r>
              <a:rPr lang="en-US" dirty="0"/>
              <a:t>2023 </a:t>
            </a:r>
            <a:r>
              <a:rPr lang="en-US" sz="1200" dirty="0"/>
              <a:t>FW-HTF solicitation.</a:t>
            </a:r>
            <a:r>
              <a:rPr lang="en-US" dirty="0"/>
              <a:t> </a:t>
            </a:r>
            <a:endParaRPr lang="en-US" sz="1200" dirty="0"/>
          </a:p>
          <a:p>
            <a:pPr marL="171450" indent="-171450">
              <a:spcAft>
                <a:spcPts val="600"/>
              </a:spcAft>
              <a:buFont typeface="Arial" panose="020B0604020202020204" pitchFamily="34" charset="0"/>
              <a:buChar char="•"/>
            </a:pPr>
            <a:r>
              <a:rPr lang="en-US" sz="1200" dirty="0"/>
              <a:t>Subsequent submissions will be returned without review.</a:t>
            </a:r>
            <a:r>
              <a:rPr lang="en-US" dirty="0"/>
              <a:t> </a:t>
            </a:r>
            <a:endParaRPr lang="en-US" sz="1200" dirty="0">
              <a:cs typeface="Calibri"/>
            </a:endParaRPr>
          </a:p>
          <a:p>
            <a:pPr marL="171450" indent="-171450">
              <a:spcAft>
                <a:spcPts val="600"/>
              </a:spcAft>
              <a:buFont typeface="Arial" panose="020B0604020202020204" pitchFamily="34" charset="0"/>
              <a:buChar char="•"/>
            </a:pPr>
            <a:r>
              <a:rPr lang="en-US" sz="1200" b="1" i="1" dirty="0"/>
              <a:t>This eligibility constraint will be strictly enforced!</a:t>
            </a:r>
            <a:endParaRPr lang="en-US" sz="1200" b="1" i="1" dirty="0">
              <a:cs typeface="Calibri"/>
            </a:endParaRP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7410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dirty="0"/>
              <a:t>As said before, FW-HTF Research Grants now support two budget categories in this FY23 competition:</a:t>
            </a:r>
          </a:p>
          <a:p>
            <a:r>
              <a:rPr lang="en-US" dirty="0"/>
              <a:t>-Medium (FW-HTF-RM) projects will provide support for a period of up to 4 years, with a total budget not to exceed $1,000,000.</a:t>
            </a:r>
          </a:p>
          <a:p>
            <a:r>
              <a:rPr lang="en-US" dirty="0"/>
              <a:t>-Large (FW-HTF-RL) projects will provide support for a period of up to 4 years, with a total budget greater than $1,000,000 and not to exceed $2,000,000.</a:t>
            </a:r>
          </a:p>
          <a:p>
            <a:r>
              <a:rPr lang="en-US" dirty="0"/>
              <a:t>The FW-HTF program accepts projects that span a wide range of budget sizes. The Project Description should explain why the level of resources requested (e.g., personnel, travel, equipment) is needed to achieve the desired project impacts and how the budget is appropriate to the scope of work.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sz="1200" b="0" spc="-55" dirty="0">
                <a:latin typeface="Calibri Light"/>
                <a:cs typeface="Calibri Light"/>
              </a:rPr>
              <a:t>Additional </a:t>
            </a:r>
            <a:r>
              <a:rPr lang="en-US" sz="1200" b="0" spc="-40" dirty="0">
                <a:latin typeface="Calibri Light"/>
                <a:cs typeface="Calibri Light"/>
              </a:rPr>
              <a:t>Sections </a:t>
            </a:r>
            <a:r>
              <a:rPr lang="en-US" sz="1200" spc="-135" dirty="0">
                <a:latin typeface="Calibri Light"/>
                <a:cs typeface="Calibri Light"/>
              </a:rPr>
              <a:t>R</a:t>
            </a:r>
            <a:r>
              <a:rPr lang="en-US" sz="1200" spc="-40" dirty="0">
                <a:latin typeface="Calibri Light"/>
                <a:cs typeface="Calibri Light"/>
              </a:rPr>
              <a:t>e</a:t>
            </a:r>
            <a:r>
              <a:rPr lang="en-US" sz="1200" spc="-50" dirty="0">
                <a:latin typeface="Calibri Light"/>
                <a:cs typeface="Calibri Light"/>
              </a:rPr>
              <a:t>q</a:t>
            </a:r>
            <a:r>
              <a:rPr lang="en-US" sz="1200" spc="-75" dirty="0">
                <a:latin typeface="Calibri Light"/>
                <a:cs typeface="Calibri Light"/>
              </a:rPr>
              <a:t>u</a:t>
            </a:r>
            <a:r>
              <a:rPr lang="en-US" sz="1200" spc="-20" dirty="0">
                <a:latin typeface="Calibri Light"/>
                <a:cs typeface="Calibri Light"/>
              </a:rPr>
              <a:t>i</a:t>
            </a:r>
            <a:r>
              <a:rPr lang="en-US" sz="1200" spc="-120" dirty="0">
                <a:latin typeface="Calibri Light"/>
                <a:cs typeface="Calibri Light"/>
              </a:rPr>
              <a:t>r</a:t>
            </a:r>
            <a:r>
              <a:rPr lang="en-US" sz="1200" spc="-60" dirty="0">
                <a:latin typeface="Calibri Light"/>
                <a:cs typeface="Calibri Light"/>
              </a:rPr>
              <a:t>e</a:t>
            </a:r>
            <a:r>
              <a:rPr lang="en-US" sz="1200" spc="-25" dirty="0">
                <a:latin typeface="Calibri Light"/>
                <a:cs typeface="Calibri Light"/>
              </a:rPr>
              <a:t>d</a:t>
            </a:r>
            <a:r>
              <a:rPr lang="en-US" sz="1200" spc="-135" dirty="0">
                <a:latin typeface="Calibri Light"/>
                <a:cs typeface="Calibri Light"/>
              </a:rPr>
              <a:t> </a:t>
            </a:r>
          </a:p>
          <a:p>
            <a:pPr marL="12700">
              <a:lnSpc>
                <a:spcPct val="100000"/>
              </a:lnSpc>
              <a:spcAft>
                <a:spcPts val="600"/>
              </a:spcAft>
            </a:pPr>
            <a:r>
              <a:rPr lang="en-US" sz="1200" dirty="0">
                <a:cs typeface="Calibri"/>
              </a:rPr>
              <a:t>In addition to the standard required sections described in NSF’s </a:t>
            </a:r>
            <a:r>
              <a:rPr lang="en-US" sz="1200" b="0" i="0" u="none" strike="noStrike" kern="1200" dirty="0">
                <a:solidFill>
                  <a:schemeClr val="tx1"/>
                </a:solidFill>
                <a:effectLst/>
                <a:latin typeface="+mn-lt"/>
                <a:ea typeface="+mn-ea"/>
                <a:cs typeface="+mn-cs"/>
              </a:rPr>
              <a:t>Proposal &amp; Award Policies &amp; Procedures Guide, or </a:t>
            </a:r>
            <a:r>
              <a:rPr lang="en-US" sz="1200" dirty="0">
                <a:cs typeface="Calibri"/>
              </a:rPr>
              <a:t>PAPPG, the Project Description of an FW-HTF proposal MUST include the following separate sections, clearly labeled with these specified headings:</a:t>
            </a:r>
          </a:p>
          <a:p>
            <a:pPr marL="469900" indent="-457200">
              <a:lnSpc>
                <a:spcPct val="100000"/>
              </a:lnSpc>
              <a:spcAft>
                <a:spcPts val="600"/>
              </a:spcAft>
              <a:buFont typeface="Arial" panose="020B0604020202020204" pitchFamily="34" charset="0"/>
              <a:buChar char="•"/>
            </a:pPr>
            <a:r>
              <a:rPr lang="en-US" sz="1200" b="1" i="1" spc="-5" dirty="0">
                <a:cs typeface="Calibri"/>
              </a:rPr>
              <a:t>Work Context – </a:t>
            </a:r>
            <a:r>
              <a:rPr lang="en-US" sz="1200" b="0" i="0" spc="-5" dirty="0">
                <a:cs typeface="Calibri"/>
              </a:rPr>
              <a:t>This</a:t>
            </a:r>
            <a:r>
              <a:rPr lang="en-US" sz="1200" b="1" i="1" spc="-5" dirty="0">
                <a:cs typeface="Calibri"/>
              </a:rPr>
              <a:t> </a:t>
            </a:r>
            <a:r>
              <a:rPr lang="en-US" sz="1200" spc="-5" dirty="0">
                <a:cs typeface="Calibri"/>
              </a:rPr>
              <a:t>section will clearly identify and define the work domain, workers, and workplaces, and the scope and scale of outcomes and benefits envisioned;</a:t>
            </a:r>
          </a:p>
          <a:p>
            <a:pPr marL="469900" indent="-457200">
              <a:lnSpc>
                <a:spcPct val="100000"/>
              </a:lnSpc>
              <a:spcAft>
                <a:spcPts val="600"/>
              </a:spcAft>
              <a:buFont typeface="Arial" panose="020B0604020202020204" pitchFamily="34" charset="0"/>
              <a:buChar char="•"/>
            </a:pPr>
            <a:r>
              <a:rPr lang="en-US" sz="1200" b="1" i="1" spc="-5" dirty="0">
                <a:cs typeface="Calibri"/>
              </a:rPr>
              <a:t>Integrative Research – </a:t>
            </a:r>
            <a:r>
              <a:rPr lang="en-US" sz="1200" b="0" i="0" spc="-5" dirty="0">
                <a:cs typeface="Calibri"/>
              </a:rPr>
              <a:t>This section </a:t>
            </a:r>
            <a:r>
              <a:rPr lang="en-US" sz="1200" spc="-5" dirty="0">
                <a:cs typeface="Calibri"/>
              </a:rPr>
              <a:t>will describe how knowledge, techniques, and expertise from multiple fields and sectors will create new and expanded frameworks for addressing research goals; </a:t>
            </a:r>
          </a:p>
          <a:p>
            <a:pPr marL="469900" indent="-457200">
              <a:lnSpc>
                <a:spcPct val="100000"/>
              </a:lnSpc>
              <a:spcAft>
                <a:spcPts val="600"/>
              </a:spcAft>
              <a:buFont typeface="Arial" panose="020B0604020202020204" pitchFamily="34" charset="0"/>
              <a:buChar char="•"/>
            </a:pPr>
            <a:r>
              <a:rPr lang="en-US" sz="1200" b="1" i="1" dirty="0">
                <a:cs typeface="Calibri"/>
              </a:rPr>
              <a:t>Methods, Measures, and Metrics – </a:t>
            </a:r>
            <a:r>
              <a:rPr lang="en-US" sz="1200" b="0" i="0" dirty="0">
                <a:cs typeface="Calibri"/>
              </a:rPr>
              <a:t>This section </a:t>
            </a:r>
            <a:r>
              <a:rPr lang="en-US" sz="1200" dirty="0">
                <a:cs typeface="Calibri"/>
              </a:rPr>
              <a:t>will describe how progress and outcomes of the project will be assessed.</a:t>
            </a:r>
            <a:endParaRPr lang="en-US" sz="1200" dirty="0">
              <a:latin typeface="+mn-lt"/>
              <a:cs typeface="Calibri"/>
            </a:endParaRPr>
          </a:p>
          <a:p>
            <a:pPr marL="469900" indent="-457200">
              <a:spcAft>
                <a:spcPts val="600"/>
              </a:spcAft>
              <a:buFont typeface="Arial" panose="020B0604020202020204" pitchFamily="34" charset="0"/>
              <a:buChar char="•"/>
            </a:pPr>
            <a:r>
              <a:rPr lang="en-US" b="1" i="1" dirty="0">
                <a:cs typeface="Calibri"/>
              </a:rPr>
              <a:t>Access and Inclusion – </a:t>
            </a:r>
            <a:r>
              <a:rPr lang="en-US" b="0" i="0" dirty="0">
                <a:cs typeface="Calibri"/>
              </a:rPr>
              <a:t>This section should address meaningful enhancements to inclusion and equity in the context of the Future of Work. The expectation is that aspects of how the proposed work will enhance the future workplace are addressed here. </a:t>
            </a:r>
            <a:endParaRPr lang="en-US" b="1" i="1" dirty="0">
              <a:cs typeface="Calibri"/>
            </a:endParaRPr>
          </a:p>
          <a:p>
            <a:endParaRPr lang="en-US" dirty="0">
              <a:cs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cs typeface="Calibri"/>
              </a:rPr>
              <a:t>FW-HTF is led by the Engineering and Social and Behavioral Science Directorates, joined by the CISE,  EDU Directorates and the new TIP directorate. The program is stewarded by the ENG / EFMA office.</a:t>
            </a:r>
          </a:p>
          <a:p>
            <a:pPr marL="0" marR="0" lvl="0" indent="0" algn="l" defTabSz="949478" rtl="0" eaLnBrk="1" fontAlgn="auto" latinLnBrk="0" hangingPunct="1">
              <a:lnSpc>
                <a:spcPct val="100000"/>
              </a:lnSpc>
              <a:spcBef>
                <a:spcPts val="0"/>
              </a:spcBef>
              <a:spcAft>
                <a:spcPts val="0"/>
              </a:spcAft>
              <a:buClrTx/>
              <a:buSzTx/>
              <a:buFontTx/>
              <a:buNone/>
              <a:tabLst/>
              <a:defRPr/>
            </a:pPr>
            <a:r>
              <a:rPr lang="en-US" dirty="0">
                <a:cs typeface="Calibri"/>
              </a:rPr>
              <a:t>FW-HTF is overseen by a Steering Committee comprising Division Directors from ENG, SBE, CISE, EDU and TIP. </a:t>
            </a:r>
          </a:p>
          <a:p>
            <a:pPr marL="0" marR="0" lvl="0" indent="0" algn="l" defTabSz="949478" rtl="0" eaLnBrk="1" fontAlgn="auto" latinLnBrk="0" hangingPunct="1">
              <a:lnSpc>
                <a:spcPct val="100000"/>
              </a:lnSpc>
              <a:spcBef>
                <a:spcPts val="0"/>
              </a:spcBef>
              <a:spcAft>
                <a:spcPts val="0"/>
              </a:spcAft>
              <a:buClrTx/>
              <a:buSzTx/>
              <a:buFontTx/>
              <a:buNone/>
              <a:tabLst/>
              <a:defRPr/>
            </a:pPr>
            <a:r>
              <a:rPr lang="en-US" dirty="0">
                <a:cs typeface="Calibri"/>
              </a:rPr>
              <a:t>Day-to-day operations of FW-HTF are carried out by a Working Group that models and reflects the interdisciplinary ambitions of the program.  Funding recommendations are also made by this interdisciplinary group.</a:t>
            </a:r>
          </a:p>
          <a:p>
            <a:pPr defTabSz="949478">
              <a:defRPr/>
            </a:pPr>
            <a:endParaRPr lang="en-US" dirty="0">
              <a:cs typeface="Calibri"/>
            </a:endParaRPr>
          </a:p>
          <a:p>
            <a:pPr defTabSz="949478">
              <a:defRPr/>
            </a:pPr>
            <a:endParaRPr lang="en-US" dirty="0"/>
          </a:p>
        </p:txBody>
      </p:sp>
      <p:sp>
        <p:nvSpPr>
          <p:cNvPr id="4" name="Slide Number Placeholder 3"/>
          <p:cNvSpPr>
            <a:spLocks noGrp="1"/>
          </p:cNvSpPr>
          <p:nvPr>
            <p:ph type="sldNum" sz="quarter" idx="10"/>
          </p:nvPr>
        </p:nvSpPr>
        <p:spPr/>
        <p:txBody>
          <a:bodyPr/>
          <a:lstStyle/>
          <a:p>
            <a:pPr defTabSz="759582">
              <a:defRPr/>
            </a:pPr>
            <a:fld id="{A15C1C9C-4C3E-46DE-B938-9C7061AD7349}" type="slidenum">
              <a:rPr lang="en-US">
                <a:solidFill>
                  <a:prstClr val="black"/>
                </a:solidFill>
                <a:latin typeface="Calibri"/>
              </a:rPr>
              <a:pPr defTabSz="759582">
                <a:defRPr/>
              </a:pPr>
              <a:t>2</a:t>
            </a:fld>
            <a:endParaRPr lang="en-US" dirty="0">
              <a:solidFill>
                <a:prstClr val="black"/>
              </a:solidFill>
              <a:latin typeface="Calibri"/>
            </a:endParaRPr>
          </a:p>
        </p:txBody>
      </p:sp>
    </p:spTree>
    <p:extLst>
      <p:ext uri="{BB962C8B-B14F-4D97-AF65-F5344CB8AC3E}">
        <p14:creationId xmlns:p14="http://schemas.microsoft.com/office/powerpoint/2010/main" val="3545552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cs typeface="Calibri" panose="020F0502020204030204"/>
              </a:rPr>
              <a:t>Two additional requirements should be noted. </a:t>
            </a:r>
          </a:p>
          <a:p>
            <a:endParaRPr lang="en-US" dirty="0"/>
          </a:p>
          <a:p>
            <a:pPr marL="457200" indent="-457200">
              <a:buFont typeface="Arial,Sans-Serif"/>
              <a:buChar char="•"/>
            </a:pPr>
            <a:r>
              <a:rPr lang="en-US" dirty="0"/>
              <a:t>Proposals must specify O*NET code or codes corresponding to the job of focus. Overly general projects that do not correspond to a particular job are not appropriate for FW-HTF. (See supplemental webinar for guidance/instructions on O*NET codes)</a:t>
            </a:r>
            <a:endParaRPr lang="en-US" dirty="0">
              <a:cs typeface="Calibri"/>
            </a:endParaRPr>
          </a:p>
          <a:p>
            <a:pPr marL="457200" indent="-457200">
              <a:buFont typeface="Arial,Sans-Serif"/>
              <a:buChar char="•"/>
            </a:pPr>
            <a:endParaRPr lang="en-US" dirty="0"/>
          </a:p>
          <a:p>
            <a:pPr marL="457200" indent="-457200">
              <a:buFont typeface="Arial,Sans-Serif"/>
              <a:buChar char="•"/>
            </a:pPr>
            <a:r>
              <a:rPr lang="en-US" dirty="0"/>
              <a:t>Proposals must also specify three key words corresponding to the future work, future worker, and future technology in the proposal.</a:t>
            </a:r>
            <a:endParaRPr lang="en-US" dirty="0">
              <a:cs typeface="Calibri"/>
            </a:endParaRPr>
          </a:p>
        </p:txBody>
      </p:sp>
    </p:spTree>
    <p:extLst>
      <p:ext uri="{BB962C8B-B14F-4D97-AF65-F5344CB8AC3E}">
        <p14:creationId xmlns:p14="http://schemas.microsoft.com/office/powerpoint/2010/main" val="1196780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a:spcAft>
                <a:spcPts val="600"/>
              </a:spcAft>
            </a:pPr>
            <a:r>
              <a:rPr lang="en-US" dirty="0"/>
              <a:t>In addition to the Supplemental Documents described by the PAPPG, all </a:t>
            </a:r>
            <a:r>
              <a:rPr lang="en-US" b="0" dirty="0"/>
              <a:t>proposals</a:t>
            </a:r>
            <a:r>
              <a:rPr lang="en-US" b="1" dirty="0"/>
              <a:t> </a:t>
            </a:r>
            <a:r>
              <a:rPr lang="en-US" dirty="0"/>
              <a:t>MUST include:</a:t>
            </a:r>
          </a:p>
          <a:p>
            <a:pPr marL="171450" indent="-171450">
              <a:spcAft>
                <a:spcPts val="600"/>
              </a:spcAft>
              <a:buFont typeface="Arial" panose="020B0604020202020204" pitchFamily="34" charset="0"/>
              <a:buChar char="•"/>
            </a:pPr>
            <a:r>
              <a:rPr lang="en-US" dirty="0"/>
              <a:t>A </a:t>
            </a:r>
            <a:r>
              <a:rPr lang="en-US" b="1" i="1" dirty="0"/>
              <a:t>Management and Coordination Plan</a:t>
            </a:r>
            <a:r>
              <a:rPr lang="en-US" dirty="0"/>
              <a:t> - describing specific steps the project team plans to take to achieve the goal of convergent research, in which knowledge, techniques, and expertise from multiple fields and sectors create new and expanded frameworks for addressing research goals;</a:t>
            </a:r>
          </a:p>
          <a:p>
            <a:pPr marL="171450" indent="-171450">
              <a:spcAft>
                <a:spcPts val="600"/>
              </a:spcAft>
              <a:buFont typeface="Arial" panose="020B0604020202020204" pitchFamily="34" charset="0"/>
              <a:buChar char="•"/>
            </a:pPr>
            <a:r>
              <a:rPr lang="en-US" dirty="0"/>
              <a:t>A </a:t>
            </a:r>
            <a:r>
              <a:rPr lang="en-US" b="1" dirty="0"/>
              <a:t>List of Project Personnel and Partner Institutions </a:t>
            </a:r>
            <a:r>
              <a:rPr lang="en-US" dirty="0"/>
              <a:t>- providing current, accurate information for all personnel and institutions involved in the project.</a:t>
            </a:r>
          </a:p>
          <a:p>
            <a:pPr marL="171450" indent="-1714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487164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The new PAPPG effective January 30, 2023 comes with several revisions and new requirements that we encourage you to review with your Office of Sponsored Programs.  There are several new forms and certifications that need to be incorporated in your 2023 submission.</a:t>
            </a:r>
          </a:p>
        </p:txBody>
      </p:sp>
    </p:spTree>
    <p:extLst>
      <p:ext uri="{BB962C8B-B14F-4D97-AF65-F5344CB8AC3E}">
        <p14:creationId xmlns:p14="http://schemas.microsoft.com/office/powerpoint/2010/main" val="1444816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behalf of the Program Officers serving the Future of Work at the Human Technology Frontier program… </a:t>
            </a:r>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US" dirty="0"/>
              <a:t>… we thank you for your interest in solicitation NSF 23-543: the Future of Work at the Human-Technology Frontier: Core Research program.</a:t>
            </a:r>
          </a:p>
          <a:p>
            <a:r>
              <a:rPr lang="en-US" dirty="0"/>
              <a:t>    </a:t>
            </a:r>
          </a:p>
          <a:p>
            <a:r>
              <a:rPr dirty="0"/>
              <a:t>We look forward to receiving your submissions by </a:t>
            </a:r>
            <a:r>
              <a:rPr lang="en-US" dirty="0"/>
              <a:t>March</a:t>
            </a:r>
            <a:r>
              <a:rPr dirty="0"/>
              <a:t> </a:t>
            </a:r>
            <a:r>
              <a:rPr lang="en-US" dirty="0"/>
              <a:t>30th, 2023</a:t>
            </a:r>
            <a:r>
              <a:rPr dirty="0"/>
              <a:t>.</a:t>
            </a:r>
          </a:p>
          <a:p>
            <a:r>
              <a:rP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additional information or questions, please contact the program officers at fwhtf-contacts@nsf.gov, and visit our landing page website at www.nsf.gov/futureofwork</a:t>
            </a:r>
          </a:p>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cs typeface="Calibri"/>
              </a:rPr>
              <a:t>Additional resources for PIs include:</a:t>
            </a:r>
          </a:p>
          <a:p>
            <a:r>
              <a:rPr lang="en-US" dirty="0"/>
              <a:t>Presentations:</a:t>
            </a:r>
          </a:p>
          <a:p>
            <a:pPr marL="457200" indent="-457200">
              <a:buFont typeface="Arial,Sans-Serif"/>
              <a:buChar char="•"/>
            </a:pPr>
            <a:r>
              <a:rPr lang="en-US" dirty="0"/>
              <a:t>Overview of the FW-HTF program (this presentation)</a:t>
            </a:r>
          </a:p>
          <a:p>
            <a:pPr marL="457200" indent="-457200">
              <a:buFont typeface="Arial,Sans-Serif"/>
              <a:buChar char="•"/>
            </a:pPr>
            <a:r>
              <a:rPr lang="en-US" dirty="0"/>
              <a:t>Introduction to O*NET</a:t>
            </a:r>
          </a:p>
          <a:p>
            <a:endParaRPr lang="en-US" dirty="0"/>
          </a:p>
          <a:p>
            <a:r>
              <a:rPr lang="en-US" dirty="0"/>
              <a:t>Program Officers will offer Office Hours in the format of zoom webinar on four different days and times: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mj-lt"/>
              <a:buAutoNum type="arabicPeriod"/>
            </a:pPr>
            <a:r>
              <a:rPr lang="en-US" sz="1800" i="0" dirty="0">
                <a:solidFill>
                  <a:srgbClr val="DA3B01"/>
                </a:solidFill>
                <a:effectLst/>
                <a:latin typeface="Segoe UI" panose="020B0502040204020203" pitchFamily="34" charset="0"/>
                <a:ea typeface="Times New Roman" panose="02020603050405020304" pitchFamily="18" charset="0"/>
                <a:cs typeface="Segoe UI" panose="020B0502040204020203" pitchFamily="34" charset="0"/>
              </a:rPr>
              <a:t>Wednesday, February 1, 2023 9:30 AM-11:30 AM ET</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dirty="0">
                <a:effectLst/>
                <a:latin typeface="Segoe UI" panose="020B0502040204020203" pitchFamily="34" charset="0"/>
                <a:ea typeface="Times New Roman" panose="02020603050405020304" pitchFamily="18" charset="0"/>
              </a:rPr>
              <a:t>Thursday, February 2, 2023 3:00 PM-5:00 PM ET</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dirty="0">
                <a:effectLst/>
                <a:latin typeface="Segoe UI" panose="020B0502040204020203" pitchFamily="34" charset="0"/>
                <a:ea typeface="Times New Roman" panose="02020603050405020304" pitchFamily="18" charset="0"/>
              </a:rPr>
              <a:t>Friday, February 10, 2023 2:30 PM-4:30 PM ET</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dirty="0">
                <a:effectLst/>
                <a:latin typeface="Segoe UI" panose="020B0502040204020203" pitchFamily="34" charset="0"/>
                <a:ea typeface="Times New Roman" panose="02020603050405020304" pitchFamily="18" charset="0"/>
              </a:rPr>
              <a:t>Thursday, February 16, 2023 9:30 AM-11:30 AM ET</a:t>
            </a:r>
            <a:endParaRPr lang="en-US" sz="1800" dirty="0">
              <a:effectLst/>
              <a:latin typeface="Calibri" panose="020F0502020204030204" pitchFamily="34" charset="0"/>
              <a:ea typeface="Calibri" panose="020F0502020204030204" pitchFamily="34" charset="0"/>
            </a:endParaRPr>
          </a:p>
          <a:p>
            <a:endParaRPr lang="en-US" dirty="0">
              <a:cs typeface="Calibri"/>
            </a:endParaRPr>
          </a:p>
          <a:p>
            <a:r>
              <a:rPr lang="en-US" dirty="0">
                <a:cs typeface="Calibri"/>
              </a:rPr>
              <a:t>Please register using the link provided</a:t>
            </a:r>
          </a:p>
        </p:txBody>
      </p:sp>
    </p:spTree>
    <p:extLst>
      <p:ext uri="{BB962C8B-B14F-4D97-AF65-F5344CB8AC3E}">
        <p14:creationId xmlns:p14="http://schemas.microsoft.com/office/powerpoint/2010/main" val="256842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We are going to go over a few important revisions and changes that appear in the FY2023 solicitation.</a:t>
            </a:r>
          </a:p>
        </p:txBody>
      </p:sp>
    </p:spTree>
    <p:extLst>
      <p:ext uri="{BB962C8B-B14F-4D97-AF65-F5344CB8AC3E}">
        <p14:creationId xmlns:p14="http://schemas.microsoft.com/office/powerpoint/2010/main" val="425841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previous version of this solicitation required that individuals could be listed as PI, co-PI, senior personnel, or consultants on only one proposal submitted to a given solicitation. Individuals may now appear as senior personnel or consultants on multiple proposals submitted to this solicitation.  Individuals are still restricted to serve as PI or co-PI on only one proposal submitted to the program. This limitation will be strictly enforced. </a:t>
            </a:r>
          </a:p>
        </p:txBody>
      </p:sp>
    </p:spTree>
    <p:extLst>
      <p:ext uri="{BB962C8B-B14F-4D97-AF65-F5344CB8AC3E}">
        <p14:creationId xmlns:p14="http://schemas.microsoft.com/office/powerpoint/2010/main" val="299547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The program no longer accept proposals in the project development category. However, the ranges and scope of the research categories are flexible and wide enough to support a small research grant, if appropriate to the intended scope of the project.</a:t>
            </a:r>
          </a:p>
          <a:p>
            <a:pPr lvl="1">
              <a:buFont typeface="Arial" panose="020B0604020202020204" pitchFamily="34" charset="0"/>
              <a:buChar char="•"/>
            </a:pPr>
            <a:endParaRPr lang="en-US" dirty="0"/>
          </a:p>
          <a:p>
            <a:pPr lvl="0">
              <a:buFont typeface="Arial" panose="020B0604020202020204" pitchFamily="34" charset="0"/>
              <a:buNone/>
            </a:pPr>
            <a:r>
              <a:rPr lang="en-US" dirty="0"/>
              <a:t>Please submit proposals with focused objectives and limited resource requirements -- such as were previously provided by the FW-HTF-P category -- to the FW-HTF-RM (Research Medium) category.</a:t>
            </a:r>
          </a:p>
          <a:p>
            <a:endParaRPr lang="en-US" dirty="0"/>
          </a:p>
          <a:p>
            <a:endParaRPr lang="en-US" dirty="0"/>
          </a:p>
          <a:p>
            <a:endParaRPr lang="en-US" dirty="0"/>
          </a:p>
        </p:txBody>
      </p:sp>
    </p:spTree>
    <p:extLst>
      <p:ext uri="{BB962C8B-B14F-4D97-AF65-F5344CB8AC3E}">
        <p14:creationId xmlns:p14="http://schemas.microsoft.com/office/powerpoint/2010/main" val="89153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a:buFont typeface="Arial" panose="020B0604020202020204" pitchFamily="34" charset="0"/>
              <a:buChar char="•"/>
            </a:pPr>
            <a:r>
              <a:rPr lang="en-US" dirty="0"/>
              <a:t>The FW-HTF program no longer accepts proposals in the "Transition-to-Scale" (FW-HTF-T) category. </a:t>
            </a:r>
          </a:p>
          <a:p>
            <a:pPr>
              <a:buFont typeface="Arial" panose="020B0604020202020204" pitchFamily="34" charset="0"/>
              <a:buChar char="•"/>
            </a:pPr>
            <a:endParaRPr lang="en-US" dirty="0"/>
          </a:p>
          <a:p>
            <a:pPr>
              <a:buFont typeface="Arial" panose="020B0604020202020204" pitchFamily="34" charset="0"/>
              <a:buChar char="•"/>
            </a:pPr>
            <a:r>
              <a:rPr lang="en-US" dirty="0"/>
              <a:t>Please submit new proposals exploring fundamental research questions of scaling to the Research Medium or Large categories.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Also, a newly published  DCL 23-047,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describes a supplemental funding mechanism to support research extensions to current FW-HTF-R awards that have the potential to increase the societal benefits of the research outcomes. This includes extensions that consider research questions of scaling, or other translational research questions. Please consult DCL 23-047 for details of this mechanism.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90506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To summarize the revisions and changes implemented in FY23 (since the last FY22 solicitation):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FW-HTF program now accepts two categories of research proposals, namely "Research Medium" proposals (FW-HTF-RM) and "Research Large" proposals (FW-HTF-RL). </a:t>
            </a:r>
          </a:p>
          <a:p>
            <a:pPr marL="171450" lvl="0" indent="-171450">
              <a:buFont typeface="Arial" panose="020B0604020202020204" pitchFamily="34" charset="0"/>
              <a:buChar char="•"/>
            </a:pPr>
            <a:r>
              <a:rPr lang="en-US" dirty="0"/>
              <a:t>FW-HTF-RM proposals have budgets up to $1M, and </a:t>
            </a:r>
          </a:p>
          <a:p>
            <a:pPr marL="171450" lvl="0" indent="-171450">
              <a:buFont typeface="Arial" panose="020B0604020202020204" pitchFamily="34" charset="0"/>
              <a:buChar char="•"/>
            </a:pPr>
            <a:r>
              <a:rPr lang="en-US" dirty="0"/>
              <a:t>FW-HTF-RL proposals have budgets above $1M and up to $2M. </a:t>
            </a:r>
          </a:p>
          <a:p>
            <a:pPr marL="171450" lvl="0" indent="-171450">
              <a:buFont typeface="Arial" panose="020B0604020202020204" pitchFamily="34" charset="0"/>
              <a:buChar char="•"/>
            </a:pPr>
            <a:r>
              <a:rPr lang="en-US" dirty="0"/>
              <a:t>All FW-HTF-R proposals may have a duration of up to four years.</a:t>
            </a:r>
          </a:p>
          <a:p>
            <a:pPr marL="171450" lvl="0" indent="-171450">
              <a:buFont typeface="Arial" panose="020B0604020202020204" pitchFamily="34" charset="0"/>
              <a:buChar char="•"/>
            </a:pPr>
            <a:r>
              <a:rPr lang="en-US" dirty="0"/>
              <a:t>All proposal budgets should be justified by project scope, required resources, and envisioned outcomes.</a:t>
            </a:r>
          </a:p>
        </p:txBody>
      </p:sp>
    </p:spTree>
    <p:extLst>
      <p:ext uri="{BB962C8B-B14F-4D97-AF65-F5344CB8AC3E}">
        <p14:creationId xmlns:p14="http://schemas.microsoft.com/office/powerpoint/2010/main" val="1048183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Now we are going to provide an overview of the fundamental concepts and requirements of the FW-HTF program</a:t>
            </a:r>
          </a:p>
        </p:txBody>
      </p:sp>
    </p:spTree>
    <p:extLst>
      <p:ext uri="{BB962C8B-B14F-4D97-AF65-F5344CB8AC3E}">
        <p14:creationId xmlns:p14="http://schemas.microsoft.com/office/powerpoint/2010/main" val="1997503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First, let’s talk about the he Challenge that the program aims to respond to:</a:t>
            </a:r>
          </a:p>
          <a:p>
            <a:r>
              <a:rPr lang="en-US" dirty="0"/>
              <a:t>* The landscape of jobs and work is changing at unprecedented speed, enabled by advances in areas including emerging engineering technologies and new results in computer science; deeper understanding of societal and environmental change; advances in the learning sciences; development of pervasive, intelligent, and autonomous systems; and novel conceptions of work and workplaces.</a:t>
            </a:r>
          </a:p>
          <a:p>
            <a:r>
              <a:rPr lang="en-US" dirty="0"/>
              <a:t>* This technological and scientific revolution offers historical opportunities, but also comes with risks, including jobs lost to automation, strains on educational resources, security &amp; privacy threats, algorithmic bias, overdependence on technology and the erosion of human skills.</a:t>
            </a:r>
          </a:p>
          <a:p>
            <a:endParaRPr lang="en-US" dirty="0"/>
          </a:p>
        </p:txBody>
      </p:sp>
    </p:spTree>
    <p:extLst>
      <p:ext uri="{BB962C8B-B14F-4D97-AF65-F5344CB8AC3E}">
        <p14:creationId xmlns:p14="http://schemas.microsoft.com/office/powerpoint/2010/main" val="257932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cSlideMaster.Title SlideHeader">
            <a:extLst>
              <a:ext uri="{FF2B5EF4-FFF2-40B4-BE49-F238E27FC236}">
                <a16:creationId xmlns:a16="http://schemas.microsoft.com/office/drawing/2014/main" id="{BD4B577A-9FB0-8C0D-CD61-9102B8CBDC09}"/>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sldNum" sz="quarter" idx="7"/>
          </p:nvPr>
        </p:nvSpPr>
        <p:spPr>
          <a:xfrm>
            <a:off x="228600" y="6382240"/>
            <a:ext cx="762000" cy="342900"/>
          </a:xfrm>
          <a:prstGeom prst="rect">
            <a:avLst/>
          </a:prstGeom>
        </p:spPr>
        <p:txBody>
          <a:bodyPr lIns="0" tIns="0" rIns="0" bIns="0"/>
          <a:lstStyle>
            <a:lvl1pPr algn="l">
              <a:defRPr sz="2000">
                <a:solidFill>
                  <a:schemeClr val="bg1"/>
                </a:solidFill>
              </a:defRPr>
            </a:lvl1pPr>
          </a:lstStyle>
          <a:p>
            <a:fld id="{B6F15528-21DE-4FAA-801E-634DDDAF4B2B}" type="slidenum">
              <a:rPr lang="en-US" smtClean="0"/>
              <a:pPr/>
              <a:t>‹#›</a:t>
            </a:fld>
            <a:endParaRPr lang="en-US" dirty="0"/>
          </a:p>
        </p:txBody>
      </p:sp>
      <p:sp>
        <p:nvSpPr>
          <p:cNvPr id="5" name="hcSlideMaster.Title and ContentHeader">
            <a:extLst>
              <a:ext uri="{FF2B5EF4-FFF2-40B4-BE49-F238E27FC236}">
                <a16:creationId xmlns:a16="http://schemas.microsoft.com/office/drawing/2014/main" id="{DE7AB3B2-EC36-F5C4-EF78-F69964F357CB}"/>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TITUS">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sldNum" sz="quarter" idx="7"/>
          </p:nvPr>
        </p:nvSpPr>
        <p:spPr>
          <a:xfrm>
            <a:off x="228600" y="6382240"/>
            <a:ext cx="7620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68100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7" name="Holder 7"/>
          <p:cNvSpPr>
            <a:spLocks noGrp="1"/>
          </p:cNvSpPr>
          <p:nvPr>
            <p:ph type="sldNum" sz="quarter" idx="7"/>
          </p:nvPr>
        </p:nvSpPr>
        <p:spPr>
          <a:xfrm>
            <a:off x="152400" y="6377940"/>
            <a:ext cx="11430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6" name="hcSlideMaster.Two ContentHeader">
            <a:extLst>
              <a:ext uri="{FF2B5EF4-FFF2-40B4-BE49-F238E27FC236}">
                <a16:creationId xmlns:a16="http://schemas.microsoft.com/office/drawing/2014/main" id="{D4DA9D4F-B9AE-39F2-F867-E5FA6B338CD2}"/>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sldNum" sz="quarter" idx="7"/>
          </p:nvPr>
        </p:nvSpPr>
        <p:spPr>
          <a:xfrm>
            <a:off x="228600" y="6359179"/>
            <a:ext cx="6096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4" name="hcSlideMaster.Title OnlyHeader">
            <a:extLst>
              <a:ext uri="{FF2B5EF4-FFF2-40B4-BE49-F238E27FC236}">
                <a16:creationId xmlns:a16="http://schemas.microsoft.com/office/drawing/2014/main" id="{3A446DE7-A90A-49B6-0C89-0E6F8CA76EAF}"/>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sldNum" sz="quarter" idx="7"/>
          </p:nvPr>
        </p:nvSpPr>
        <p:spPr>
          <a:xfrm>
            <a:off x="228600" y="6373187"/>
            <a:ext cx="68580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3" name="hcSlideMaster.BlankHeader">
            <a:extLst>
              <a:ext uri="{FF2B5EF4-FFF2-40B4-BE49-F238E27FC236}">
                <a16:creationId xmlns:a16="http://schemas.microsoft.com/office/drawing/2014/main" id="{D9CCC044-7262-CC0E-7615-E74AC9283F3D}"/>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F4E1-F99B-41AD-8FE8-ED0BFBFA34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405948-AC68-46D1-806E-10BB412C9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B8F3D-DDA5-4232-BDF3-ED8D499740A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E5BBD1B-D477-4866-A2B4-CAD233FF72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E54EF2-E2B8-4D65-BF18-69033962AA5E}"/>
              </a:ext>
            </a:extLst>
          </p:cNvPr>
          <p:cNvSpPr>
            <a:spLocks noGrp="1"/>
          </p:cNvSpPr>
          <p:nvPr>
            <p:ph type="sldNum" sz="quarter" idx="12"/>
          </p:nvPr>
        </p:nvSpPr>
        <p:spPr/>
        <p:txBody>
          <a:bodyPr/>
          <a:lstStyle/>
          <a:p>
            <a:fld id="{45055FA5-4107-4DB3-869F-3480864D30CA}" type="slidenum">
              <a:rPr lang="en-US" smtClean="0"/>
              <a:t>‹#›</a:t>
            </a:fld>
            <a:endParaRPr lang="en-US" dirty="0"/>
          </a:p>
        </p:txBody>
      </p:sp>
      <p:sp>
        <p:nvSpPr>
          <p:cNvPr id="7" name="hcSlideMaster.1_Title SlideHeader">
            <a:extLst>
              <a:ext uri="{FF2B5EF4-FFF2-40B4-BE49-F238E27FC236}">
                <a16:creationId xmlns:a16="http://schemas.microsoft.com/office/drawing/2014/main" id="{0EE9761B-9081-EE45-4303-CAF4A25D2773}"/>
              </a:ext>
            </a:extLst>
          </p:cNvPr>
          <p:cNvSpPr txBox="1"/>
          <p:nvPr userDrawn="1"/>
        </p:nvSpPr>
        <p:spPr>
          <a:xfrm>
            <a:off x="0" y="0"/>
            <a:ext cx="12192000" cy="369332"/>
          </a:xfrm>
          <a:prstGeom prst="rect">
            <a:avLst/>
          </a:prstGeom>
          <a:noFill/>
        </p:spPr>
        <p:txBody>
          <a:bodyPr vert="horz" rtlCol="0">
            <a:spAutoFit/>
          </a:bodyPr>
          <a:lstStyle/>
          <a:p>
            <a:endParaRPr lang="en-US" dirty="0"/>
          </a:p>
        </p:txBody>
      </p:sp>
      <p:sp>
        <p:nvSpPr>
          <p:cNvPr id="8" name="hc1_Title SlideHeader">
            <a:extLst>
              <a:ext uri="{FF2B5EF4-FFF2-40B4-BE49-F238E27FC236}">
                <a16:creationId xmlns:a16="http://schemas.microsoft.com/office/drawing/2014/main" id="{EAAAE467-BA77-752B-542A-5E3FCBE3BEEA}"/>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12364609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178296"/>
            <a:ext cx="12191999" cy="679703"/>
          </a:xfrm>
          <a:prstGeom prst="rect">
            <a:avLst/>
          </a:prstGeom>
          <a:blipFill>
            <a:blip r:embed="rId9" cstate="print"/>
            <a:stretch>
              <a:fillRect/>
            </a:stretch>
          </a:blipFill>
        </p:spPr>
        <p:txBody>
          <a:bodyPr wrap="square" lIns="0" tIns="0" rIns="0" bIns="0" rtlCol="0"/>
          <a:lstStyle/>
          <a:p>
            <a:endParaRPr dirty="0"/>
          </a:p>
        </p:txBody>
      </p:sp>
      <p:sp>
        <p:nvSpPr>
          <p:cNvPr id="17" name="bk object 17"/>
          <p:cNvSpPr/>
          <p:nvPr/>
        </p:nvSpPr>
        <p:spPr>
          <a:xfrm>
            <a:off x="0" y="6171505"/>
            <a:ext cx="12192000" cy="679704"/>
          </a:xfrm>
          <a:prstGeom prst="rect">
            <a:avLst/>
          </a:prstGeom>
          <a:solidFill>
            <a:schemeClr val="tx2">
              <a:lumMod val="50000"/>
            </a:schemeClr>
          </a:solidFill>
        </p:spPr>
        <p:txBody>
          <a:bodyPr wrap="square" lIns="0" tIns="0" rIns="0" bIns="0" rtlCol="0"/>
          <a:lstStyle/>
          <a:p>
            <a:endParaRPr dirty="0"/>
          </a:p>
        </p:txBody>
      </p:sp>
      <p:sp>
        <p:nvSpPr>
          <p:cNvPr id="18" name="bk object 18"/>
          <p:cNvSpPr/>
          <p:nvPr/>
        </p:nvSpPr>
        <p:spPr>
          <a:xfrm>
            <a:off x="11495271" y="6241294"/>
            <a:ext cx="556520" cy="558793"/>
          </a:xfrm>
          <a:prstGeom prst="rect">
            <a:avLst/>
          </a:prstGeom>
          <a:blipFill>
            <a:blip r:embed="rId10"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516890" y="512175"/>
            <a:ext cx="11158219" cy="583565"/>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675640" y="1725669"/>
            <a:ext cx="10840719" cy="3732529"/>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7" name="Slide Number Placeholder 6">
            <a:extLst>
              <a:ext uri="{FF2B5EF4-FFF2-40B4-BE49-F238E27FC236}">
                <a16:creationId xmlns:a16="http://schemas.microsoft.com/office/drawing/2014/main" id="{AB0F3B5B-7DC9-49E6-83E3-2A271876DE2D}"/>
              </a:ext>
            </a:extLst>
          </p:cNvPr>
          <p:cNvSpPr>
            <a:spLocks noGrp="1"/>
          </p:cNvSpPr>
          <p:nvPr>
            <p:ph type="sldNum" sz="quarter" idx="4"/>
          </p:nvPr>
        </p:nvSpPr>
        <p:spPr>
          <a:xfrm>
            <a:off x="203835" y="6335584"/>
            <a:ext cx="62611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A814-FFB5-42B8-8CAA-DB6B357BA52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 id="2147483666"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3.m4a"/><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slideLayout" Target="../slideLayouts/slideLayout4.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4.png"/><Relationship Id="rId2" Type="http://schemas.openxmlformats.org/officeDocument/2006/relationships/audio" Target="../media/media24.m4a"/><Relationship Id="rId16" Type="http://schemas.openxmlformats.org/officeDocument/2006/relationships/image" Target="../media/image18.jpeg"/><Relationship Id="rId1" Type="http://schemas.microsoft.com/office/2007/relationships/media" Target="../media/media24.m4a"/><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notesSlide" Target="../notesSlides/notesSlide23.xml"/><Relationship Id="rId9" Type="http://schemas.openxmlformats.org/officeDocument/2006/relationships/image" Target="../media/image11.pn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hyperlink" Target="https://www.nsf.gov/funding/pgm_summ.jsp?pims_id=505620" TargetMode="External"/><Relationship Id="rId3" Type="http://schemas.openxmlformats.org/officeDocument/2006/relationships/slideLayout" Target="../slideLayouts/slideLayout6.xml"/><Relationship Id="rId7" Type="http://schemas.openxmlformats.org/officeDocument/2006/relationships/hyperlink" Target="http://www.nsf.gov/futureofwork"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fwhtf-contacts@nsf.gov" TargetMode="External"/><Relationship Id="rId5" Type="http://schemas.openxmlformats.org/officeDocument/2006/relationships/hyperlink" Target="https://www.nsf.gov/pubs/2023/nsf23543/nsf23543.htm" TargetMode="External"/><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hyperlink" Target="https://nsf.zoomgov.com/webinar/register/WN_6j_z12RsRxS75H-Y6mR3Ug" TargetMode="External"/><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3" descr="Futuristic city">
            <a:extLst>
              <a:ext uri="{FF2B5EF4-FFF2-40B4-BE49-F238E27FC236}">
                <a16:creationId xmlns:a16="http://schemas.microsoft.com/office/drawing/2014/main" id="{08DECD60-D328-4ACD-8749-62D3A4DE86F1}"/>
              </a:ext>
            </a:extLst>
          </p:cNvPr>
          <p:cNvPicPr>
            <a:picLocks noChangeAspect="1"/>
          </p:cNvPicPr>
          <p:nvPr/>
        </p:nvPicPr>
        <p:blipFill rotWithShape="1">
          <a:blip r:embed="rId5"/>
          <a:srcRect r="8554" b="2"/>
          <a:stretch/>
        </p:blipFill>
        <p:spPr>
          <a:xfrm>
            <a:off x="-12917" y="0"/>
            <a:ext cx="7556018" cy="6858000"/>
          </a:xfrm>
          <a:prstGeom prst="rect">
            <a:avLst/>
          </a:prstGeom>
        </p:spPr>
      </p:pic>
      <p:sp>
        <p:nvSpPr>
          <p:cNvPr id="5" name="Title 1">
            <a:extLst>
              <a:ext uri="{FF2B5EF4-FFF2-40B4-BE49-F238E27FC236}">
                <a16:creationId xmlns:a16="http://schemas.microsoft.com/office/drawing/2014/main" id="{93BF041A-E653-4460-B48D-E451380329E5}"/>
              </a:ext>
            </a:extLst>
          </p:cNvPr>
          <p:cNvSpPr>
            <a:spLocks noGrp="1"/>
          </p:cNvSpPr>
          <p:nvPr>
            <p:ph type="title"/>
          </p:nvPr>
        </p:nvSpPr>
        <p:spPr>
          <a:xfrm>
            <a:off x="7728098" y="1297065"/>
            <a:ext cx="3947011" cy="583565"/>
          </a:xfrm>
        </p:spPr>
        <p:txBody>
          <a:bodyPr anchor="b">
            <a:noAutofit/>
          </a:bodyPr>
          <a:lstStyle/>
          <a:p>
            <a:r>
              <a:rPr lang="en-US" sz="2800" b="1" dirty="0">
                <a:solidFill>
                  <a:schemeClr val="bg1"/>
                </a:solidFill>
              </a:rPr>
              <a:t>NSF 23-543</a:t>
            </a:r>
            <a:br>
              <a:rPr lang="en-US" sz="2800" b="1" dirty="0">
                <a:solidFill>
                  <a:schemeClr val="bg1"/>
                </a:solidFill>
              </a:rPr>
            </a:br>
            <a:r>
              <a:rPr lang="en-US" sz="2800" b="1" dirty="0">
                <a:solidFill>
                  <a:schemeClr val="bg1"/>
                </a:solidFill>
              </a:rPr>
              <a:t>The Future of Work at the Human-Technology Frontier: Core Research</a:t>
            </a:r>
          </a:p>
        </p:txBody>
      </p:sp>
      <p:sp>
        <p:nvSpPr>
          <p:cNvPr id="6" name="Text Placeholder 2">
            <a:extLst>
              <a:ext uri="{FF2B5EF4-FFF2-40B4-BE49-F238E27FC236}">
                <a16:creationId xmlns:a16="http://schemas.microsoft.com/office/drawing/2014/main" id="{34766080-A831-481C-A2AD-7697F4D9BE90}"/>
              </a:ext>
            </a:extLst>
          </p:cNvPr>
          <p:cNvSpPr>
            <a:spLocks noGrp="1"/>
          </p:cNvSpPr>
          <p:nvPr>
            <p:ph type="body" idx="1"/>
          </p:nvPr>
        </p:nvSpPr>
        <p:spPr>
          <a:xfrm>
            <a:off x="8098092" y="2149181"/>
            <a:ext cx="10840719" cy="3732529"/>
          </a:xfrm>
        </p:spPr>
        <p:txBody>
          <a:bodyPr wrap="square" lIns="0" tIns="0" rIns="0" bIns="0" anchor="t">
            <a:normAutofit/>
          </a:bodyPr>
          <a:lstStyle/>
          <a:p>
            <a:r>
              <a:rPr lang="en-US" dirty="0">
                <a:solidFill>
                  <a:schemeClr val="bg1"/>
                </a:solidFill>
              </a:rPr>
              <a:t>Proposal Deadline </a:t>
            </a:r>
          </a:p>
          <a:p>
            <a:pPr algn="l"/>
            <a:r>
              <a:rPr lang="en-US" dirty="0">
                <a:solidFill>
                  <a:schemeClr val="bg1"/>
                </a:solidFill>
              </a:rPr>
              <a:t>March 30, 2023</a:t>
            </a:r>
          </a:p>
          <a:p>
            <a:pPr>
              <a:spcAft>
                <a:spcPts val="600"/>
              </a:spcAft>
            </a:pPr>
            <a:endParaRPr lang="en-US" sz="3200" dirty="0">
              <a:solidFill>
                <a:schemeClr val="bg1"/>
              </a:solidFill>
            </a:endParaRPr>
          </a:p>
        </p:txBody>
      </p:sp>
      <p:sp>
        <p:nvSpPr>
          <p:cNvPr id="7" name="TextBox 6">
            <a:extLst>
              <a:ext uri="{FF2B5EF4-FFF2-40B4-BE49-F238E27FC236}">
                <a16:creationId xmlns:a16="http://schemas.microsoft.com/office/drawing/2014/main" id="{648BCDFE-43A5-429A-A37D-52B09C2CBB2F}"/>
              </a:ext>
            </a:extLst>
          </p:cNvPr>
          <p:cNvSpPr txBox="1"/>
          <p:nvPr/>
        </p:nvSpPr>
        <p:spPr>
          <a:xfrm>
            <a:off x="7728098" y="4148469"/>
            <a:ext cx="418745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rPr>
              <a:t>Overview</a:t>
            </a:r>
            <a:r>
              <a:rPr lang="en-US" sz="4400" dirty="0">
                <a:solidFill>
                  <a:schemeClr val="bg1"/>
                </a:solidFill>
                <a:ea typeface="+mn-lt"/>
                <a:cs typeface="+mn-lt"/>
              </a:rPr>
              <a:t> of the </a:t>
            </a:r>
          </a:p>
          <a:p>
            <a:r>
              <a:rPr lang="en-US" sz="4400" dirty="0">
                <a:solidFill>
                  <a:schemeClr val="bg1"/>
                </a:solidFill>
                <a:ea typeface="+mn-lt"/>
                <a:cs typeface="+mn-lt"/>
              </a:rPr>
              <a:t>FW-HTF program</a:t>
            </a:r>
            <a:endParaRPr lang="en-US" sz="4400" dirty="0">
              <a:solidFill>
                <a:schemeClr val="bg1"/>
              </a:solidFill>
              <a:cs typeface="Calibri"/>
            </a:endParaRPr>
          </a:p>
        </p:txBody>
      </p:sp>
      <p:sp>
        <p:nvSpPr>
          <p:cNvPr id="9" name="flSlide59Footer">
            <a:extLst>
              <a:ext uri="{FF2B5EF4-FFF2-40B4-BE49-F238E27FC236}">
                <a16:creationId xmlns:a16="http://schemas.microsoft.com/office/drawing/2014/main" id="{2D247270-C1D7-F043-F6F4-B50EE2FDE91C}"/>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dirty="0">
                <a:solidFill>
                  <a:srgbClr val="000000"/>
                </a:solidFill>
                <a:latin typeface="Microsoft Sans Serif" panose="020B0604020202020204" pitchFamily="34" charset="0"/>
              </a:rPr>
              <a:t>  </a:t>
            </a:r>
          </a:p>
        </p:txBody>
      </p:sp>
      <p:sp>
        <p:nvSpPr>
          <p:cNvPr id="10" name="hcSlide59Header">
            <a:extLst>
              <a:ext uri="{FF2B5EF4-FFF2-40B4-BE49-F238E27FC236}">
                <a16:creationId xmlns:a16="http://schemas.microsoft.com/office/drawing/2014/main" id="{C0B8179E-4551-A334-84C8-302AFB289F3A}"/>
              </a:ext>
              <a:ext uri="{C183D7F6-B498-43B3-948B-1728B52AA6E4}">
                <adec:decorative xmlns:adec="http://schemas.microsoft.com/office/drawing/2017/decorative" val="1"/>
              </a:ext>
            </a:extLst>
          </p:cNvPr>
          <p:cNvSpPr txBox="1"/>
          <p:nvPr/>
        </p:nvSpPr>
        <p:spPr>
          <a:xfrm>
            <a:off x="5994400" y="0"/>
            <a:ext cx="184731" cy="369332"/>
          </a:xfrm>
          <a:prstGeom prst="rect">
            <a:avLst/>
          </a:prstGeom>
          <a:noFill/>
        </p:spPr>
        <p:txBody>
          <a:bodyPr vert="horz" wrap="none" rtlCol="0">
            <a:spAutoFit/>
          </a:bodyPr>
          <a:lstStyle/>
          <a:p>
            <a:endParaRPr lang="en-US" dirty="0"/>
          </a:p>
        </p:txBody>
      </p:sp>
      <p:sp>
        <p:nvSpPr>
          <p:cNvPr id="11" name="Slide Number Placeholder 10">
            <a:extLst>
              <a:ext uri="{FF2B5EF4-FFF2-40B4-BE49-F238E27FC236}">
                <a16:creationId xmlns:a16="http://schemas.microsoft.com/office/drawing/2014/main" id="{87C7B25D-91C7-4C20-612E-109E13B60FD1}"/>
              </a:ext>
              <a:ext uri="{C183D7F6-B498-43B3-948B-1728B52AA6E4}">
                <adec:decorative xmlns:adec="http://schemas.microsoft.com/office/drawing/2017/decorative" val="0"/>
              </a:ext>
            </a:extLst>
          </p:cNvPr>
          <p:cNvSpPr>
            <a:spLocks noGrp="1"/>
          </p:cNvSpPr>
          <p:nvPr>
            <p:ph type="sldNum" sz="quarter" idx="7"/>
          </p:nvPr>
        </p:nvSpPr>
        <p:spPr/>
        <p:txBody>
          <a:bodyPr/>
          <a:lstStyle/>
          <a:p>
            <a:fld id="{B6F15528-21DE-4FAA-801E-634DDDAF4B2B}" type="slidenum">
              <a:rPr lang="en-US" smtClean="0"/>
              <a:t>1</a:t>
            </a:fld>
            <a:endParaRPr lang="en-US" dirty="0"/>
          </a:p>
        </p:txBody>
      </p:sp>
      <p:pic>
        <p:nvPicPr>
          <p:cNvPr id="8" name="Recorded Sound" descr="Audio- see slide notes for transcript">
            <a:hlinkClick r:id="" action="ppaction://media"/>
            <a:extLst>
              <a:ext uri="{FF2B5EF4-FFF2-40B4-BE49-F238E27FC236}">
                <a16:creationId xmlns:a16="http://schemas.microsoft.com/office/drawing/2014/main" id="{00864C24-4357-58C6-8740-8726465104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2374" y="6334760"/>
            <a:ext cx="406400" cy="406400"/>
          </a:xfrm>
          <a:prstGeom prst="rect">
            <a:avLst/>
          </a:prstGeom>
        </p:spPr>
      </p:pic>
      <p:sp>
        <p:nvSpPr>
          <p:cNvPr id="2" name="TextBox 1">
            <a:extLst>
              <a:ext uri="{FF2B5EF4-FFF2-40B4-BE49-F238E27FC236}">
                <a16:creationId xmlns:a16="http://schemas.microsoft.com/office/drawing/2014/main" id="{56B1831A-5360-AE2A-300D-21856C2B9BC3}"/>
              </a:ext>
            </a:extLst>
          </p:cNvPr>
          <p:cNvSpPr txBox="1"/>
          <p:nvPr/>
        </p:nvSpPr>
        <p:spPr>
          <a:xfrm>
            <a:off x="8113675" y="6355808"/>
            <a:ext cx="3416300" cy="369332"/>
          </a:xfrm>
          <a:prstGeom prst="rect">
            <a:avLst/>
          </a:prstGeom>
          <a:noFill/>
        </p:spPr>
        <p:txBody>
          <a:bodyPr wrap="square" rtlCol="0">
            <a:spAutoFit/>
          </a:bodyPr>
          <a:lstStyle/>
          <a:p>
            <a:r>
              <a:rPr lang="en-US" dirty="0">
                <a:solidFill>
                  <a:schemeClr val="bg1"/>
                </a:solidFill>
              </a:rPr>
              <a:t>* See notes for audio transcripts</a:t>
            </a:r>
          </a:p>
        </p:txBody>
      </p:sp>
    </p:spTree>
    <p:extLst>
      <p:ext uri="{BB962C8B-B14F-4D97-AF65-F5344CB8AC3E}">
        <p14:creationId xmlns:p14="http://schemas.microsoft.com/office/powerpoint/2010/main" val="1937371386"/>
      </p:ext>
    </p:extLst>
  </p:cSld>
  <p:clrMapOvr>
    <a:masterClrMapping/>
  </p:clrMapOvr>
  <mc:AlternateContent xmlns:mc="http://schemas.openxmlformats.org/markup-compatibility/2006" xmlns:p14="http://schemas.microsoft.com/office/powerpoint/2010/main">
    <mc:Choice Requires="p14">
      <p:transition spd="slow" p14:dur="2000" advTm="46867"/>
    </mc:Choice>
    <mc:Fallback xmlns="">
      <p:transition spd="slow" advTm="4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826396" y="586855"/>
            <a:ext cx="4230100" cy="3387497"/>
          </a:xfrm>
          <a:prstGeom prst="rect">
            <a:avLst/>
          </a:prstGeom>
        </p:spPr>
        <p:txBody>
          <a:bodyPr vert="horz" lIns="0" tIns="0" rIns="0" bIns="0" rtlCol="0" anchor="b">
            <a:normAutofit/>
          </a:bodyPr>
          <a:lstStyle/>
          <a:p>
            <a:pPr marL="12700" algn="r"/>
            <a:r>
              <a:rPr lang="en-US" sz="4000" spc="-45" dirty="0">
                <a:solidFill>
                  <a:srgbClr val="FFFFFF"/>
                </a:solidFill>
              </a:rPr>
              <a:t>FW-HTF</a:t>
            </a:r>
            <a:r>
              <a:rPr lang="en-US" sz="4000" spc="-114" dirty="0">
                <a:solidFill>
                  <a:srgbClr val="FFFFFF"/>
                </a:solidFill>
              </a:rPr>
              <a:t> </a:t>
            </a:r>
            <a:r>
              <a:rPr lang="en-US" sz="4000" spc="-50" dirty="0">
                <a:solidFill>
                  <a:srgbClr val="FFFFFF"/>
                </a:solidFill>
              </a:rPr>
              <a:t>Vision</a:t>
            </a:r>
            <a:endParaRPr lang="en-US" sz="4000" spc="-20" dirty="0">
              <a:solidFill>
                <a:srgbClr val="FFFFFF"/>
              </a:solidFill>
            </a:endParaRPr>
          </a:p>
        </p:txBody>
      </p:sp>
      <p:sp>
        <p:nvSpPr>
          <p:cNvPr id="7" name="Text Placeholder 6">
            <a:extLst>
              <a:ext uri="{FF2B5EF4-FFF2-40B4-BE49-F238E27FC236}">
                <a16:creationId xmlns:a16="http://schemas.microsoft.com/office/drawing/2014/main" id="{2C0FF8AC-6F2B-6815-D9B4-1F79A473FFD9}"/>
              </a:ext>
            </a:extLst>
          </p:cNvPr>
          <p:cNvSpPr>
            <a:spLocks noGrp="1"/>
          </p:cNvSpPr>
          <p:nvPr>
            <p:ph type="body" idx="1"/>
          </p:nvPr>
        </p:nvSpPr>
        <p:spPr>
          <a:xfrm>
            <a:off x="6007232" y="649480"/>
            <a:ext cx="5841467" cy="5706871"/>
          </a:xfrm>
        </p:spPr>
        <p:txBody>
          <a:bodyPr anchor="ctr">
            <a:normAutofit/>
          </a:bodyPr>
          <a:lstStyle/>
          <a:p>
            <a:pPr marL="12700" marR="5080">
              <a:spcAft>
                <a:spcPts val="600"/>
              </a:spcAft>
            </a:pPr>
            <a:r>
              <a:rPr lang="en-US" sz="2400" spc="-15" dirty="0">
                <a:cs typeface="Calibri"/>
              </a:rPr>
              <a:t>The overarching vision of the FW-HTF program is to support </a:t>
            </a:r>
            <a:r>
              <a:rPr lang="en-US" sz="2400" dirty="0">
                <a:latin typeface="Calibri"/>
                <a:cs typeface="Calibri"/>
              </a:rPr>
              <a:t>convergent</a:t>
            </a:r>
            <a:r>
              <a:rPr lang="en-US" sz="2400" spc="-15" dirty="0">
                <a:latin typeface="Calibri"/>
                <a:cs typeface="Calibri"/>
              </a:rPr>
              <a:t> </a:t>
            </a:r>
            <a:r>
              <a:rPr lang="en-US" sz="2400" dirty="0">
                <a:latin typeface="Calibri"/>
                <a:cs typeface="Calibri"/>
              </a:rPr>
              <a:t>resea</a:t>
            </a:r>
            <a:r>
              <a:rPr lang="en-US" sz="2400" spc="5" dirty="0">
                <a:latin typeface="Calibri"/>
                <a:cs typeface="Calibri"/>
              </a:rPr>
              <a:t>r</a:t>
            </a:r>
            <a:r>
              <a:rPr lang="en-US" sz="2400" dirty="0">
                <a:latin typeface="Calibri"/>
                <a:cs typeface="Calibri"/>
              </a:rPr>
              <a:t>ch</a:t>
            </a:r>
            <a:r>
              <a:rPr lang="en-US" sz="2400" spc="-50" dirty="0">
                <a:latin typeface="Calibri"/>
                <a:cs typeface="Calibri"/>
              </a:rPr>
              <a:t> within the </a:t>
            </a:r>
            <a:r>
              <a:rPr lang="en-US" sz="2400" b="1" spc="-50" dirty="0">
                <a:latin typeface="Calibri"/>
                <a:cs typeface="Calibri"/>
              </a:rPr>
              <a:t>context of work </a:t>
            </a:r>
            <a:r>
              <a:rPr lang="en-US" sz="2400" spc="-30" dirty="0">
                <a:latin typeface="Calibri"/>
                <a:cs typeface="Calibri"/>
              </a:rPr>
              <a:t>to…</a:t>
            </a:r>
            <a:endParaRPr lang="en-US" sz="2400" dirty="0">
              <a:latin typeface="Calibri"/>
              <a:cs typeface="Calibri"/>
            </a:endParaRPr>
          </a:p>
          <a:p>
            <a:pPr marL="241300" indent="-228600">
              <a:spcBef>
                <a:spcPts val="625"/>
              </a:spcBef>
              <a:buFont typeface="Arial"/>
              <a:buChar char="•"/>
              <a:tabLst>
                <a:tab pos="241300" algn="l"/>
              </a:tabLst>
            </a:pPr>
            <a:r>
              <a:rPr lang="en-US" sz="2400" spc="-5" dirty="0">
                <a:latin typeface="Calibri"/>
                <a:cs typeface="Calibri"/>
              </a:rPr>
              <a:t>U</a:t>
            </a:r>
            <a:r>
              <a:rPr lang="en-US" sz="2400" spc="-15" dirty="0">
                <a:latin typeface="Calibri"/>
                <a:cs typeface="Calibri"/>
              </a:rPr>
              <a:t>nd</a:t>
            </a:r>
            <a:r>
              <a:rPr lang="en-US" sz="2400" spc="-5" dirty="0">
                <a:latin typeface="Calibri"/>
                <a:cs typeface="Calibri"/>
              </a:rPr>
              <a:t>e</a:t>
            </a:r>
            <a:r>
              <a:rPr lang="en-US" sz="2400" spc="-45" dirty="0">
                <a:latin typeface="Calibri"/>
                <a:cs typeface="Calibri"/>
              </a:rPr>
              <a:t>r</a:t>
            </a:r>
            <a:r>
              <a:rPr lang="en-US" sz="2400" spc="-20" dirty="0">
                <a:latin typeface="Calibri"/>
                <a:cs typeface="Calibri"/>
              </a:rPr>
              <a:t>s</a:t>
            </a:r>
            <a:r>
              <a:rPr lang="en-US" sz="2400" spc="-30" dirty="0">
                <a:latin typeface="Calibri"/>
                <a:cs typeface="Calibri"/>
              </a:rPr>
              <a:t>t</a:t>
            </a:r>
            <a:r>
              <a:rPr lang="en-US" sz="2400" spc="-5" dirty="0">
                <a:latin typeface="Calibri"/>
                <a:cs typeface="Calibri"/>
              </a:rPr>
              <a:t>a</a:t>
            </a:r>
            <a:r>
              <a:rPr lang="en-US" sz="2400" spc="-15" dirty="0">
                <a:latin typeface="Calibri"/>
                <a:cs typeface="Calibri"/>
              </a:rPr>
              <a:t>n</a:t>
            </a:r>
            <a:r>
              <a:rPr lang="en-US" sz="2400" dirty="0">
                <a:latin typeface="Calibri"/>
                <a:cs typeface="Calibri"/>
              </a:rPr>
              <a:t>d </a:t>
            </a:r>
            <a:r>
              <a:rPr lang="en-US" sz="2400" spc="-5" dirty="0">
                <a:latin typeface="Calibri"/>
                <a:cs typeface="Calibri"/>
              </a:rPr>
              <a:t>a</a:t>
            </a:r>
            <a:r>
              <a:rPr lang="en-US" sz="2400" spc="-15" dirty="0">
                <a:latin typeface="Calibri"/>
                <a:cs typeface="Calibri"/>
              </a:rPr>
              <a:t>n</a:t>
            </a:r>
            <a:r>
              <a:rPr lang="en-US" sz="2400" dirty="0">
                <a:latin typeface="Calibri"/>
                <a:cs typeface="Calibri"/>
              </a:rPr>
              <a:t>d </a:t>
            </a:r>
            <a:r>
              <a:rPr lang="en-US" sz="2400" spc="-5" dirty="0">
                <a:latin typeface="Calibri"/>
                <a:cs typeface="Calibri"/>
              </a:rPr>
              <a:t>a</a:t>
            </a:r>
            <a:r>
              <a:rPr lang="en-US" sz="2400" spc="-15" dirty="0">
                <a:latin typeface="Calibri"/>
                <a:cs typeface="Calibri"/>
              </a:rPr>
              <a:t>d</a:t>
            </a:r>
            <a:r>
              <a:rPr lang="en-US" sz="2400" spc="-45" dirty="0">
                <a:latin typeface="Calibri"/>
                <a:cs typeface="Calibri"/>
              </a:rPr>
              <a:t>v</a:t>
            </a:r>
            <a:r>
              <a:rPr lang="en-US" sz="2400" spc="-5" dirty="0">
                <a:latin typeface="Calibri"/>
                <a:cs typeface="Calibri"/>
              </a:rPr>
              <a:t>a</a:t>
            </a:r>
            <a:r>
              <a:rPr lang="en-US" sz="2400" spc="-15" dirty="0">
                <a:latin typeface="Calibri"/>
                <a:cs typeface="Calibri"/>
              </a:rPr>
              <a:t>nc</a:t>
            </a:r>
            <a:r>
              <a:rPr lang="en-US" sz="2400" dirty="0">
                <a:latin typeface="Calibri"/>
                <a:cs typeface="Calibri"/>
              </a:rPr>
              <a:t>e</a:t>
            </a:r>
            <a:r>
              <a:rPr lang="en-US" sz="2400" spc="10" dirty="0">
                <a:latin typeface="Calibri"/>
                <a:cs typeface="Calibri"/>
              </a:rPr>
              <a:t> </a:t>
            </a:r>
            <a:r>
              <a:rPr lang="en-US" sz="2400" spc="-5" dirty="0">
                <a:latin typeface="Calibri"/>
                <a:cs typeface="Calibri"/>
              </a:rPr>
              <a:t>t</a:t>
            </a:r>
            <a:r>
              <a:rPr lang="en-US" sz="2400" spc="-15" dirty="0">
                <a:latin typeface="Calibri"/>
                <a:cs typeface="Calibri"/>
              </a:rPr>
              <a:t>h</a:t>
            </a:r>
            <a:r>
              <a:rPr lang="en-US" sz="2400" dirty="0">
                <a:latin typeface="Calibri"/>
                <a:cs typeface="Calibri"/>
              </a:rPr>
              <a:t>e</a:t>
            </a:r>
            <a:r>
              <a:rPr lang="en-US" sz="2400" spc="10" dirty="0">
                <a:latin typeface="Calibri"/>
                <a:cs typeface="Calibri"/>
              </a:rPr>
              <a:t> </a:t>
            </a:r>
            <a:r>
              <a:rPr lang="en-US" sz="2400" spc="-15" dirty="0">
                <a:latin typeface="Calibri"/>
                <a:cs typeface="Calibri"/>
              </a:rPr>
              <a:t>hum</a:t>
            </a:r>
            <a:r>
              <a:rPr lang="en-US" sz="2400" dirty="0">
                <a:latin typeface="Calibri"/>
                <a:cs typeface="Calibri"/>
              </a:rPr>
              <a:t>a</a:t>
            </a:r>
            <a:r>
              <a:rPr lang="en-US" sz="2400" spc="-15" dirty="0">
                <a:latin typeface="Calibri"/>
                <a:cs typeface="Calibri"/>
              </a:rPr>
              <a:t>n</a:t>
            </a:r>
            <a:r>
              <a:rPr lang="en-US" sz="2400" spc="10" dirty="0">
                <a:latin typeface="Calibri"/>
                <a:cs typeface="Calibri"/>
              </a:rPr>
              <a:t>-</a:t>
            </a:r>
            <a:r>
              <a:rPr lang="en-US" sz="2400" spc="-30" dirty="0">
                <a:latin typeface="Calibri"/>
                <a:cs typeface="Calibri"/>
              </a:rPr>
              <a:t>t</a:t>
            </a:r>
            <a:r>
              <a:rPr lang="en-US" sz="2400" spc="-5" dirty="0">
                <a:latin typeface="Calibri"/>
                <a:cs typeface="Calibri"/>
              </a:rPr>
              <a:t>e</a:t>
            </a:r>
            <a:r>
              <a:rPr lang="en-US" sz="2400" spc="-15" dirty="0">
                <a:latin typeface="Calibri"/>
                <a:cs typeface="Calibri"/>
              </a:rPr>
              <a:t>chn</a:t>
            </a:r>
            <a:r>
              <a:rPr lang="en-US" sz="2400" dirty="0">
                <a:latin typeface="Calibri"/>
                <a:cs typeface="Calibri"/>
              </a:rPr>
              <a:t>ol</a:t>
            </a:r>
            <a:r>
              <a:rPr lang="en-US" sz="2400" spc="5" dirty="0">
                <a:latin typeface="Calibri"/>
                <a:cs typeface="Calibri"/>
              </a:rPr>
              <a:t>o</a:t>
            </a:r>
            <a:r>
              <a:rPr lang="en-US" sz="2400" spc="-5" dirty="0">
                <a:latin typeface="Calibri"/>
                <a:cs typeface="Calibri"/>
              </a:rPr>
              <a:t>g</a:t>
            </a:r>
            <a:r>
              <a:rPr lang="en-US" sz="2400" dirty="0">
                <a:latin typeface="Calibri"/>
                <a:cs typeface="Calibri"/>
              </a:rPr>
              <a:t>y</a:t>
            </a:r>
            <a:r>
              <a:rPr lang="en-US" sz="2400" spc="15" dirty="0">
                <a:latin typeface="Calibri"/>
                <a:cs typeface="Calibri"/>
              </a:rPr>
              <a:t> </a:t>
            </a:r>
            <a:r>
              <a:rPr lang="en-US" sz="2400" spc="-15" dirty="0">
                <a:latin typeface="Calibri"/>
                <a:cs typeface="Calibri"/>
              </a:rPr>
              <a:t>p</a:t>
            </a:r>
            <a:r>
              <a:rPr lang="en-US" sz="2400" spc="-5" dirty="0">
                <a:latin typeface="Calibri"/>
                <a:cs typeface="Calibri"/>
              </a:rPr>
              <a:t>a</a:t>
            </a:r>
            <a:r>
              <a:rPr lang="en-US" sz="2400" spc="5" dirty="0">
                <a:latin typeface="Calibri"/>
                <a:cs typeface="Calibri"/>
              </a:rPr>
              <a:t>r</a:t>
            </a:r>
            <a:r>
              <a:rPr lang="en-US" sz="2400" spc="-5" dirty="0">
                <a:latin typeface="Calibri"/>
                <a:cs typeface="Calibri"/>
              </a:rPr>
              <a:t>t</a:t>
            </a:r>
            <a:r>
              <a:rPr lang="en-US" sz="2400" spc="-15" dirty="0">
                <a:latin typeface="Calibri"/>
                <a:cs typeface="Calibri"/>
              </a:rPr>
              <a:t>n</a:t>
            </a:r>
            <a:r>
              <a:rPr lang="en-US" sz="2400" spc="-10" dirty="0">
                <a:latin typeface="Calibri"/>
                <a:cs typeface="Calibri"/>
              </a:rPr>
              <a:t>e</a:t>
            </a:r>
            <a:r>
              <a:rPr lang="en-US" sz="2400" spc="-45" dirty="0">
                <a:latin typeface="Calibri"/>
                <a:cs typeface="Calibri"/>
              </a:rPr>
              <a:t>r</a:t>
            </a:r>
            <a:r>
              <a:rPr lang="en-US" sz="2400" spc="5" dirty="0">
                <a:latin typeface="Calibri"/>
                <a:cs typeface="Calibri"/>
              </a:rPr>
              <a:t>s</a:t>
            </a:r>
            <a:r>
              <a:rPr lang="en-US" sz="2400" spc="-15" dirty="0">
                <a:latin typeface="Calibri"/>
                <a:cs typeface="Calibri"/>
              </a:rPr>
              <a:t>h</a:t>
            </a:r>
            <a:r>
              <a:rPr lang="en-US" sz="2400" dirty="0">
                <a:latin typeface="Calibri"/>
                <a:cs typeface="Calibri"/>
              </a:rPr>
              <a:t>ip;</a:t>
            </a:r>
          </a:p>
          <a:p>
            <a:pPr marL="241300" indent="-228600">
              <a:spcBef>
                <a:spcPts val="670"/>
              </a:spcBef>
              <a:buFont typeface="Arial"/>
              <a:buChar char="•"/>
              <a:tabLst>
                <a:tab pos="241300" algn="l"/>
              </a:tabLst>
            </a:pPr>
            <a:r>
              <a:rPr lang="en-US" sz="2400" spc="-15" dirty="0">
                <a:latin typeface="Calibri"/>
                <a:cs typeface="Calibri"/>
              </a:rPr>
              <a:t>Develop n</a:t>
            </a:r>
            <a:r>
              <a:rPr lang="en-US" sz="2400" spc="-30" dirty="0">
                <a:latin typeface="Calibri"/>
                <a:cs typeface="Calibri"/>
              </a:rPr>
              <a:t>e</a:t>
            </a:r>
            <a:r>
              <a:rPr lang="en-US" sz="2400" dirty="0">
                <a:latin typeface="Calibri"/>
                <a:cs typeface="Calibri"/>
              </a:rPr>
              <a:t>w</a:t>
            </a:r>
            <a:r>
              <a:rPr lang="en-US" sz="2400" spc="-5" dirty="0">
                <a:latin typeface="Calibri"/>
                <a:cs typeface="Calibri"/>
              </a:rPr>
              <a:t> </a:t>
            </a:r>
            <a:r>
              <a:rPr lang="en-US" sz="2400" spc="-30" dirty="0">
                <a:latin typeface="Calibri"/>
                <a:cs typeface="Calibri"/>
              </a:rPr>
              <a:t>t</a:t>
            </a:r>
            <a:r>
              <a:rPr lang="en-US" sz="2400" spc="-10" dirty="0">
                <a:latin typeface="Calibri"/>
                <a:cs typeface="Calibri"/>
              </a:rPr>
              <a:t>e</a:t>
            </a:r>
            <a:r>
              <a:rPr lang="en-US" sz="2400" spc="-15" dirty="0">
                <a:latin typeface="Calibri"/>
                <a:cs typeface="Calibri"/>
              </a:rPr>
              <a:t>chn</a:t>
            </a:r>
            <a:r>
              <a:rPr lang="en-US" sz="2400" dirty="0">
                <a:latin typeface="Calibri"/>
                <a:cs typeface="Calibri"/>
              </a:rPr>
              <a:t>ol</a:t>
            </a:r>
            <a:r>
              <a:rPr lang="en-US" sz="2400" spc="5" dirty="0">
                <a:latin typeface="Calibri"/>
                <a:cs typeface="Calibri"/>
              </a:rPr>
              <a:t>o</a:t>
            </a:r>
            <a:r>
              <a:rPr lang="en-US" sz="2400" spc="-5" dirty="0">
                <a:latin typeface="Calibri"/>
                <a:cs typeface="Calibri"/>
              </a:rPr>
              <a:t>g</a:t>
            </a:r>
            <a:r>
              <a:rPr lang="en-US" sz="2400" dirty="0">
                <a:latin typeface="Calibri"/>
                <a:cs typeface="Calibri"/>
              </a:rPr>
              <a:t>i</a:t>
            </a:r>
            <a:r>
              <a:rPr lang="en-US" sz="2400" spc="-10" dirty="0">
                <a:latin typeface="Calibri"/>
                <a:cs typeface="Calibri"/>
              </a:rPr>
              <a:t>e</a:t>
            </a:r>
            <a:r>
              <a:rPr lang="en-US" sz="2400" dirty="0">
                <a:latin typeface="Calibri"/>
                <a:cs typeface="Calibri"/>
              </a:rPr>
              <a:t>s</a:t>
            </a:r>
            <a:r>
              <a:rPr lang="en-US" sz="2400" spc="-30" dirty="0">
                <a:latin typeface="Calibri"/>
                <a:cs typeface="Calibri"/>
              </a:rPr>
              <a:t> t</a:t>
            </a:r>
            <a:r>
              <a:rPr lang="en-US" sz="2400" dirty="0">
                <a:latin typeface="Calibri"/>
                <a:cs typeface="Calibri"/>
              </a:rPr>
              <a:t>o</a:t>
            </a:r>
            <a:r>
              <a:rPr lang="en-US" sz="2400" spc="-5" dirty="0">
                <a:latin typeface="Calibri"/>
                <a:cs typeface="Calibri"/>
              </a:rPr>
              <a:t> a</a:t>
            </a:r>
            <a:r>
              <a:rPr lang="en-US" sz="2400" spc="-15" dirty="0">
                <a:latin typeface="Calibri"/>
                <a:cs typeface="Calibri"/>
              </a:rPr>
              <a:t>u</a:t>
            </a:r>
            <a:r>
              <a:rPr lang="en-US" sz="2400" spc="-5" dirty="0">
                <a:latin typeface="Calibri"/>
                <a:cs typeface="Calibri"/>
              </a:rPr>
              <a:t>g</a:t>
            </a:r>
            <a:r>
              <a:rPr lang="en-US" sz="2400" spc="-15" dirty="0">
                <a:latin typeface="Calibri"/>
                <a:cs typeface="Calibri"/>
              </a:rPr>
              <a:t>m</a:t>
            </a:r>
            <a:r>
              <a:rPr lang="en-US" sz="2400" spc="-10" dirty="0">
                <a:latin typeface="Calibri"/>
                <a:cs typeface="Calibri"/>
              </a:rPr>
              <a:t>e</a:t>
            </a:r>
            <a:r>
              <a:rPr lang="en-US" sz="2400" spc="-40" dirty="0">
                <a:latin typeface="Calibri"/>
                <a:cs typeface="Calibri"/>
              </a:rPr>
              <a:t>n</a:t>
            </a:r>
            <a:r>
              <a:rPr lang="en-US" sz="2400" dirty="0">
                <a:latin typeface="Calibri"/>
                <a:cs typeface="Calibri"/>
              </a:rPr>
              <a:t>t</a:t>
            </a:r>
            <a:r>
              <a:rPr lang="en-US" sz="2400" spc="10" dirty="0">
                <a:latin typeface="Calibri"/>
                <a:cs typeface="Calibri"/>
              </a:rPr>
              <a:t> </a:t>
            </a:r>
            <a:r>
              <a:rPr lang="en-US" sz="2400" spc="-15" dirty="0">
                <a:latin typeface="Calibri"/>
                <a:cs typeface="Calibri"/>
              </a:rPr>
              <a:t>hum</a:t>
            </a:r>
            <a:r>
              <a:rPr lang="en-US" sz="2400" dirty="0">
                <a:latin typeface="Calibri"/>
                <a:cs typeface="Calibri"/>
              </a:rPr>
              <a:t>an</a:t>
            </a:r>
            <a:r>
              <a:rPr lang="en-US" sz="2400" spc="25" dirty="0">
                <a:latin typeface="Calibri"/>
                <a:cs typeface="Calibri"/>
              </a:rPr>
              <a:t> </a:t>
            </a:r>
            <a:r>
              <a:rPr lang="en-US" sz="2400" spc="-15" dirty="0">
                <a:latin typeface="Calibri"/>
                <a:cs typeface="Calibri"/>
              </a:rPr>
              <a:t>p</a:t>
            </a:r>
            <a:r>
              <a:rPr lang="en-US" sz="2400" spc="-10" dirty="0">
                <a:latin typeface="Calibri"/>
                <a:cs typeface="Calibri"/>
              </a:rPr>
              <a:t>e</a:t>
            </a:r>
            <a:r>
              <a:rPr lang="en-US" sz="2400" spc="5" dirty="0">
                <a:latin typeface="Calibri"/>
                <a:cs typeface="Calibri"/>
              </a:rPr>
              <a:t>r</a:t>
            </a:r>
            <a:r>
              <a:rPr lang="en-US" sz="2400" spc="-45" dirty="0">
                <a:latin typeface="Calibri"/>
                <a:cs typeface="Calibri"/>
              </a:rPr>
              <a:t>f</a:t>
            </a:r>
            <a:r>
              <a:rPr lang="en-US" sz="2400" spc="5" dirty="0">
                <a:latin typeface="Calibri"/>
                <a:cs typeface="Calibri"/>
              </a:rPr>
              <a:t>or</a:t>
            </a:r>
            <a:r>
              <a:rPr lang="en-US" sz="2400" spc="-15" dirty="0">
                <a:latin typeface="Calibri"/>
                <a:cs typeface="Calibri"/>
              </a:rPr>
              <a:t>m</a:t>
            </a:r>
            <a:r>
              <a:rPr lang="en-US" sz="2400" spc="-5" dirty="0">
                <a:latin typeface="Calibri"/>
                <a:cs typeface="Calibri"/>
              </a:rPr>
              <a:t>a</a:t>
            </a:r>
            <a:r>
              <a:rPr lang="en-US" sz="2400" spc="-15" dirty="0">
                <a:latin typeface="Calibri"/>
                <a:cs typeface="Calibri"/>
              </a:rPr>
              <a:t>nce;</a:t>
            </a:r>
            <a:endParaRPr lang="en-US" sz="2400" dirty="0">
              <a:latin typeface="Calibri"/>
              <a:cs typeface="Calibri"/>
            </a:endParaRPr>
          </a:p>
          <a:p>
            <a:pPr marL="241300" indent="-228600">
              <a:spcBef>
                <a:spcPts val="625"/>
              </a:spcBef>
              <a:buFont typeface="Arial"/>
              <a:buChar char="•"/>
              <a:tabLst>
                <a:tab pos="241300" algn="l"/>
              </a:tabLst>
            </a:pPr>
            <a:r>
              <a:rPr lang="en-US" sz="2400" spc="-45" dirty="0">
                <a:latin typeface="Calibri"/>
                <a:cs typeface="Calibri"/>
              </a:rPr>
              <a:t>F</a:t>
            </a:r>
            <a:r>
              <a:rPr lang="en-US" sz="2400" spc="5" dirty="0">
                <a:latin typeface="Calibri"/>
                <a:cs typeface="Calibri"/>
              </a:rPr>
              <a:t>o</a:t>
            </a:r>
            <a:r>
              <a:rPr lang="en-US" sz="2400" spc="-20" dirty="0">
                <a:latin typeface="Calibri"/>
                <a:cs typeface="Calibri"/>
              </a:rPr>
              <a:t>s</a:t>
            </a:r>
            <a:r>
              <a:rPr lang="en-US" sz="2400" spc="-30" dirty="0">
                <a:latin typeface="Calibri"/>
                <a:cs typeface="Calibri"/>
              </a:rPr>
              <a:t>t</a:t>
            </a:r>
            <a:r>
              <a:rPr lang="en-US" sz="2400" spc="-5" dirty="0">
                <a:latin typeface="Calibri"/>
                <a:cs typeface="Calibri"/>
              </a:rPr>
              <a:t>e</a:t>
            </a:r>
            <a:r>
              <a:rPr lang="en-US" sz="2400" dirty="0">
                <a:latin typeface="Calibri"/>
                <a:cs typeface="Calibri"/>
              </a:rPr>
              <a:t>r</a:t>
            </a:r>
            <a:r>
              <a:rPr lang="en-US" sz="2400" spc="-30" dirty="0">
                <a:latin typeface="Calibri"/>
                <a:cs typeface="Calibri"/>
              </a:rPr>
              <a:t> </a:t>
            </a:r>
            <a:r>
              <a:rPr lang="en-US" sz="2400" dirty="0">
                <a:latin typeface="Calibri"/>
                <a:cs typeface="Calibri"/>
              </a:rPr>
              <a:t>li</a:t>
            </a:r>
            <a:r>
              <a:rPr lang="en-US" sz="2400" spc="-65" dirty="0">
                <a:latin typeface="Calibri"/>
                <a:cs typeface="Calibri"/>
              </a:rPr>
              <a:t>f</a:t>
            </a:r>
            <a:r>
              <a:rPr lang="en-US" sz="2400" spc="-5" dirty="0">
                <a:latin typeface="Calibri"/>
                <a:cs typeface="Calibri"/>
              </a:rPr>
              <a:t>e</a:t>
            </a:r>
            <a:r>
              <a:rPr lang="en-US" sz="2400" dirty="0">
                <a:latin typeface="Calibri"/>
                <a:cs typeface="Calibri"/>
              </a:rPr>
              <a:t>l</a:t>
            </a:r>
            <a:r>
              <a:rPr lang="en-US" sz="2400" spc="5" dirty="0">
                <a:latin typeface="Calibri"/>
                <a:cs typeface="Calibri"/>
              </a:rPr>
              <a:t>o</a:t>
            </a:r>
            <a:r>
              <a:rPr lang="en-US" sz="2400" spc="-15" dirty="0">
                <a:latin typeface="Calibri"/>
                <a:cs typeface="Calibri"/>
              </a:rPr>
              <a:t>n</a:t>
            </a:r>
            <a:r>
              <a:rPr lang="en-US" sz="2400" dirty="0">
                <a:latin typeface="Calibri"/>
                <a:cs typeface="Calibri"/>
              </a:rPr>
              <a:t>g</a:t>
            </a:r>
            <a:r>
              <a:rPr lang="en-US" sz="2400" spc="-60" dirty="0">
                <a:latin typeface="Calibri"/>
                <a:cs typeface="Calibri"/>
              </a:rPr>
              <a:t> </a:t>
            </a:r>
            <a:r>
              <a:rPr lang="en-US" sz="2400" spc="-5" dirty="0">
                <a:latin typeface="Calibri"/>
                <a:cs typeface="Calibri"/>
              </a:rPr>
              <a:t>a</a:t>
            </a:r>
            <a:r>
              <a:rPr lang="en-US" sz="2400" spc="-15" dirty="0">
                <a:latin typeface="Calibri"/>
                <a:cs typeface="Calibri"/>
              </a:rPr>
              <a:t>n</a:t>
            </a:r>
            <a:r>
              <a:rPr lang="en-US" sz="2400" dirty="0">
                <a:latin typeface="Calibri"/>
                <a:cs typeface="Calibri"/>
              </a:rPr>
              <a:t>d </a:t>
            </a:r>
            <a:r>
              <a:rPr lang="en-US" sz="2400" spc="-15" dirty="0">
                <a:latin typeface="Calibri"/>
                <a:cs typeface="Calibri"/>
              </a:rPr>
              <a:t>p</a:t>
            </a:r>
            <a:r>
              <a:rPr lang="en-US" sz="2400" spc="-10" dirty="0">
                <a:latin typeface="Calibri"/>
                <a:cs typeface="Calibri"/>
              </a:rPr>
              <a:t>e</a:t>
            </a:r>
            <a:r>
              <a:rPr lang="en-US" sz="2400" spc="25" dirty="0">
                <a:latin typeface="Calibri"/>
                <a:cs typeface="Calibri"/>
              </a:rPr>
              <a:t>r</a:t>
            </a:r>
            <a:r>
              <a:rPr lang="en-US" sz="2400" spc="-45" dirty="0">
                <a:latin typeface="Calibri"/>
                <a:cs typeface="Calibri"/>
              </a:rPr>
              <a:t>v</a:t>
            </a:r>
            <a:r>
              <a:rPr lang="en-US" sz="2400" spc="-5" dirty="0">
                <a:latin typeface="Calibri"/>
                <a:cs typeface="Calibri"/>
              </a:rPr>
              <a:t>a</a:t>
            </a:r>
            <a:r>
              <a:rPr lang="en-US" sz="2400" spc="5" dirty="0">
                <a:latin typeface="Calibri"/>
                <a:cs typeface="Calibri"/>
              </a:rPr>
              <a:t>s</a:t>
            </a:r>
            <a:r>
              <a:rPr lang="en-US" sz="2400" dirty="0">
                <a:latin typeface="Calibri"/>
                <a:cs typeface="Calibri"/>
              </a:rPr>
              <a:t>i</a:t>
            </a:r>
            <a:r>
              <a:rPr lang="en-US" sz="2400" spc="-25" dirty="0">
                <a:latin typeface="Calibri"/>
                <a:cs typeface="Calibri"/>
              </a:rPr>
              <a:t>v</a:t>
            </a:r>
            <a:r>
              <a:rPr lang="en-US" sz="2400" dirty="0">
                <a:latin typeface="Calibri"/>
                <a:cs typeface="Calibri"/>
              </a:rPr>
              <a:t>e</a:t>
            </a:r>
            <a:r>
              <a:rPr lang="en-US" sz="2400" spc="-40" dirty="0">
                <a:latin typeface="Calibri"/>
                <a:cs typeface="Calibri"/>
              </a:rPr>
              <a:t> </a:t>
            </a:r>
            <a:r>
              <a:rPr lang="en-US" sz="2400" dirty="0">
                <a:latin typeface="Calibri"/>
                <a:cs typeface="Calibri"/>
              </a:rPr>
              <a:t>l</a:t>
            </a:r>
            <a:r>
              <a:rPr lang="en-US" sz="2400" spc="-10" dirty="0">
                <a:latin typeface="Calibri"/>
                <a:cs typeface="Calibri"/>
              </a:rPr>
              <a:t>e</a:t>
            </a:r>
            <a:r>
              <a:rPr lang="en-US" sz="2400" spc="-5" dirty="0">
                <a:latin typeface="Calibri"/>
                <a:cs typeface="Calibri"/>
              </a:rPr>
              <a:t>a</a:t>
            </a:r>
            <a:r>
              <a:rPr lang="en-US" sz="2400" spc="5" dirty="0">
                <a:latin typeface="Calibri"/>
                <a:cs typeface="Calibri"/>
              </a:rPr>
              <a:t>r</a:t>
            </a:r>
            <a:r>
              <a:rPr lang="en-US" sz="2400" spc="-15" dirty="0">
                <a:latin typeface="Calibri"/>
                <a:cs typeface="Calibri"/>
              </a:rPr>
              <a:t>n</a:t>
            </a:r>
            <a:r>
              <a:rPr lang="en-US" sz="2400" dirty="0">
                <a:latin typeface="Calibri"/>
                <a:cs typeface="Calibri"/>
              </a:rPr>
              <a:t>i</a:t>
            </a:r>
            <a:r>
              <a:rPr lang="en-US" sz="2400" spc="-15" dirty="0">
                <a:latin typeface="Calibri"/>
                <a:cs typeface="Calibri"/>
              </a:rPr>
              <a:t>n</a:t>
            </a:r>
            <a:r>
              <a:rPr lang="en-US" sz="2400" dirty="0">
                <a:latin typeface="Calibri"/>
                <a:cs typeface="Calibri"/>
              </a:rPr>
              <a:t>g;</a:t>
            </a:r>
          </a:p>
          <a:p>
            <a:pPr marL="241300" indent="-228600">
              <a:spcBef>
                <a:spcPts val="625"/>
              </a:spcBef>
              <a:buFont typeface="Arial"/>
              <a:buChar char="•"/>
              <a:tabLst>
                <a:tab pos="241300" algn="l"/>
              </a:tabLst>
            </a:pPr>
            <a:r>
              <a:rPr lang="en-US" sz="2400" dirty="0">
                <a:latin typeface="Calibri"/>
                <a:cs typeface="Calibri"/>
              </a:rPr>
              <a:t>Promote workers’ well-being and quality of life; and</a:t>
            </a:r>
          </a:p>
          <a:p>
            <a:pPr marL="241300" indent="-228600">
              <a:spcBef>
                <a:spcPts val="625"/>
              </a:spcBef>
              <a:buFont typeface="Arial"/>
              <a:buChar char="•"/>
              <a:tabLst>
                <a:tab pos="241300" algn="l"/>
              </a:tabLst>
            </a:pPr>
            <a:r>
              <a:rPr lang="en-US" sz="2400" spc="-15" dirty="0">
                <a:latin typeface="Calibri"/>
                <a:cs typeface="Calibri"/>
              </a:rPr>
              <a:t>I</a:t>
            </a:r>
            <a:r>
              <a:rPr lang="en-US" sz="2400" dirty="0">
                <a:latin typeface="Calibri"/>
                <a:cs typeface="Calibri"/>
              </a:rPr>
              <a:t>ll</a:t>
            </a:r>
            <a:r>
              <a:rPr lang="en-US" sz="2400" spc="-15" dirty="0">
                <a:latin typeface="Calibri"/>
                <a:cs typeface="Calibri"/>
              </a:rPr>
              <a:t>um</a:t>
            </a:r>
            <a:r>
              <a:rPr lang="en-US" sz="2400" spc="5" dirty="0">
                <a:latin typeface="Calibri"/>
                <a:cs typeface="Calibri"/>
              </a:rPr>
              <a:t>i</a:t>
            </a:r>
            <a:r>
              <a:rPr lang="en-US" sz="2400" spc="-15" dirty="0">
                <a:latin typeface="Calibri"/>
                <a:cs typeface="Calibri"/>
              </a:rPr>
              <a:t>n</a:t>
            </a:r>
            <a:r>
              <a:rPr lang="en-US" sz="2400" spc="-30" dirty="0">
                <a:latin typeface="Calibri"/>
                <a:cs typeface="Calibri"/>
              </a:rPr>
              <a:t>at</a:t>
            </a:r>
            <a:r>
              <a:rPr lang="en-US" sz="2400" dirty="0">
                <a:latin typeface="Calibri"/>
                <a:cs typeface="Calibri"/>
              </a:rPr>
              <a:t>e</a:t>
            </a:r>
            <a:r>
              <a:rPr lang="en-US" sz="2400" spc="-15" dirty="0">
                <a:latin typeface="Calibri"/>
                <a:cs typeface="Calibri"/>
              </a:rPr>
              <a:t> </a:t>
            </a:r>
            <a:r>
              <a:rPr lang="en-US" sz="2400" spc="-5" dirty="0">
                <a:latin typeface="Calibri"/>
                <a:cs typeface="Calibri"/>
              </a:rPr>
              <a:t>t</a:t>
            </a:r>
            <a:r>
              <a:rPr lang="en-US" sz="2400" spc="-15" dirty="0">
                <a:latin typeface="Calibri"/>
                <a:cs typeface="Calibri"/>
              </a:rPr>
              <a:t>h</a:t>
            </a:r>
            <a:r>
              <a:rPr lang="en-US" sz="2400" dirty="0">
                <a:latin typeface="Calibri"/>
                <a:cs typeface="Calibri"/>
              </a:rPr>
              <a:t>e</a:t>
            </a:r>
            <a:r>
              <a:rPr lang="en-US" sz="2400" spc="10" dirty="0">
                <a:latin typeface="Calibri"/>
                <a:cs typeface="Calibri"/>
              </a:rPr>
              <a:t> </a:t>
            </a:r>
            <a:r>
              <a:rPr lang="en-US" sz="2400" spc="-10" dirty="0">
                <a:latin typeface="Calibri"/>
                <a:cs typeface="Calibri"/>
              </a:rPr>
              <a:t>e</a:t>
            </a:r>
            <a:r>
              <a:rPr lang="en-US" sz="2400" spc="-15" dirty="0">
                <a:latin typeface="Calibri"/>
                <a:cs typeface="Calibri"/>
              </a:rPr>
              <a:t>m</a:t>
            </a:r>
            <a:r>
              <a:rPr lang="en-US" sz="2400" spc="-10" dirty="0">
                <a:latin typeface="Calibri"/>
                <a:cs typeface="Calibri"/>
              </a:rPr>
              <a:t>e</a:t>
            </a:r>
            <a:r>
              <a:rPr lang="en-US" sz="2400" spc="-45" dirty="0">
                <a:latin typeface="Calibri"/>
                <a:cs typeface="Calibri"/>
              </a:rPr>
              <a:t>r</a:t>
            </a:r>
            <a:r>
              <a:rPr lang="en-US" sz="2400" spc="-5" dirty="0">
                <a:latin typeface="Calibri"/>
                <a:cs typeface="Calibri"/>
              </a:rPr>
              <a:t>g</a:t>
            </a:r>
            <a:r>
              <a:rPr lang="en-US" sz="2400" dirty="0">
                <a:latin typeface="Calibri"/>
                <a:cs typeface="Calibri"/>
              </a:rPr>
              <a:t>i</a:t>
            </a:r>
            <a:r>
              <a:rPr lang="en-US" sz="2400" spc="-15" dirty="0">
                <a:latin typeface="Calibri"/>
                <a:cs typeface="Calibri"/>
              </a:rPr>
              <a:t>n</a:t>
            </a:r>
            <a:r>
              <a:rPr lang="en-US" sz="2400" dirty="0">
                <a:latin typeface="Calibri"/>
                <a:cs typeface="Calibri"/>
              </a:rPr>
              <a:t>g</a:t>
            </a:r>
            <a:r>
              <a:rPr lang="en-US" sz="2400" spc="-15" dirty="0">
                <a:latin typeface="Calibri"/>
                <a:cs typeface="Calibri"/>
              </a:rPr>
              <a:t> </a:t>
            </a:r>
            <a:r>
              <a:rPr lang="en-US" sz="2400" spc="5" dirty="0">
                <a:latin typeface="Calibri"/>
                <a:cs typeface="Calibri"/>
              </a:rPr>
              <a:t>so</a:t>
            </a:r>
            <a:r>
              <a:rPr lang="en-US" sz="2400" spc="-15" dirty="0">
                <a:latin typeface="Calibri"/>
                <a:cs typeface="Calibri"/>
              </a:rPr>
              <a:t>c</a:t>
            </a:r>
            <a:r>
              <a:rPr lang="en-US" sz="2400" dirty="0">
                <a:latin typeface="Calibri"/>
                <a:cs typeface="Calibri"/>
              </a:rPr>
              <a:t>i</a:t>
            </a:r>
            <a:r>
              <a:rPr lang="en-US" sz="2400" spc="10" dirty="0">
                <a:latin typeface="Calibri"/>
                <a:cs typeface="Calibri"/>
              </a:rPr>
              <a:t>o</a:t>
            </a:r>
            <a:r>
              <a:rPr lang="en-US" sz="2400" spc="5" dirty="0">
                <a:latin typeface="Calibri"/>
                <a:cs typeface="Calibri"/>
              </a:rPr>
              <a:t>-</a:t>
            </a:r>
            <a:r>
              <a:rPr lang="en-US" sz="2400" spc="-30" dirty="0">
                <a:latin typeface="Calibri"/>
                <a:cs typeface="Calibri"/>
              </a:rPr>
              <a:t>t</a:t>
            </a:r>
            <a:r>
              <a:rPr lang="en-US" sz="2400" spc="-5" dirty="0">
                <a:latin typeface="Calibri"/>
                <a:cs typeface="Calibri"/>
              </a:rPr>
              <a:t>e</a:t>
            </a:r>
            <a:r>
              <a:rPr lang="en-US" sz="2400" spc="-15" dirty="0">
                <a:latin typeface="Calibri"/>
                <a:cs typeface="Calibri"/>
              </a:rPr>
              <a:t>chn</a:t>
            </a:r>
            <a:r>
              <a:rPr lang="en-US" sz="2400" dirty="0">
                <a:latin typeface="Calibri"/>
                <a:cs typeface="Calibri"/>
              </a:rPr>
              <a:t>ol</a:t>
            </a:r>
            <a:r>
              <a:rPr lang="en-US" sz="2400" spc="5" dirty="0">
                <a:latin typeface="Calibri"/>
                <a:cs typeface="Calibri"/>
              </a:rPr>
              <a:t>o</a:t>
            </a:r>
            <a:r>
              <a:rPr lang="en-US" sz="2400" spc="-5" dirty="0">
                <a:latin typeface="Calibri"/>
                <a:cs typeface="Calibri"/>
              </a:rPr>
              <a:t>g</a:t>
            </a:r>
            <a:r>
              <a:rPr lang="en-US" sz="2400" dirty="0">
                <a:latin typeface="Calibri"/>
                <a:cs typeface="Calibri"/>
              </a:rPr>
              <a:t>i</a:t>
            </a:r>
            <a:r>
              <a:rPr lang="en-US" sz="2400" spc="-40" dirty="0">
                <a:latin typeface="Calibri"/>
                <a:cs typeface="Calibri"/>
              </a:rPr>
              <a:t>c</a:t>
            </a:r>
            <a:r>
              <a:rPr lang="en-US" sz="2400" spc="-5" dirty="0">
                <a:latin typeface="Calibri"/>
                <a:cs typeface="Calibri"/>
              </a:rPr>
              <a:t>a</a:t>
            </a:r>
            <a:r>
              <a:rPr lang="en-US" sz="2400" dirty="0">
                <a:latin typeface="Calibri"/>
                <a:cs typeface="Calibri"/>
              </a:rPr>
              <a:t>l</a:t>
            </a:r>
            <a:r>
              <a:rPr lang="en-US" sz="2400" spc="-80" dirty="0">
                <a:latin typeface="Calibri"/>
                <a:cs typeface="Calibri"/>
              </a:rPr>
              <a:t> </a:t>
            </a:r>
            <a:r>
              <a:rPr lang="en-US" sz="2400" dirty="0">
                <a:latin typeface="Calibri"/>
                <a:cs typeface="Calibri"/>
              </a:rPr>
              <a:t>l</a:t>
            </a:r>
            <a:r>
              <a:rPr lang="en-US" sz="2400" spc="-5" dirty="0">
                <a:latin typeface="Calibri"/>
                <a:cs typeface="Calibri"/>
              </a:rPr>
              <a:t>a</a:t>
            </a:r>
            <a:r>
              <a:rPr lang="en-US" sz="2400" spc="-15" dirty="0">
                <a:latin typeface="Calibri"/>
                <a:cs typeface="Calibri"/>
              </a:rPr>
              <a:t>nd</a:t>
            </a:r>
            <a:r>
              <a:rPr lang="en-US" sz="2400" spc="5" dirty="0">
                <a:latin typeface="Calibri"/>
                <a:cs typeface="Calibri"/>
              </a:rPr>
              <a:t>s</a:t>
            </a:r>
            <a:r>
              <a:rPr lang="en-US" sz="2400" spc="-40" dirty="0">
                <a:latin typeface="Calibri"/>
                <a:cs typeface="Calibri"/>
              </a:rPr>
              <a:t>c</a:t>
            </a:r>
            <a:r>
              <a:rPr lang="en-US" sz="2400" spc="-5" dirty="0">
                <a:latin typeface="Calibri"/>
                <a:cs typeface="Calibri"/>
              </a:rPr>
              <a:t>a</a:t>
            </a:r>
            <a:r>
              <a:rPr lang="en-US" sz="2400" spc="-15" dirty="0">
                <a:latin typeface="Calibri"/>
                <a:cs typeface="Calibri"/>
              </a:rPr>
              <a:t>p</a:t>
            </a:r>
            <a:r>
              <a:rPr lang="en-US" sz="2400" dirty="0">
                <a:latin typeface="Calibri"/>
                <a:cs typeface="Calibri"/>
              </a:rPr>
              <a:t>e</a:t>
            </a:r>
            <a:r>
              <a:rPr lang="en-US" sz="2400" spc="30" dirty="0">
                <a:latin typeface="Calibri"/>
                <a:cs typeface="Calibri"/>
              </a:rPr>
              <a:t> </a:t>
            </a:r>
            <a:r>
              <a:rPr lang="en-US" sz="2400" spc="-5" dirty="0">
                <a:latin typeface="Calibri"/>
                <a:cs typeface="Calibri"/>
              </a:rPr>
              <a:t>a</a:t>
            </a:r>
            <a:r>
              <a:rPr lang="en-US" sz="2400" spc="-15" dirty="0">
                <a:latin typeface="Calibri"/>
                <a:cs typeface="Calibri"/>
              </a:rPr>
              <a:t>nd und</a:t>
            </a:r>
            <a:r>
              <a:rPr lang="en-US" sz="2400" spc="-5" dirty="0">
                <a:latin typeface="Calibri"/>
                <a:cs typeface="Calibri"/>
              </a:rPr>
              <a:t>e</a:t>
            </a:r>
            <a:r>
              <a:rPr lang="en-US" sz="2400" spc="-45" dirty="0">
                <a:latin typeface="Calibri"/>
                <a:cs typeface="Calibri"/>
              </a:rPr>
              <a:t>r</a:t>
            </a:r>
            <a:r>
              <a:rPr lang="en-US" sz="2400" spc="-20" dirty="0">
                <a:latin typeface="Calibri"/>
                <a:cs typeface="Calibri"/>
              </a:rPr>
              <a:t>s</a:t>
            </a:r>
            <a:r>
              <a:rPr lang="en-US" sz="2400" spc="-30" dirty="0">
                <a:latin typeface="Calibri"/>
                <a:cs typeface="Calibri"/>
              </a:rPr>
              <a:t>t</a:t>
            </a:r>
            <a:r>
              <a:rPr lang="en-US" sz="2400" spc="-5" dirty="0">
                <a:latin typeface="Calibri"/>
                <a:cs typeface="Calibri"/>
              </a:rPr>
              <a:t>a</a:t>
            </a:r>
            <a:r>
              <a:rPr lang="en-US" sz="2400" spc="-15" dirty="0">
                <a:latin typeface="Calibri"/>
                <a:cs typeface="Calibri"/>
              </a:rPr>
              <a:t>n</a:t>
            </a:r>
            <a:r>
              <a:rPr lang="en-US" sz="2400" dirty="0">
                <a:latin typeface="Calibri"/>
                <a:cs typeface="Calibri"/>
              </a:rPr>
              <a:t>d </a:t>
            </a:r>
            <a:r>
              <a:rPr lang="en-US" sz="2400" spc="-5" dirty="0">
                <a:latin typeface="Calibri"/>
                <a:cs typeface="Calibri"/>
              </a:rPr>
              <a:t>t</a:t>
            </a:r>
            <a:r>
              <a:rPr lang="en-US" sz="2400" spc="-15" dirty="0">
                <a:latin typeface="Calibri"/>
                <a:cs typeface="Calibri"/>
              </a:rPr>
              <a:t>h</a:t>
            </a:r>
            <a:r>
              <a:rPr lang="en-US" sz="2400" dirty="0">
                <a:latin typeface="Calibri"/>
                <a:cs typeface="Calibri"/>
              </a:rPr>
              <a:t>e</a:t>
            </a:r>
            <a:r>
              <a:rPr lang="en-US" sz="2400" spc="10" dirty="0">
                <a:latin typeface="Calibri"/>
                <a:cs typeface="Calibri"/>
              </a:rPr>
              <a:t> </a:t>
            </a:r>
            <a:r>
              <a:rPr lang="en-US" sz="2400" spc="5" dirty="0">
                <a:latin typeface="Calibri"/>
                <a:cs typeface="Calibri"/>
              </a:rPr>
              <a:t>r</a:t>
            </a:r>
            <a:r>
              <a:rPr lang="en-US" sz="2400" dirty="0">
                <a:latin typeface="Calibri"/>
                <a:cs typeface="Calibri"/>
              </a:rPr>
              <a:t>i</a:t>
            </a:r>
            <a:r>
              <a:rPr lang="en-US" sz="2400" spc="5" dirty="0">
                <a:latin typeface="Calibri"/>
                <a:cs typeface="Calibri"/>
              </a:rPr>
              <a:t>s</a:t>
            </a:r>
            <a:r>
              <a:rPr lang="en-US" sz="2400" spc="-30" dirty="0">
                <a:latin typeface="Calibri"/>
                <a:cs typeface="Calibri"/>
              </a:rPr>
              <a:t>k</a:t>
            </a:r>
            <a:r>
              <a:rPr lang="en-US" sz="2400" dirty="0">
                <a:latin typeface="Calibri"/>
                <a:cs typeface="Calibri"/>
              </a:rPr>
              <a:t>s</a:t>
            </a:r>
            <a:r>
              <a:rPr lang="en-US" sz="2400" spc="-5" dirty="0">
                <a:latin typeface="Calibri"/>
                <a:cs typeface="Calibri"/>
              </a:rPr>
              <a:t> a</a:t>
            </a:r>
            <a:r>
              <a:rPr lang="en-US" sz="2400" spc="-15" dirty="0">
                <a:latin typeface="Calibri"/>
                <a:cs typeface="Calibri"/>
              </a:rPr>
              <a:t>n</a:t>
            </a:r>
            <a:r>
              <a:rPr lang="en-US" sz="2400" dirty="0">
                <a:latin typeface="Calibri"/>
                <a:cs typeface="Calibri"/>
              </a:rPr>
              <a:t>d </a:t>
            </a:r>
            <a:r>
              <a:rPr lang="en-US" sz="2400" spc="-15" dirty="0">
                <a:latin typeface="Calibri"/>
                <a:cs typeface="Calibri"/>
              </a:rPr>
              <a:t>b</a:t>
            </a:r>
            <a:r>
              <a:rPr lang="en-US" sz="2400" spc="-10" dirty="0">
                <a:latin typeface="Calibri"/>
                <a:cs typeface="Calibri"/>
              </a:rPr>
              <a:t>e</a:t>
            </a:r>
            <a:r>
              <a:rPr lang="en-US" sz="2400" spc="-15" dirty="0">
                <a:latin typeface="Calibri"/>
                <a:cs typeface="Calibri"/>
              </a:rPr>
              <a:t>n</a:t>
            </a:r>
            <a:r>
              <a:rPr lang="en-US" sz="2400" spc="-30" dirty="0">
                <a:latin typeface="Calibri"/>
                <a:cs typeface="Calibri"/>
              </a:rPr>
              <a:t>e</a:t>
            </a:r>
            <a:r>
              <a:rPr lang="en-US" sz="2400" spc="5" dirty="0">
                <a:latin typeface="Calibri"/>
                <a:cs typeface="Calibri"/>
              </a:rPr>
              <a:t>f</a:t>
            </a:r>
            <a:r>
              <a:rPr lang="en-US" sz="2400" dirty="0">
                <a:latin typeface="Calibri"/>
                <a:cs typeface="Calibri"/>
              </a:rPr>
              <a:t>i</a:t>
            </a:r>
            <a:r>
              <a:rPr lang="en-US" sz="2400" spc="-5" dirty="0">
                <a:latin typeface="Calibri"/>
                <a:cs typeface="Calibri"/>
              </a:rPr>
              <a:t>t</a:t>
            </a:r>
            <a:r>
              <a:rPr lang="en-US" sz="2400" dirty="0">
                <a:latin typeface="Calibri"/>
                <a:cs typeface="Calibri"/>
              </a:rPr>
              <a:t>s</a:t>
            </a:r>
            <a:r>
              <a:rPr lang="en-US" sz="2400" spc="-5" dirty="0">
                <a:latin typeface="Calibri"/>
                <a:cs typeface="Calibri"/>
              </a:rPr>
              <a:t> </a:t>
            </a:r>
            <a:r>
              <a:rPr lang="en-US" sz="2400" spc="5" dirty="0">
                <a:latin typeface="Calibri"/>
                <a:cs typeface="Calibri"/>
              </a:rPr>
              <a:t>o</a:t>
            </a:r>
            <a:r>
              <a:rPr lang="en-US" sz="2400" dirty="0">
                <a:latin typeface="Calibri"/>
                <a:cs typeface="Calibri"/>
              </a:rPr>
              <a:t>f</a:t>
            </a:r>
            <a:r>
              <a:rPr lang="en-US" sz="2400" spc="-30" dirty="0">
                <a:latin typeface="Calibri"/>
                <a:cs typeface="Calibri"/>
              </a:rPr>
              <a:t> </a:t>
            </a:r>
            <a:r>
              <a:rPr lang="en-US" sz="2400" spc="-15" dirty="0">
                <a:latin typeface="Calibri"/>
                <a:cs typeface="Calibri"/>
              </a:rPr>
              <a:t>n</a:t>
            </a:r>
            <a:r>
              <a:rPr lang="en-US" sz="2400" spc="-30" dirty="0">
                <a:latin typeface="Calibri"/>
                <a:cs typeface="Calibri"/>
              </a:rPr>
              <a:t>e</a:t>
            </a:r>
            <a:r>
              <a:rPr lang="en-US" sz="2400" dirty="0">
                <a:latin typeface="Calibri"/>
                <a:cs typeface="Calibri"/>
              </a:rPr>
              <a:t>w</a:t>
            </a:r>
            <a:r>
              <a:rPr lang="en-US" sz="2400" spc="20" dirty="0">
                <a:latin typeface="Calibri"/>
                <a:cs typeface="Calibri"/>
              </a:rPr>
              <a:t> </a:t>
            </a:r>
            <a:r>
              <a:rPr lang="en-US" sz="2400" spc="-30" dirty="0">
                <a:latin typeface="Calibri"/>
                <a:cs typeface="Calibri"/>
              </a:rPr>
              <a:t>t</a:t>
            </a:r>
            <a:r>
              <a:rPr lang="en-US" sz="2400" spc="-10" dirty="0">
                <a:latin typeface="Calibri"/>
                <a:cs typeface="Calibri"/>
              </a:rPr>
              <a:t>e</a:t>
            </a:r>
            <a:r>
              <a:rPr lang="en-US" sz="2400" spc="-15" dirty="0">
                <a:latin typeface="Calibri"/>
                <a:cs typeface="Calibri"/>
              </a:rPr>
              <a:t>chn</a:t>
            </a:r>
            <a:r>
              <a:rPr lang="en-US" sz="2400" dirty="0">
                <a:latin typeface="Calibri"/>
                <a:cs typeface="Calibri"/>
              </a:rPr>
              <a:t>ol</a:t>
            </a:r>
            <a:r>
              <a:rPr lang="en-US" sz="2400" spc="5" dirty="0">
                <a:latin typeface="Calibri"/>
                <a:cs typeface="Calibri"/>
              </a:rPr>
              <a:t>o</a:t>
            </a:r>
            <a:r>
              <a:rPr lang="en-US" sz="2400" spc="-5" dirty="0">
                <a:latin typeface="Calibri"/>
                <a:cs typeface="Calibri"/>
              </a:rPr>
              <a:t>g</a:t>
            </a:r>
            <a:r>
              <a:rPr lang="en-US" sz="2400" dirty="0">
                <a:latin typeface="Calibri"/>
                <a:cs typeface="Calibri"/>
              </a:rPr>
              <a:t>i</a:t>
            </a:r>
            <a:r>
              <a:rPr lang="en-US" sz="2400" spc="-10" dirty="0">
                <a:latin typeface="Calibri"/>
                <a:cs typeface="Calibri"/>
              </a:rPr>
              <a:t>e</a:t>
            </a:r>
            <a:r>
              <a:rPr lang="en-US" sz="2400" dirty="0">
                <a:latin typeface="Calibri"/>
                <a:cs typeface="Calibri"/>
              </a:rPr>
              <a:t>s.</a:t>
            </a:r>
          </a:p>
          <a:p>
            <a:endParaRPr lang="en-US" sz="2400" dirty="0"/>
          </a:p>
        </p:txBody>
      </p:sp>
      <p:sp>
        <p:nvSpPr>
          <p:cNvPr id="8" name="Slide Number Placeholder 7">
            <a:extLst>
              <a:ext uri="{FF2B5EF4-FFF2-40B4-BE49-F238E27FC236}">
                <a16:creationId xmlns:a16="http://schemas.microsoft.com/office/drawing/2014/main" id="{3ECE4D90-F477-AF14-9C7D-E500BECFAAE2}"/>
              </a:ext>
            </a:extLst>
          </p:cNvPr>
          <p:cNvSpPr>
            <a:spLocks noGrp="1"/>
          </p:cNvSpPr>
          <p:nvPr>
            <p:ph type="sldNum" sz="quarter" idx="7"/>
          </p:nvPr>
        </p:nvSpPr>
        <p:spPr/>
        <p:txBody>
          <a:bodyPr/>
          <a:lstStyle/>
          <a:p>
            <a:fld id="{B6F15528-21DE-4FAA-801E-634DDDAF4B2B}" type="slidenum">
              <a:rPr lang="en-US" smtClean="0"/>
              <a:t>10</a:t>
            </a:fld>
            <a:endParaRPr lang="en-US" dirty="0"/>
          </a:p>
        </p:txBody>
      </p:sp>
      <p:pic>
        <p:nvPicPr>
          <p:cNvPr id="3" name="Recorded Sound" descr="Audio - see notes for transcript">
            <a:hlinkClick r:id="" action="ppaction://media"/>
            <a:extLst>
              <a:ext uri="{FF2B5EF4-FFF2-40B4-BE49-F238E27FC236}">
                <a16:creationId xmlns:a16="http://schemas.microsoft.com/office/drawing/2014/main" id="{5D6222C5-FB56-D600-40A6-2D1A057F75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159" y="581302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545"/>
    </mc:Choice>
    <mc:Fallback xmlns="">
      <p:transition spd="slow" advTm="4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0063A7-0845-4620-BD81-1D98FD048FF0}"/>
              </a:ext>
            </a:extLst>
          </p:cNvPr>
          <p:cNvSpPr>
            <a:spLocks noGrp="1"/>
          </p:cNvSpPr>
          <p:nvPr>
            <p:ph type="title"/>
          </p:nvPr>
        </p:nvSpPr>
        <p:spPr>
          <a:xfrm>
            <a:off x="826396" y="586855"/>
            <a:ext cx="4230100" cy="3387497"/>
          </a:xfrm>
        </p:spPr>
        <p:txBody>
          <a:bodyPr vert="horz" lIns="91440" tIns="45720" rIns="91440" bIns="45720" rtlCol="0" anchor="b">
            <a:normAutofit/>
          </a:bodyPr>
          <a:lstStyle/>
          <a:p>
            <a:pPr algn="r" rtl="0">
              <a:spcBef>
                <a:spcPct val="0"/>
              </a:spcBef>
            </a:pPr>
            <a:r>
              <a:rPr lang="en-US" sz="4000" kern="1200" dirty="0">
                <a:solidFill>
                  <a:srgbClr val="FFFFFF"/>
                </a:solidFill>
                <a:latin typeface="+mj-lt"/>
                <a:ea typeface="+mj-ea"/>
                <a:cs typeface="+mj-cs"/>
              </a:rPr>
              <a:t>Focus on Work</a:t>
            </a:r>
          </a:p>
        </p:txBody>
      </p:sp>
      <p:sp>
        <p:nvSpPr>
          <p:cNvPr id="3" name="Text Placeholder 2">
            <a:extLst>
              <a:ext uri="{FF2B5EF4-FFF2-40B4-BE49-F238E27FC236}">
                <a16:creationId xmlns:a16="http://schemas.microsoft.com/office/drawing/2014/main" id="{1C36DCD9-550D-44A0-996B-792B0627A58B}"/>
              </a:ext>
            </a:extLst>
          </p:cNvPr>
          <p:cNvSpPr>
            <a:spLocks noGrp="1"/>
          </p:cNvSpPr>
          <p:nvPr>
            <p:ph type="body" idx="1"/>
          </p:nvPr>
        </p:nvSpPr>
        <p:spPr>
          <a:xfrm>
            <a:off x="5779398" y="10141"/>
            <a:ext cx="5586208" cy="6847859"/>
          </a:xfrm>
        </p:spPr>
        <p:txBody>
          <a:bodyPr vert="horz" lIns="91440" tIns="45720" rIns="91440" bIns="45720" rtlCol="0" anchor="ctr">
            <a:normAutofit/>
          </a:bodyPr>
          <a:lstStyle/>
          <a:p>
            <a:pPr marL="457200" indent="-228600" rtl="0">
              <a:spcAft>
                <a:spcPts val="600"/>
              </a:spcAft>
              <a:buFont typeface="Arial" panose="020B0604020202020204" pitchFamily="34" charset="0"/>
              <a:buChar char="•"/>
            </a:pPr>
            <a:r>
              <a:rPr lang="en-US" sz="2400" kern="1200" dirty="0">
                <a:latin typeface="+mn-lt"/>
                <a:cs typeface="+mn-cs"/>
              </a:rPr>
              <a:t>For the purposes of the FW-HTF solicitation, work is defined as mental or physical activity to achieve income, profit, or other tangible benefit.</a:t>
            </a:r>
          </a:p>
          <a:p>
            <a:pPr marL="457200" indent="-228600" rtl="0">
              <a:spcAft>
                <a:spcPts val="600"/>
              </a:spcAft>
              <a:buFont typeface="Arial" panose="020B0604020202020204" pitchFamily="34" charset="0"/>
              <a:buChar char="•"/>
            </a:pPr>
            <a:r>
              <a:rPr lang="en-US" sz="2400" kern="1200" dirty="0">
                <a:latin typeface="+mn-lt"/>
                <a:cs typeface="+mn-cs"/>
              </a:rPr>
              <a:t>Projects must address a well-defined form of work or workplace domain with the purpose of creating new or improved partnerships of technology and human workers.</a:t>
            </a:r>
          </a:p>
          <a:p>
            <a:pPr marL="457200" indent="-228600" rtl="0">
              <a:spcAft>
                <a:spcPts val="600"/>
              </a:spcAft>
              <a:buFont typeface="Arial" panose="020B0604020202020204" pitchFamily="34" charset="0"/>
              <a:buChar char="•"/>
            </a:pPr>
            <a:r>
              <a:rPr lang="en-US" sz="2400" kern="1200" dirty="0">
                <a:latin typeface="+mn-lt"/>
                <a:cs typeface="+mn-cs"/>
              </a:rPr>
              <a:t>Research questions must intentionally target the future of work with a conceptualization of future work at the human-technology frontier that is embedded in its social and economic context. </a:t>
            </a:r>
          </a:p>
        </p:txBody>
      </p:sp>
      <p:sp>
        <p:nvSpPr>
          <p:cNvPr id="4" name="Slide Number Placeholder 3">
            <a:extLst>
              <a:ext uri="{FF2B5EF4-FFF2-40B4-BE49-F238E27FC236}">
                <a16:creationId xmlns:a16="http://schemas.microsoft.com/office/drawing/2014/main" id="{6779679F-141A-32A8-2794-B1DFAF359E85}"/>
              </a:ext>
            </a:extLst>
          </p:cNvPr>
          <p:cNvSpPr>
            <a:spLocks noGrp="1"/>
          </p:cNvSpPr>
          <p:nvPr>
            <p:ph type="sldNum" sz="quarter" idx="7"/>
          </p:nvPr>
        </p:nvSpPr>
        <p:spPr/>
        <p:txBody>
          <a:bodyPr/>
          <a:lstStyle/>
          <a:p>
            <a:fld id="{B6F15528-21DE-4FAA-801E-634DDDAF4B2B}" type="slidenum">
              <a:rPr lang="en-US" smtClean="0"/>
              <a:t>11</a:t>
            </a:fld>
            <a:endParaRPr lang="en-US" dirty="0"/>
          </a:p>
        </p:txBody>
      </p:sp>
      <p:pic>
        <p:nvPicPr>
          <p:cNvPr id="5" name="Recorded Sound" descr="Audio - see notes for transcript">
            <a:hlinkClick r:id="" action="ppaction://media"/>
            <a:extLst>
              <a:ext uri="{FF2B5EF4-FFF2-40B4-BE49-F238E27FC236}">
                <a16:creationId xmlns:a16="http://schemas.microsoft.com/office/drawing/2014/main" id="{14BF5458-4DE7-9C91-7F50-D030D78CE2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7790" y="5975839"/>
            <a:ext cx="406400" cy="406400"/>
          </a:xfrm>
          <a:prstGeom prst="rect">
            <a:avLst/>
          </a:prstGeom>
        </p:spPr>
      </p:pic>
    </p:spTree>
    <p:extLst>
      <p:ext uri="{BB962C8B-B14F-4D97-AF65-F5344CB8AC3E}">
        <p14:creationId xmlns:p14="http://schemas.microsoft.com/office/powerpoint/2010/main" val="2369087133"/>
      </p:ext>
    </p:extLst>
  </p:cSld>
  <p:clrMapOvr>
    <a:masterClrMapping/>
  </p:clrMapOvr>
  <mc:AlternateContent xmlns:mc="http://schemas.openxmlformats.org/markup-compatibility/2006" xmlns:p14="http://schemas.microsoft.com/office/powerpoint/2010/main">
    <mc:Choice Requires="p14">
      <p:transition spd="slow" p14:dur="2000" advTm="49631"/>
    </mc:Choice>
    <mc:Fallback xmlns="">
      <p:transition spd="slow" advTm="4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240" y="317241"/>
            <a:ext cx="11335331" cy="746017"/>
          </a:xfrm>
        </p:spPr>
        <p:txBody>
          <a:bodyPr>
            <a:normAutofit/>
          </a:bodyPr>
          <a:lstStyle/>
          <a:p>
            <a:r>
              <a:rPr lang="en-US" dirty="0"/>
              <a:t>The FW-HTF Program</a:t>
            </a:r>
          </a:p>
        </p:txBody>
      </p:sp>
      <p:sp>
        <p:nvSpPr>
          <p:cNvPr id="20" name="Rectangle 19">
            <a:extLst>
              <a:ext uri="{FF2B5EF4-FFF2-40B4-BE49-F238E27FC236}">
                <a16:creationId xmlns:a16="http://schemas.microsoft.com/office/drawing/2014/main" id="{52A40193-E291-2343-905F-406466D64A3F}"/>
              </a:ext>
            </a:extLst>
          </p:cNvPr>
          <p:cNvSpPr/>
          <p:nvPr/>
        </p:nvSpPr>
        <p:spPr>
          <a:xfrm>
            <a:off x="5105401" y="1063258"/>
            <a:ext cx="4648200" cy="540256"/>
          </a:xfrm>
          <a:prstGeom prst="rect">
            <a:avLst/>
          </a:prstGeom>
          <a:gradFill>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just"/>
            <a:r>
              <a:rPr lang="en-US" sz="2400" dirty="0">
                <a:solidFill>
                  <a:schemeClr val="tx1"/>
                </a:solidFill>
              </a:rPr>
              <a:t>Convergent research integrating…</a:t>
            </a:r>
          </a:p>
        </p:txBody>
      </p:sp>
      <p:sp>
        <p:nvSpPr>
          <p:cNvPr id="8" name="TextBox 7">
            <a:extLst>
              <a:ext uri="{FF2B5EF4-FFF2-40B4-BE49-F238E27FC236}">
                <a16:creationId xmlns:a16="http://schemas.microsoft.com/office/drawing/2014/main" id="{289D7E71-2BCD-43BA-B335-67B49A3E384F}"/>
              </a:ext>
            </a:extLst>
          </p:cNvPr>
          <p:cNvSpPr txBox="1"/>
          <p:nvPr/>
        </p:nvSpPr>
        <p:spPr>
          <a:xfrm>
            <a:off x="4953000" y="1658392"/>
            <a:ext cx="7086600" cy="3046988"/>
          </a:xfrm>
          <a:prstGeom prst="rect">
            <a:avLst/>
          </a:prstGeom>
          <a:noFill/>
        </p:spPr>
        <p:txBody>
          <a:bodyPr wrap="square" rtlCol="0">
            <a:spAutoFit/>
          </a:bodyPr>
          <a:lstStyle/>
          <a:p>
            <a:pPr marL="225425" indent="-225425">
              <a:buFont typeface="Arial" panose="020B0604020202020204" pitchFamily="34" charset="0"/>
              <a:buChar char="•"/>
            </a:pPr>
            <a:r>
              <a:rPr lang="en-US" sz="2400" b="1" dirty="0"/>
              <a:t>Future Work:</a:t>
            </a:r>
            <a:r>
              <a:rPr lang="en-US" sz="2400" dirty="0"/>
              <a:t> Societal, economic, professional, occupational, industrial, educational, or national context</a:t>
            </a:r>
          </a:p>
          <a:p>
            <a:pPr marL="225425" indent="-225425">
              <a:buFont typeface="Arial" panose="020B0604020202020204" pitchFamily="34" charset="0"/>
              <a:buChar char="•"/>
            </a:pPr>
            <a:r>
              <a:rPr lang="en-US" sz="2400" b="1" dirty="0"/>
              <a:t>Future Workers:</a:t>
            </a:r>
            <a:r>
              <a:rPr lang="en-US" sz="2400" dirty="0"/>
              <a:t> Workers as individuals or in teams, including education &amp; training</a:t>
            </a:r>
          </a:p>
          <a:p>
            <a:pPr marL="225425" indent="-225425">
              <a:buFont typeface="Arial" panose="020B0604020202020204" pitchFamily="34" charset="0"/>
              <a:buChar char="•"/>
            </a:pPr>
            <a:r>
              <a:rPr lang="en-US" sz="2400" b="1" dirty="0"/>
              <a:t>Future Technology:</a:t>
            </a:r>
            <a:r>
              <a:rPr lang="en-US" sz="2400" dirty="0"/>
              <a:t> Technologies to develop the human-technology partnership in future workspaces</a:t>
            </a:r>
          </a:p>
          <a:p>
            <a:pPr marL="225425" indent="-225425">
              <a:buFont typeface="Arial" panose="020B0604020202020204" pitchFamily="34" charset="0"/>
              <a:buChar char="•"/>
            </a:pPr>
            <a:endParaRPr lang="en-US" sz="2400" dirty="0"/>
          </a:p>
        </p:txBody>
      </p:sp>
      <p:pic>
        <p:nvPicPr>
          <p:cNvPr id="7" name="Picture 6" descr="Future technology, future workers, future work">
            <a:extLst>
              <a:ext uri="{FF2B5EF4-FFF2-40B4-BE49-F238E27FC236}">
                <a16:creationId xmlns:a16="http://schemas.microsoft.com/office/drawing/2014/main" id="{854AB041-6D3C-4A9B-9975-5463322D95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951" y="1419662"/>
            <a:ext cx="4133449" cy="3851221"/>
          </a:xfrm>
          <a:prstGeom prst="rect">
            <a:avLst/>
          </a:prstGeom>
        </p:spPr>
      </p:pic>
      <p:sp>
        <p:nvSpPr>
          <p:cNvPr id="3" name="TextBox 2">
            <a:extLst>
              <a:ext uri="{FF2B5EF4-FFF2-40B4-BE49-F238E27FC236}">
                <a16:creationId xmlns:a16="http://schemas.microsoft.com/office/drawing/2014/main" id="{B9C0E6E2-AAA6-1747-9DD5-D045BAEB943A}"/>
              </a:ext>
            </a:extLst>
          </p:cNvPr>
          <p:cNvSpPr txBox="1"/>
          <p:nvPr/>
        </p:nvSpPr>
        <p:spPr>
          <a:xfrm>
            <a:off x="5105401" y="4390926"/>
            <a:ext cx="6495648" cy="1569660"/>
          </a:xfrm>
          <a:prstGeom prst="rect">
            <a:avLst/>
          </a:prstGeom>
          <a:gradFill flip="none" rotWithShape="1">
            <a:gsLst>
              <a:gs pos="0">
                <a:schemeClr val="accent1">
                  <a:lumMod val="5000"/>
                  <a:lumOff val="95000"/>
                </a:schemeClr>
              </a:gs>
              <a:gs pos="52000">
                <a:schemeClr val="accent1">
                  <a:lumMod val="45000"/>
                  <a:lumOff val="55000"/>
                </a:schemeClr>
              </a:gs>
              <a:gs pos="83000">
                <a:schemeClr val="tx2">
                  <a:lumMod val="40000"/>
                  <a:lumOff val="60000"/>
                </a:schemeClr>
              </a:gs>
              <a:gs pos="100000">
                <a:schemeClr val="accent1">
                  <a:lumMod val="30000"/>
                  <a:lumOff val="70000"/>
                </a:schemeClr>
              </a:gs>
            </a:gsLst>
            <a:lin ang="0" scaled="1"/>
            <a:tileRect/>
          </a:gradFill>
          <a:ln>
            <a:solidFill>
              <a:schemeClr val="accent1">
                <a:shade val="50000"/>
              </a:schemeClr>
            </a:solidFill>
          </a:ln>
        </p:spPr>
        <p:txBody>
          <a:bodyPr wrap="square" rtlCol="0">
            <a:spAutoFit/>
          </a:bodyPr>
          <a:lstStyle/>
          <a:p>
            <a:pPr marL="342900" indent="-342900">
              <a:buFont typeface="Arial" panose="020B0604020202020204" pitchFamily="34" charset="0"/>
              <a:buChar char="•"/>
            </a:pPr>
            <a:r>
              <a:rPr lang="en-US" sz="2400" dirty="0"/>
              <a:t>All three elements should be synergistic components of the Intellectual Merit</a:t>
            </a:r>
          </a:p>
          <a:p>
            <a:pPr marL="342900" indent="-342900">
              <a:buFont typeface="Arial" panose="020B0604020202020204" pitchFamily="34" charset="0"/>
              <a:buChar char="•"/>
            </a:pPr>
            <a:r>
              <a:rPr lang="en-US" sz="2400" dirty="0"/>
              <a:t>Projects may weight these elements differently, but all should be present</a:t>
            </a:r>
          </a:p>
        </p:txBody>
      </p:sp>
      <p:sp>
        <p:nvSpPr>
          <p:cNvPr id="4" name="Slide Number Placeholder 3">
            <a:extLst>
              <a:ext uri="{FF2B5EF4-FFF2-40B4-BE49-F238E27FC236}">
                <a16:creationId xmlns:a16="http://schemas.microsoft.com/office/drawing/2014/main" id="{BE3F9015-EE1B-363D-FA18-382F4A5299EF}"/>
              </a:ext>
            </a:extLst>
          </p:cNvPr>
          <p:cNvSpPr>
            <a:spLocks noGrp="1"/>
          </p:cNvSpPr>
          <p:nvPr>
            <p:ph type="sldNum" sz="quarter" idx="7"/>
          </p:nvPr>
        </p:nvSpPr>
        <p:spPr/>
        <p:txBody>
          <a:bodyPr/>
          <a:lstStyle/>
          <a:p>
            <a:fld id="{B6F15528-21DE-4FAA-801E-634DDDAF4B2B}" type="slidenum">
              <a:rPr lang="en-US" smtClean="0"/>
              <a:t>12</a:t>
            </a:fld>
            <a:endParaRPr lang="en-US" dirty="0"/>
          </a:p>
        </p:txBody>
      </p:sp>
      <p:pic>
        <p:nvPicPr>
          <p:cNvPr id="5" name="Recorded Sound" descr="Audio">
            <a:hlinkClick r:id="" action="ppaction://media"/>
            <a:extLst>
              <a:ext uri="{FF2B5EF4-FFF2-40B4-BE49-F238E27FC236}">
                <a16:creationId xmlns:a16="http://schemas.microsoft.com/office/drawing/2014/main" id="{9BDE3548-62E6-7D2A-DC86-86D320AA2A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0993" y="5960586"/>
            <a:ext cx="406400" cy="406400"/>
          </a:xfrm>
          <a:prstGeom prst="rect">
            <a:avLst/>
          </a:prstGeom>
        </p:spPr>
      </p:pic>
      <p:pic>
        <p:nvPicPr>
          <p:cNvPr id="6" name="Recorded Sound" descr="Audio">
            <a:hlinkClick r:id="" action="ppaction://media"/>
            <a:extLst>
              <a:ext uri="{FF2B5EF4-FFF2-40B4-BE49-F238E27FC236}">
                <a16:creationId xmlns:a16="http://schemas.microsoft.com/office/drawing/2014/main" id="{C027E87E-0408-7ECB-86CE-52484115873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638852" y="5975840"/>
            <a:ext cx="406400" cy="406400"/>
          </a:xfrm>
          <a:prstGeom prst="rect">
            <a:avLst/>
          </a:prstGeom>
        </p:spPr>
      </p:pic>
    </p:spTree>
    <p:extLst>
      <p:ext uri="{BB962C8B-B14F-4D97-AF65-F5344CB8AC3E}">
        <p14:creationId xmlns:p14="http://schemas.microsoft.com/office/powerpoint/2010/main" val="1409382766"/>
      </p:ext>
    </p:extLst>
  </p:cSld>
  <p:clrMapOvr>
    <a:masterClrMapping/>
  </p:clrMapOvr>
  <mc:AlternateContent xmlns:mc="http://schemas.openxmlformats.org/markup-compatibility/2006" xmlns:p14="http://schemas.microsoft.com/office/powerpoint/2010/main">
    <mc:Choice Requires="p14">
      <p:transition spd="slow" p14:dur="2000" advTm="102990"/>
    </mc:Choice>
    <mc:Fallback xmlns="">
      <p:transition spd="slow" advTm="10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02" fill="hold"/>
                                        <p:tgtEl>
                                          <p:spTgt spid="5"/>
                                        </p:tgtEl>
                                      </p:cBhvr>
                                    </p:cmd>
                                  </p:childTnLst>
                                </p:cTn>
                              </p:par>
                            </p:childTnLst>
                          </p:cTn>
                        </p:par>
                        <p:par>
                          <p:cTn id="7" fill="hold">
                            <p:stCondLst>
                              <p:cond delay="77402"/>
                            </p:stCondLst>
                            <p:childTnLst>
                              <p:par>
                                <p:cTn id="8" presetID="1" presetClass="mediacall" presetSubtype="0" fill="hold" nodeType="afterEffect">
                                  <p:stCondLst>
                                    <p:cond delay="0"/>
                                  </p:stCondLst>
                                  <p:childTnLst>
                                    <p:cmd type="call" cmd="playFrom(0.0)">
                                      <p:cBhvr>
                                        <p:cTn id="9" dur="1029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EEFB-9D2B-FB96-F896-BEBA4F254C47}"/>
              </a:ext>
            </a:extLst>
          </p:cNvPr>
          <p:cNvSpPr>
            <a:spLocks noGrp="1"/>
          </p:cNvSpPr>
          <p:nvPr>
            <p:ph type="title"/>
          </p:nvPr>
        </p:nvSpPr>
        <p:spPr>
          <a:xfrm>
            <a:off x="516890" y="512175"/>
            <a:ext cx="11158219" cy="677108"/>
          </a:xfrm>
        </p:spPr>
        <p:txBody>
          <a:bodyPr/>
          <a:lstStyle/>
          <a:p>
            <a:r>
              <a:rPr lang="en-US" dirty="0"/>
              <a:t>Future Work, Future Workers, Future Technology</a:t>
            </a:r>
          </a:p>
        </p:txBody>
      </p:sp>
      <p:sp>
        <p:nvSpPr>
          <p:cNvPr id="3" name="Text Placeholder 2">
            <a:extLst>
              <a:ext uri="{FF2B5EF4-FFF2-40B4-BE49-F238E27FC236}">
                <a16:creationId xmlns:a16="http://schemas.microsoft.com/office/drawing/2014/main" id="{952BD321-9BEC-37BB-B39E-7DB72596EC26}"/>
              </a:ext>
            </a:extLst>
          </p:cNvPr>
          <p:cNvSpPr>
            <a:spLocks noGrp="1"/>
          </p:cNvSpPr>
          <p:nvPr>
            <p:ph type="body" idx="1"/>
          </p:nvPr>
        </p:nvSpPr>
        <p:spPr>
          <a:xfrm>
            <a:off x="675640" y="1399310"/>
            <a:ext cx="10840719" cy="4431983"/>
          </a:xfrm>
        </p:spPr>
        <p:txBody>
          <a:bodyPr/>
          <a:lstStyle/>
          <a:p>
            <a:pPr marL="457200" indent="-457200">
              <a:buFont typeface="Arial" panose="020B0604020202020204" pitchFamily="34" charset="0"/>
              <a:buChar char="•"/>
            </a:pPr>
            <a:r>
              <a:rPr lang="en-US" sz="3200" dirty="0"/>
              <a:t>Proposal narratives may describe research questions in the areas of future workers, future technology, and future work. </a:t>
            </a:r>
          </a:p>
          <a:p>
            <a:pPr marL="457200" indent="-457200">
              <a:buFont typeface="Arial" panose="020B0604020202020204" pitchFamily="34" charset="0"/>
              <a:buChar char="•"/>
            </a:pPr>
            <a:r>
              <a:rPr lang="en-US" sz="3200" dirty="0"/>
              <a:t>Preference will be given to convergent proposals that show clear intellectual merit in all three areas. </a:t>
            </a:r>
          </a:p>
          <a:p>
            <a:pPr marL="457200" indent="-457200">
              <a:buFont typeface="Arial" panose="020B0604020202020204" pitchFamily="34" charset="0"/>
              <a:buChar char="•"/>
            </a:pPr>
            <a:r>
              <a:rPr lang="en-US" sz="3200" dirty="0"/>
              <a:t>To facilitate the evaluation of these elements, it is strongly recommended that proposals address each one in separate and clearly labeled subsections of the Project Description, which should also describe the synergistic interactions between these research elements.</a:t>
            </a:r>
          </a:p>
        </p:txBody>
      </p:sp>
      <p:sp>
        <p:nvSpPr>
          <p:cNvPr id="4" name="Slide Number Placeholder 3">
            <a:extLst>
              <a:ext uri="{FF2B5EF4-FFF2-40B4-BE49-F238E27FC236}">
                <a16:creationId xmlns:a16="http://schemas.microsoft.com/office/drawing/2014/main" id="{A4E3A070-91DA-CD27-30C3-DA15C3FA564E}"/>
              </a:ext>
            </a:extLst>
          </p:cNvPr>
          <p:cNvSpPr>
            <a:spLocks noGrp="1"/>
          </p:cNvSpPr>
          <p:nvPr>
            <p:ph type="sldNum" sz="quarter" idx="7"/>
          </p:nvPr>
        </p:nvSpPr>
        <p:spPr/>
        <p:txBody>
          <a:bodyPr/>
          <a:lstStyle/>
          <a:p>
            <a:fld id="{B6F15528-21DE-4FAA-801E-634DDDAF4B2B}" type="slidenum">
              <a:rPr lang="en-US" smtClean="0"/>
              <a:pPr/>
              <a:t>13</a:t>
            </a:fld>
            <a:endParaRPr lang="en-US" dirty="0"/>
          </a:p>
        </p:txBody>
      </p:sp>
      <p:pic>
        <p:nvPicPr>
          <p:cNvPr id="5" name="Recorded Sound" descr="Audio">
            <a:hlinkClick r:id="" action="ppaction://media"/>
            <a:extLst>
              <a:ext uri="{FF2B5EF4-FFF2-40B4-BE49-F238E27FC236}">
                <a16:creationId xmlns:a16="http://schemas.microsoft.com/office/drawing/2014/main" id="{2E6ED830-DCD6-EA1B-8800-4B106F8C6B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2440" y="5634920"/>
            <a:ext cx="406400" cy="406400"/>
          </a:xfrm>
          <a:prstGeom prst="rect">
            <a:avLst/>
          </a:prstGeom>
        </p:spPr>
      </p:pic>
    </p:spTree>
    <p:extLst>
      <p:ext uri="{BB962C8B-B14F-4D97-AF65-F5344CB8AC3E}">
        <p14:creationId xmlns:p14="http://schemas.microsoft.com/office/powerpoint/2010/main" val="681170428"/>
      </p:ext>
    </p:extLst>
  </p:cSld>
  <p:clrMapOvr>
    <a:masterClrMapping/>
  </p:clrMapOvr>
  <mc:AlternateContent xmlns:mc="http://schemas.openxmlformats.org/markup-compatibility/2006" xmlns:p14="http://schemas.microsoft.com/office/powerpoint/2010/main">
    <mc:Choice Requires="p14">
      <p:transition spd="slow" p14:dur="2000" advTm="37719"/>
    </mc:Choice>
    <mc:Fallback xmlns="">
      <p:transition spd="slow" advTm="3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582AEC-9F5C-44EA-BCAC-BC240DE81D51}"/>
              </a:ext>
            </a:extLst>
          </p:cNvPr>
          <p:cNvSpPr>
            <a:spLocks noGrp="1"/>
          </p:cNvSpPr>
          <p:nvPr>
            <p:ph type="title"/>
          </p:nvPr>
        </p:nvSpPr>
        <p:spPr>
          <a:xfrm>
            <a:off x="1371599" y="294538"/>
            <a:ext cx="9895951" cy="1033669"/>
          </a:xfrm>
        </p:spPr>
        <p:txBody>
          <a:bodyPr vert="horz" lIns="91440" tIns="45720" rIns="91440" bIns="45720" rtlCol="0">
            <a:normAutofit/>
          </a:bodyPr>
          <a:lstStyle/>
          <a:p>
            <a:pPr rtl="0">
              <a:spcBef>
                <a:spcPct val="0"/>
              </a:spcBef>
            </a:pPr>
            <a:r>
              <a:rPr lang="en-US" sz="4000" kern="1200" dirty="0">
                <a:solidFill>
                  <a:srgbClr val="FFFFFF"/>
                </a:solidFill>
                <a:latin typeface="+mj-lt"/>
                <a:ea typeface="+mj-ea"/>
                <a:cs typeface="+mj-cs"/>
              </a:rPr>
              <a:t>Objectives of the FW-HTF Program</a:t>
            </a:r>
          </a:p>
        </p:txBody>
      </p:sp>
      <p:sp>
        <p:nvSpPr>
          <p:cNvPr id="3" name="Text Placeholder 2">
            <a:extLst>
              <a:ext uri="{FF2B5EF4-FFF2-40B4-BE49-F238E27FC236}">
                <a16:creationId xmlns:a16="http://schemas.microsoft.com/office/drawing/2014/main" id="{7DE45097-FD15-4A25-B536-6DAF145C1AE5}"/>
              </a:ext>
            </a:extLst>
          </p:cNvPr>
          <p:cNvSpPr>
            <a:spLocks noGrp="1"/>
          </p:cNvSpPr>
          <p:nvPr>
            <p:ph type="body" idx="1"/>
          </p:nvPr>
        </p:nvSpPr>
        <p:spPr>
          <a:xfrm>
            <a:off x="327260" y="2222162"/>
            <a:ext cx="11348184" cy="4178637"/>
          </a:xfrm>
        </p:spPr>
        <p:txBody>
          <a:bodyPr vert="horz" lIns="91440" tIns="45720" rIns="91440" bIns="45720" rtlCol="0" anchor="ctr">
            <a:noAutofit/>
          </a:bodyPr>
          <a:lstStyle/>
          <a:p>
            <a:pPr marL="514350" indent="-228600" rtl="0">
              <a:lnSpc>
                <a:spcPct val="90000"/>
              </a:lnSpc>
              <a:spcAft>
                <a:spcPts val="600"/>
              </a:spcAft>
              <a:buFont typeface="Arial" panose="020B0604020202020204" pitchFamily="34" charset="0"/>
              <a:buChar char="•"/>
            </a:pPr>
            <a:r>
              <a:rPr lang="en-US" sz="2400" kern="1200" dirty="0">
                <a:latin typeface="+mn-lt"/>
                <a:cs typeface="+mn-cs"/>
              </a:rPr>
              <a:t>Facilitate convergent research that employs the joint perspectives, methods, and knowledge of different disciplines; </a:t>
            </a:r>
          </a:p>
          <a:p>
            <a:pPr marL="514350" indent="-228600" rtl="0">
              <a:lnSpc>
                <a:spcPct val="90000"/>
              </a:lnSpc>
              <a:spcAft>
                <a:spcPts val="600"/>
              </a:spcAft>
              <a:buFont typeface="Arial" panose="020B0604020202020204" pitchFamily="34" charset="0"/>
              <a:buChar char="•"/>
            </a:pPr>
            <a:r>
              <a:rPr lang="en-US" sz="2400" kern="1200" dirty="0">
                <a:latin typeface="+mn-lt"/>
                <a:cs typeface="+mn-cs"/>
              </a:rPr>
              <a:t>Develop deeper understandings of how human needs in the workplace can be met;</a:t>
            </a:r>
          </a:p>
          <a:p>
            <a:pPr marL="514350" indent="-228600" rtl="0">
              <a:lnSpc>
                <a:spcPct val="90000"/>
              </a:lnSpc>
              <a:spcAft>
                <a:spcPts val="600"/>
              </a:spcAft>
              <a:buFont typeface="Arial" panose="020B0604020202020204" pitchFamily="34" charset="0"/>
              <a:buChar char="•"/>
            </a:pPr>
            <a:r>
              <a:rPr lang="en-US" sz="2400" kern="1200" dirty="0">
                <a:latin typeface="+mn-lt"/>
                <a:cs typeface="+mn-cs"/>
              </a:rPr>
              <a:t>Support deeper understanding of the societal infrastructure that leads to new work technologies, new approaches to work, and prepares people for the future of work; </a:t>
            </a:r>
          </a:p>
          <a:p>
            <a:pPr marL="514350" indent="-228600" rtl="0">
              <a:lnSpc>
                <a:spcPct val="90000"/>
              </a:lnSpc>
              <a:spcAft>
                <a:spcPts val="600"/>
              </a:spcAft>
              <a:buFont typeface="Arial" panose="020B0604020202020204" pitchFamily="34" charset="0"/>
              <a:buChar char="•"/>
            </a:pPr>
            <a:r>
              <a:rPr lang="en-US" sz="2400" kern="1200" dirty="0">
                <a:latin typeface="+mn-lt"/>
                <a:cs typeface="+mn-cs"/>
              </a:rPr>
              <a:t>Encourage the development of a research community dedicated to designing intelligent technologies, work organization, jobs and modes inspired by their positive impact on individual workers and the way workers adapt to technological change;</a:t>
            </a:r>
          </a:p>
          <a:p>
            <a:pPr marL="514350" indent="-228600" rtl="0">
              <a:lnSpc>
                <a:spcPct val="90000"/>
              </a:lnSpc>
              <a:spcAft>
                <a:spcPts val="600"/>
              </a:spcAft>
              <a:buFont typeface="Arial" panose="020B0604020202020204" pitchFamily="34" charset="0"/>
              <a:buChar char="•"/>
            </a:pPr>
            <a:r>
              <a:rPr lang="en-US" sz="2400" kern="1200" dirty="0">
                <a:latin typeface="+mn-lt"/>
                <a:cs typeface="+mn-cs"/>
              </a:rPr>
              <a:t>Promote deeper understanding of the interdependent human-technology partnership, including  how adults learn the new skills needed in the workplace, and improving accessibility; </a:t>
            </a:r>
          </a:p>
          <a:p>
            <a:pPr marL="514350" indent="-228600" rtl="0">
              <a:lnSpc>
                <a:spcPct val="90000"/>
              </a:lnSpc>
              <a:spcAft>
                <a:spcPts val="600"/>
              </a:spcAft>
              <a:buFont typeface="Arial" panose="020B0604020202020204" pitchFamily="34" charset="0"/>
              <a:buChar char="•"/>
            </a:pPr>
            <a:r>
              <a:rPr lang="en-US" sz="2400" kern="1200" dirty="0">
                <a:latin typeface="+mn-lt"/>
                <a:cs typeface="+mn-cs"/>
              </a:rPr>
              <a:t>Mitigate potential risks arising from future work at the human-technology frontier. </a:t>
            </a:r>
          </a:p>
        </p:txBody>
      </p:sp>
      <p:sp>
        <p:nvSpPr>
          <p:cNvPr id="5" name="Slide Number Placeholder 4">
            <a:extLst>
              <a:ext uri="{FF2B5EF4-FFF2-40B4-BE49-F238E27FC236}">
                <a16:creationId xmlns:a16="http://schemas.microsoft.com/office/drawing/2014/main" id="{E3B1318D-B074-01D7-0366-E834D8FAB683}"/>
              </a:ext>
            </a:extLst>
          </p:cNvPr>
          <p:cNvSpPr>
            <a:spLocks noGrp="1"/>
          </p:cNvSpPr>
          <p:nvPr>
            <p:ph type="sldNum" sz="quarter" idx="7"/>
          </p:nvPr>
        </p:nvSpPr>
        <p:spPr/>
        <p:txBody>
          <a:bodyPr/>
          <a:lstStyle/>
          <a:p>
            <a:fld id="{B6F15528-21DE-4FAA-801E-634DDDAF4B2B}" type="slidenum">
              <a:rPr lang="en-US" smtClean="0"/>
              <a:t>14</a:t>
            </a:fld>
            <a:endParaRPr lang="en-US" dirty="0"/>
          </a:p>
        </p:txBody>
      </p:sp>
      <p:pic>
        <p:nvPicPr>
          <p:cNvPr id="4" name="Recorded Sound" descr="Audio">
            <a:hlinkClick r:id="" action="ppaction://media"/>
            <a:extLst>
              <a:ext uri="{FF2B5EF4-FFF2-40B4-BE49-F238E27FC236}">
                <a16:creationId xmlns:a16="http://schemas.microsoft.com/office/drawing/2014/main" id="{32A864BD-39F4-0EAB-A75C-0C52492F64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7715" y="5994399"/>
            <a:ext cx="406400" cy="406400"/>
          </a:xfrm>
          <a:prstGeom prst="rect">
            <a:avLst/>
          </a:prstGeom>
        </p:spPr>
      </p:pic>
    </p:spTree>
    <p:extLst>
      <p:ext uri="{BB962C8B-B14F-4D97-AF65-F5344CB8AC3E}">
        <p14:creationId xmlns:p14="http://schemas.microsoft.com/office/powerpoint/2010/main" val="3872511637"/>
      </p:ext>
    </p:extLst>
  </p:cSld>
  <p:clrMapOvr>
    <a:masterClrMapping/>
  </p:clrMapOvr>
  <mc:AlternateContent xmlns:mc="http://schemas.openxmlformats.org/markup-compatibility/2006" xmlns:p14="http://schemas.microsoft.com/office/powerpoint/2010/main">
    <mc:Choice Requires="p14">
      <p:transition spd="slow" p14:dur="2000" advTm="78841"/>
    </mc:Choice>
    <mc:Fallback xmlns="">
      <p:transition spd="slow" advTm="7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886" y="159742"/>
            <a:ext cx="11158219" cy="677108"/>
          </a:xfrm>
          <a:prstGeom prst="rect">
            <a:avLst/>
          </a:prstGeom>
        </p:spPr>
        <p:txBody>
          <a:bodyPr vert="horz" wrap="square" lIns="0" tIns="0" rIns="0" bIns="0" rtlCol="0">
            <a:spAutoFit/>
          </a:bodyPr>
          <a:lstStyle/>
          <a:p>
            <a:pPr marL="4445">
              <a:lnSpc>
                <a:spcPct val="100000"/>
              </a:lnSpc>
            </a:pPr>
            <a:r>
              <a:rPr lang="en-US" spc="-45" dirty="0"/>
              <a:t>Proposal Requirements</a:t>
            </a:r>
            <a:endParaRPr lang="en-US" spc="-55" dirty="0"/>
          </a:p>
        </p:txBody>
      </p:sp>
      <p:sp>
        <p:nvSpPr>
          <p:cNvPr id="3" name="object 3"/>
          <p:cNvSpPr txBox="1">
            <a:spLocks noGrp="1"/>
          </p:cNvSpPr>
          <p:nvPr>
            <p:ph type="body" idx="1"/>
          </p:nvPr>
        </p:nvSpPr>
        <p:spPr>
          <a:xfrm>
            <a:off x="301687" y="914400"/>
            <a:ext cx="11532168" cy="3993401"/>
          </a:xfrm>
          <a:prstGeom prst="rect">
            <a:avLst/>
          </a:prstGeom>
        </p:spPr>
        <p:txBody>
          <a:bodyPr vert="horz" wrap="square" lIns="0" tIns="0" rIns="0" bIns="0" rtlCol="0">
            <a:spAutoFit/>
          </a:bodyPr>
          <a:lstStyle/>
          <a:p>
            <a:pPr marL="711200" marR="358140" indent="-457200">
              <a:spcAft>
                <a:spcPts val="300"/>
              </a:spcAft>
              <a:buFont typeface="Arial" panose="020B0604020202020204" pitchFamily="34" charset="0"/>
              <a:buChar char="•"/>
              <a:tabLst>
                <a:tab pos="482600" algn="l"/>
              </a:tabLst>
            </a:pPr>
            <a:r>
              <a:rPr lang="en-US" spc="-5" dirty="0"/>
              <a:t>MU</a:t>
            </a:r>
            <a:r>
              <a:rPr lang="en-US" spc="-20" dirty="0"/>
              <a:t>S</a:t>
            </a:r>
            <a:r>
              <a:rPr lang="en-US" dirty="0"/>
              <a:t>T</a:t>
            </a:r>
            <a:r>
              <a:rPr lang="en-US" spc="-10" dirty="0"/>
              <a:t> address a well-defined form of work or workplace domain to create new or improved partnerships of technology and human workers</a:t>
            </a:r>
            <a:r>
              <a:rPr lang="en-US" dirty="0"/>
              <a:t>;</a:t>
            </a:r>
          </a:p>
          <a:p>
            <a:pPr marL="711200" marR="358140" indent="-457200">
              <a:spcAft>
                <a:spcPts val="300"/>
              </a:spcAft>
              <a:buFont typeface="Arial" panose="020B0604020202020204" pitchFamily="34" charset="0"/>
              <a:buChar char="•"/>
              <a:tabLst>
                <a:tab pos="482600" algn="l"/>
              </a:tabLst>
            </a:pPr>
            <a:r>
              <a:rPr lang="en-US" dirty="0"/>
              <a:t>MUST focus on advancing fundamental understanding of future work, and potential improvements to work, workplaces, workforce preparation, or work outcomes for workers and society;</a:t>
            </a:r>
          </a:p>
          <a:p>
            <a:pPr marL="711200" marR="67945" indent="-457200">
              <a:spcAft>
                <a:spcPts val="300"/>
              </a:spcAft>
              <a:buFont typeface="Arial" panose="020B0604020202020204" pitchFamily="34" charset="0"/>
              <a:buChar char="•"/>
              <a:tabLst>
                <a:tab pos="482600" algn="l"/>
              </a:tabLst>
            </a:pPr>
            <a:r>
              <a:rPr lang="en-US" spc="-5" dirty="0"/>
              <a:t>MU</a:t>
            </a:r>
            <a:r>
              <a:rPr lang="en-US" spc="-20" dirty="0"/>
              <a:t>S</a:t>
            </a:r>
            <a:r>
              <a:rPr lang="en-US" dirty="0"/>
              <a:t>T</a:t>
            </a:r>
            <a:r>
              <a:rPr lang="en-US" spc="-10" dirty="0"/>
              <a:t> </a:t>
            </a:r>
            <a:r>
              <a:rPr lang="en-US" spc="-15" dirty="0"/>
              <a:t>be convergent research that addresses technological as well as human and societal dimensions</a:t>
            </a:r>
            <a:r>
              <a:rPr lang="en-US" dirty="0"/>
              <a:t>; and</a:t>
            </a:r>
          </a:p>
          <a:p>
            <a:pPr marL="711200" marR="5080" indent="-457200">
              <a:spcAft>
                <a:spcPts val="300"/>
              </a:spcAft>
              <a:buFont typeface="Arial" panose="020B0604020202020204" pitchFamily="34" charset="0"/>
              <a:buChar char="•"/>
              <a:tabLst>
                <a:tab pos="482600" algn="l"/>
              </a:tabLst>
            </a:pPr>
            <a:r>
              <a:rPr lang="en-US" spc="-5" dirty="0"/>
              <a:t>MU</a:t>
            </a:r>
            <a:r>
              <a:rPr lang="en-US" spc="-20" dirty="0"/>
              <a:t>S</a:t>
            </a:r>
            <a:r>
              <a:rPr lang="en-US" dirty="0"/>
              <a:t>T</a:t>
            </a:r>
            <a:r>
              <a:rPr lang="en-US" spc="-10" dirty="0"/>
              <a:t> </a:t>
            </a:r>
            <a:r>
              <a:rPr lang="en-US" spc="-20" dirty="0"/>
              <a:t>incorporate a conceptualization of future work that is embedded in a social and economic context.</a:t>
            </a:r>
            <a:endParaRPr lang="en-US" dirty="0"/>
          </a:p>
        </p:txBody>
      </p:sp>
      <p:sp>
        <p:nvSpPr>
          <p:cNvPr id="4" name="TextBox 3">
            <a:extLst>
              <a:ext uri="{FF2B5EF4-FFF2-40B4-BE49-F238E27FC236}">
                <a16:creationId xmlns:a16="http://schemas.microsoft.com/office/drawing/2014/main" id="{903A91E4-CC4A-44D2-84A0-0EF7499C4345}"/>
              </a:ext>
            </a:extLst>
          </p:cNvPr>
          <p:cNvSpPr txBox="1"/>
          <p:nvPr/>
        </p:nvSpPr>
        <p:spPr>
          <a:xfrm>
            <a:off x="2554889" y="4985351"/>
            <a:ext cx="7488621" cy="1046440"/>
          </a:xfrm>
          <a:prstGeom prst="rect">
            <a:avLst/>
          </a:prstGeom>
          <a:gradFill>
            <a:gsLst>
              <a:gs pos="0">
                <a:schemeClr val="accent1">
                  <a:lumMod val="40000"/>
                  <a:lumOff val="60000"/>
                </a:schemeClr>
              </a:gs>
              <a:gs pos="50000">
                <a:schemeClr val="tx2">
                  <a:lumMod val="40000"/>
                  <a:lumOff val="60000"/>
                </a:schemeClr>
              </a:gs>
              <a:gs pos="100000">
                <a:schemeClr val="accent1">
                  <a:tint val="23500"/>
                  <a:satMod val="160000"/>
                </a:schemeClr>
              </a:gs>
            </a:gsLst>
            <a:path path="circle">
              <a:fillToRect t="100000" r="100000"/>
            </a:path>
          </a:gradFill>
          <a:ln>
            <a:solidFill>
              <a:schemeClr val="accent1"/>
            </a:solidFill>
          </a:ln>
        </p:spPr>
        <p:txBody>
          <a:bodyPr wrap="square" lIns="182880" tIns="91440" rIns="182880" bIns="91440" rtlCol="0" anchor="t">
            <a:spAutoFit/>
          </a:bodyPr>
          <a:lstStyle/>
          <a:p>
            <a:pPr algn="ctr"/>
            <a:r>
              <a:rPr lang="en-US" sz="2800" dirty="0"/>
              <a:t>The ideal FW-HTF proposal is unlikely to align with the mission of any other NSF program</a:t>
            </a:r>
          </a:p>
        </p:txBody>
      </p:sp>
      <p:sp>
        <p:nvSpPr>
          <p:cNvPr id="6" name="Slide Number Placeholder 5">
            <a:extLst>
              <a:ext uri="{FF2B5EF4-FFF2-40B4-BE49-F238E27FC236}">
                <a16:creationId xmlns:a16="http://schemas.microsoft.com/office/drawing/2014/main" id="{304B4DC1-D26A-C1EC-5933-01979A00E19B}"/>
              </a:ext>
            </a:extLst>
          </p:cNvPr>
          <p:cNvSpPr>
            <a:spLocks noGrp="1"/>
          </p:cNvSpPr>
          <p:nvPr>
            <p:ph type="sldNum" sz="quarter" idx="7"/>
          </p:nvPr>
        </p:nvSpPr>
        <p:spPr/>
        <p:txBody>
          <a:bodyPr/>
          <a:lstStyle/>
          <a:p>
            <a:fld id="{B6F15528-21DE-4FAA-801E-634DDDAF4B2B}" type="slidenum">
              <a:rPr lang="en-US" smtClean="0"/>
              <a:t>15</a:t>
            </a:fld>
            <a:endParaRPr lang="en-US" dirty="0"/>
          </a:p>
        </p:txBody>
      </p:sp>
      <p:pic>
        <p:nvPicPr>
          <p:cNvPr id="5" name="Recorded Sound" descr="Audio">
            <a:hlinkClick r:id="" action="ppaction://media"/>
            <a:extLst>
              <a:ext uri="{FF2B5EF4-FFF2-40B4-BE49-F238E27FC236}">
                <a16:creationId xmlns:a16="http://schemas.microsoft.com/office/drawing/2014/main" id="{33A12136-4F34-AE17-1E42-7A4ECE5350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1687" y="57404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157"/>
    </mc:Choice>
    <mc:Fallback xmlns="">
      <p:transition spd="slow" advTm="7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1C7B-5ACA-400C-9132-8F6A606E26A2}"/>
              </a:ext>
            </a:extLst>
          </p:cNvPr>
          <p:cNvSpPr>
            <a:spLocks noGrp="1"/>
          </p:cNvSpPr>
          <p:nvPr>
            <p:ph type="title"/>
          </p:nvPr>
        </p:nvSpPr>
        <p:spPr>
          <a:xfrm>
            <a:off x="516890" y="512175"/>
            <a:ext cx="11158219" cy="677108"/>
          </a:xfrm>
        </p:spPr>
        <p:txBody>
          <a:bodyPr/>
          <a:lstStyle/>
          <a:p>
            <a:r>
              <a:rPr lang="en-US" dirty="0"/>
              <a:t>Proposal Submission Deadline</a:t>
            </a:r>
          </a:p>
        </p:txBody>
      </p:sp>
      <p:sp>
        <p:nvSpPr>
          <p:cNvPr id="8" name="Text Placeholder 2">
            <a:extLst>
              <a:ext uri="{FF2B5EF4-FFF2-40B4-BE49-F238E27FC236}">
                <a16:creationId xmlns:a16="http://schemas.microsoft.com/office/drawing/2014/main" id="{D09EE395-377A-925D-83E0-C3EF86CE9E59}"/>
              </a:ext>
            </a:extLst>
          </p:cNvPr>
          <p:cNvSpPr>
            <a:spLocks noGrp="1"/>
          </p:cNvSpPr>
          <p:nvPr>
            <p:ph type="body" idx="1"/>
          </p:nvPr>
        </p:nvSpPr>
        <p:spPr>
          <a:xfrm>
            <a:off x="1507820" y="2142309"/>
            <a:ext cx="9698263" cy="1585690"/>
          </a:xfrm>
          <a:gradFill>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gradFill>
          <a:ln>
            <a:solidFill>
              <a:schemeClr val="accent1"/>
            </a:solidFill>
          </a:ln>
        </p:spPr>
        <p:txBody>
          <a:bodyPr wrap="square" lIns="182880" tIns="91440" rIns="182880" bIns="91440" anchor="t">
            <a:spAutoFit/>
          </a:bodyPr>
          <a:lstStyle/>
          <a:p>
            <a:pPr algn="l">
              <a:lnSpc>
                <a:spcPct val="150000"/>
              </a:lnSpc>
            </a:pPr>
            <a:r>
              <a:rPr lang="en-US" sz="3200" dirty="0"/>
              <a:t>All FY23 FW-HTF proposals:</a:t>
            </a:r>
          </a:p>
          <a:p>
            <a:pPr algn="ctr">
              <a:lnSpc>
                <a:spcPct val="150000"/>
              </a:lnSpc>
            </a:pPr>
            <a:r>
              <a:rPr lang="en-US" sz="3200" i="1" dirty="0"/>
              <a:t>Due by 5 PM submitter’s local time on March 30, 2023</a:t>
            </a:r>
          </a:p>
        </p:txBody>
      </p:sp>
      <p:sp>
        <p:nvSpPr>
          <p:cNvPr id="9" name="Slide Number Placeholder 8">
            <a:extLst>
              <a:ext uri="{FF2B5EF4-FFF2-40B4-BE49-F238E27FC236}">
                <a16:creationId xmlns:a16="http://schemas.microsoft.com/office/drawing/2014/main" id="{22022B16-7C3A-AB1C-8BC8-E9EC5448BF7D}"/>
              </a:ext>
            </a:extLst>
          </p:cNvPr>
          <p:cNvSpPr>
            <a:spLocks noGrp="1"/>
          </p:cNvSpPr>
          <p:nvPr>
            <p:ph type="sldNum" sz="quarter" idx="7"/>
          </p:nvPr>
        </p:nvSpPr>
        <p:spPr/>
        <p:txBody>
          <a:bodyPr/>
          <a:lstStyle/>
          <a:p>
            <a:fld id="{B6F15528-21DE-4FAA-801E-634DDDAF4B2B}" type="slidenum">
              <a:rPr lang="en-US" smtClean="0"/>
              <a:t>16</a:t>
            </a:fld>
            <a:endParaRPr lang="en-US" dirty="0"/>
          </a:p>
        </p:txBody>
      </p:sp>
      <p:pic>
        <p:nvPicPr>
          <p:cNvPr id="3" name="Recorded Sound" descr="Audio">
            <a:hlinkClick r:id="" action="ppaction://media"/>
            <a:extLst>
              <a:ext uri="{FF2B5EF4-FFF2-40B4-BE49-F238E27FC236}">
                <a16:creationId xmlns:a16="http://schemas.microsoft.com/office/drawing/2014/main" id="{17038D63-E423-7BF3-FF42-08B6AABFE0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3690" y="5622159"/>
            <a:ext cx="406400" cy="406400"/>
          </a:xfrm>
          <a:prstGeom prst="rect">
            <a:avLst/>
          </a:prstGeom>
        </p:spPr>
      </p:pic>
    </p:spTree>
    <p:extLst>
      <p:ext uri="{BB962C8B-B14F-4D97-AF65-F5344CB8AC3E}">
        <p14:creationId xmlns:p14="http://schemas.microsoft.com/office/powerpoint/2010/main" val="3903031850"/>
      </p:ext>
    </p:extLst>
  </p:cSld>
  <p:clrMapOvr>
    <a:masterClrMapping/>
  </p:clrMapOvr>
  <mc:AlternateContent xmlns:mc="http://schemas.openxmlformats.org/markup-compatibility/2006" xmlns:p14="http://schemas.microsoft.com/office/powerpoint/2010/main">
    <mc:Choice Requires="p14">
      <p:transition spd="slow" p14:dur="2000" advTm="15102"/>
    </mc:Choice>
    <mc:Fallback xmlns="">
      <p:transition spd="slow" advTm="1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F54B-9387-432F-AE3F-DF573FFBFFE5}"/>
              </a:ext>
            </a:extLst>
          </p:cNvPr>
          <p:cNvSpPr>
            <a:spLocks noGrp="1"/>
          </p:cNvSpPr>
          <p:nvPr>
            <p:ph type="title"/>
          </p:nvPr>
        </p:nvSpPr>
        <p:spPr>
          <a:xfrm>
            <a:off x="516888" y="685800"/>
            <a:ext cx="11158219" cy="677108"/>
          </a:xfrm>
        </p:spPr>
        <p:txBody>
          <a:bodyPr/>
          <a:lstStyle/>
          <a:p>
            <a:r>
              <a:rPr lang="en-US" dirty="0"/>
              <a:t>Eligibility Requirements</a:t>
            </a:r>
          </a:p>
        </p:txBody>
      </p:sp>
      <p:sp>
        <p:nvSpPr>
          <p:cNvPr id="3" name="Text Placeholder 2">
            <a:extLst>
              <a:ext uri="{FF2B5EF4-FFF2-40B4-BE49-F238E27FC236}">
                <a16:creationId xmlns:a16="http://schemas.microsoft.com/office/drawing/2014/main" id="{6D4B98E7-A91A-42D5-9B5E-A0BA6BA17B03}"/>
              </a:ext>
            </a:extLst>
          </p:cNvPr>
          <p:cNvSpPr>
            <a:spLocks noGrp="1"/>
          </p:cNvSpPr>
          <p:nvPr>
            <p:ph type="body" idx="1"/>
          </p:nvPr>
        </p:nvSpPr>
        <p:spPr>
          <a:xfrm>
            <a:off x="675637" y="1597087"/>
            <a:ext cx="10840719" cy="1800493"/>
          </a:xfrm>
        </p:spPr>
        <p:txBody>
          <a:bodyPr/>
          <a:lstStyle/>
          <a:p>
            <a:pPr marL="457200" indent="-457200">
              <a:spcAft>
                <a:spcPts val="600"/>
              </a:spcAft>
              <a:buFont typeface="Arial" panose="020B0604020202020204" pitchFamily="34" charset="0"/>
              <a:buChar char="•"/>
            </a:pPr>
            <a:r>
              <a:rPr lang="en-US" dirty="0"/>
              <a:t>PIs must hold an appointment at the US-based campus or office of an eligible Institution of Higher Education or non-profit organization.</a:t>
            </a:r>
          </a:p>
          <a:p>
            <a:pPr marL="457200" indent="-457200">
              <a:spcAft>
                <a:spcPts val="600"/>
              </a:spcAft>
              <a:buFont typeface="Arial" panose="020B0604020202020204" pitchFamily="34" charset="0"/>
              <a:buChar char="•"/>
            </a:pPr>
            <a:r>
              <a:rPr lang="en-US" dirty="0"/>
              <a:t>There are no restrictions beyond those outlined in the PAPPG on who may serve as Co-PI, Senior Personnel, or Consultant. </a:t>
            </a:r>
          </a:p>
        </p:txBody>
      </p:sp>
      <p:sp>
        <p:nvSpPr>
          <p:cNvPr id="4" name="TextBox 3">
            <a:extLst>
              <a:ext uri="{FF2B5EF4-FFF2-40B4-BE49-F238E27FC236}">
                <a16:creationId xmlns:a16="http://schemas.microsoft.com/office/drawing/2014/main" id="{976B167D-73C4-4211-8986-D360FFADFF9E}"/>
              </a:ext>
            </a:extLst>
          </p:cNvPr>
          <p:cNvSpPr txBox="1"/>
          <p:nvPr/>
        </p:nvSpPr>
        <p:spPr>
          <a:xfrm>
            <a:off x="516889" y="3527554"/>
            <a:ext cx="10840718" cy="1985159"/>
          </a:xfrm>
          <a:prstGeom prst="rect">
            <a:avLst/>
          </a:prstGeom>
          <a:gradFill flip="none" rotWithShape="1">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tileRect/>
          </a:gradFill>
          <a:ln>
            <a:solidFill>
              <a:schemeClr val="accent1"/>
            </a:solidFill>
          </a:ln>
        </p:spPr>
        <p:txBody>
          <a:bodyPr wrap="square" lIns="182880" tIns="91440" rIns="182880" bIns="91440" rtlCol="0">
            <a:spAutoFit/>
          </a:bodyPr>
          <a:lstStyle/>
          <a:p>
            <a:pPr>
              <a:spcAft>
                <a:spcPts val="600"/>
              </a:spcAft>
            </a:pPr>
            <a:r>
              <a:rPr lang="en-US" sz="2800" dirty="0"/>
              <a:t>An individual may appear as PI or Co-PI on </a:t>
            </a:r>
            <a:r>
              <a:rPr lang="en-US" sz="2800" b="1" i="1" dirty="0"/>
              <a:t>only one </a:t>
            </a:r>
            <a:r>
              <a:rPr lang="en-US" sz="2800" dirty="0"/>
              <a:t>proposal submitted in response to the FY 2023 FW-HTF solicitation. Subsequent submissions will be returned without review. </a:t>
            </a:r>
          </a:p>
          <a:p>
            <a:pPr algn="ctr"/>
            <a:r>
              <a:rPr lang="en-US" sz="2800" b="1" i="1" dirty="0"/>
              <a:t>This eligibility constraint will be strictly enforced!</a:t>
            </a:r>
          </a:p>
        </p:txBody>
      </p:sp>
      <p:sp>
        <p:nvSpPr>
          <p:cNvPr id="6" name="Slide Number Placeholder 5">
            <a:extLst>
              <a:ext uri="{FF2B5EF4-FFF2-40B4-BE49-F238E27FC236}">
                <a16:creationId xmlns:a16="http://schemas.microsoft.com/office/drawing/2014/main" id="{87A83F87-B506-2C6A-F445-E098F80AD530}"/>
              </a:ext>
            </a:extLst>
          </p:cNvPr>
          <p:cNvSpPr>
            <a:spLocks noGrp="1"/>
          </p:cNvSpPr>
          <p:nvPr>
            <p:ph type="sldNum" sz="quarter" idx="7"/>
          </p:nvPr>
        </p:nvSpPr>
        <p:spPr/>
        <p:txBody>
          <a:bodyPr/>
          <a:lstStyle/>
          <a:p>
            <a:fld id="{B6F15528-21DE-4FAA-801E-634DDDAF4B2B}" type="slidenum">
              <a:rPr lang="en-US" smtClean="0"/>
              <a:t>17</a:t>
            </a:fld>
            <a:endParaRPr lang="en-US" dirty="0"/>
          </a:p>
        </p:txBody>
      </p:sp>
      <p:pic>
        <p:nvPicPr>
          <p:cNvPr id="5" name="Recorded Sound" descr="Audio">
            <a:hlinkClick r:id="" action="ppaction://media"/>
            <a:extLst>
              <a:ext uri="{FF2B5EF4-FFF2-40B4-BE49-F238E27FC236}">
                <a16:creationId xmlns:a16="http://schemas.microsoft.com/office/drawing/2014/main" id="{5DDBCCD0-11AA-F2E2-83B5-6632224FA1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5744276"/>
            <a:ext cx="406400" cy="406400"/>
          </a:xfrm>
          <a:prstGeom prst="rect">
            <a:avLst/>
          </a:prstGeom>
        </p:spPr>
      </p:pic>
    </p:spTree>
    <p:extLst>
      <p:ext uri="{BB962C8B-B14F-4D97-AF65-F5344CB8AC3E}">
        <p14:creationId xmlns:p14="http://schemas.microsoft.com/office/powerpoint/2010/main" val="2488202325"/>
      </p:ext>
    </p:extLst>
  </p:cSld>
  <p:clrMapOvr>
    <a:masterClrMapping/>
  </p:clrMapOvr>
  <mc:AlternateContent xmlns:mc="http://schemas.openxmlformats.org/markup-compatibility/2006" xmlns:p14="http://schemas.microsoft.com/office/powerpoint/2010/main">
    <mc:Choice Requires="p14">
      <p:transition spd="slow" p14:dur="2000" advTm="46891"/>
    </mc:Choice>
    <mc:Fallback xmlns="">
      <p:transition spd="slow" advTm="4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81000" y="419321"/>
            <a:ext cx="10360661"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254" normalizeH="0" baseline="0" noProof="0" dirty="0">
                <a:ln>
                  <a:noFill/>
                </a:ln>
                <a:solidFill>
                  <a:schemeClr val="tx1"/>
                </a:solidFill>
                <a:effectLst/>
                <a:uLnTx/>
                <a:uFillTx/>
                <a:latin typeface="Calibri Light"/>
                <a:ea typeface="+mn-ea"/>
                <a:cs typeface="Calibri Light"/>
              </a:rPr>
              <a:t>Proposal Categories</a:t>
            </a:r>
            <a:endParaRPr kumimoji="0" lang="en-US" sz="4400" b="0" i="0" u="none" strike="noStrike" kern="1200" cap="none" spc="0" normalizeH="0" baseline="0" noProof="0" dirty="0">
              <a:ln>
                <a:noFill/>
              </a:ln>
              <a:solidFill>
                <a:schemeClr val="tx1"/>
              </a:solidFill>
              <a:effectLst/>
              <a:uLnTx/>
              <a:uFillTx/>
              <a:latin typeface="Calibri Light"/>
              <a:ea typeface="+mn-ea"/>
              <a:cs typeface="Calibri Light"/>
            </a:endParaRPr>
          </a:p>
        </p:txBody>
      </p:sp>
      <p:sp>
        <p:nvSpPr>
          <p:cNvPr id="3" name="object 3"/>
          <p:cNvSpPr txBox="1"/>
          <p:nvPr/>
        </p:nvSpPr>
        <p:spPr>
          <a:xfrm>
            <a:off x="418704" y="1230272"/>
            <a:ext cx="11315750" cy="2462213"/>
          </a:xfrm>
          <a:prstGeom prst="rect">
            <a:avLst/>
          </a:prstGeom>
        </p:spPr>
        <p:txBody>
          <a:bodyPr vert="horz" wrap="square" lIns="0" tIns="0" rIns="0" bIns="0" rtlCol="0" anchor="t">
            <a:spAutoFit/>
          </a:bodyPr>
          <a:lstStyle/>
          <a:p>
            <a:pPr marL="12700">
              <a:spcBef>
                <a:spcPts val="670"/>
              </a:spcBef>
              <a:tabLst>
                <a:tab pos="241300" algn="l"/>
              </a:tabLst>
            </a:pPr>
            <a:r>
              <a:rPr lang="en-US" sz="3200" dirty="0">
                <a:cs typeface="Calibri"/>
              </a:rPr>
              <a:t>Two Categories of FW-HTF proposals:</a:t>
            </a:r>
            <a:endParaRPr lang="en-US" sz="3200" dirty="0">
              <a:latin typeface="Calibri"/>
              <a:cs typeface="Calibri"/>
            </a:endParaRPr>
          </a:p>
          <a:p>
            <a:pPr marL="457200" indent="-457200">
              <a:buFont typeface="Arial" panose="020B0604020202020204" pitchFamily="34" charset="0"/>
              <a:buChar char="•"/>
            </a:pPr>
            <a:r>
              <a:rPr lang="en-US" sz="3200" b="1" dirty="0">
                <a:cs typeface="Calibri"/>
              </a:rPr>
              <a:t>Research Medium</a:t>
            </a:r>
            <a:r>
              <a:rPr lang="en-US" sz="3200" dirty="0">
                <a:cs typeface="Calibri"/>
              </a:rPr>
              <a:t> (FW-HTF-RM) projects with a total budget not to exceed $1,000,000 for a period of up to 4 years.</a:t>
            </a:r>
          </a:p>
          <a:p>
            <a:pPr marL="457200" indent="-457200">
              <a:buFont typeface="Arial" panose="020B0604020202020204" pitchFamily="34" charset="0"/>
              <a:buChar char="•"/>
            </a:pPr>
            <a:r>
              <a:rPr lang="en-US" sz="3200" b="1" dirty="0">
                <a:cs typeface="Calibri"/>
              </a:rPr>
              <a:t>Research Large</a:t>
            </a:r>
            <a:r>
              <a:rPr lang="en-US" sz="3200" dirty="0">
                <a:cs typeface="Calibri"/>
              </a:rPr>
              <a:t> (FW-HTF-RL) projects with a total budget greater than $1,000,000 and not to exceed $2,000,000.</a:t>
            </a:r>
          </a:p>
        </p:txBody>
      </p:sp>
      <p:sp>
        <p:nvSpPr>
          <p:cNvPr id="4" name="TextBox 3">
            <a:extLst>
              <a:ext uri="{FF2B5EF4-FFF2-40B4-BE49-F238E27FC236}">
                <a16:creationId xmlns:a16="http://schemas.microsoft.com/office/drawing/2014/main" id="{31E1BB9A-0BB8-4B83-A386-9837FB4F1835}"/>
              </a:ext>
            </a:extLst>
          </p:cNvPr>
          <p:cNvSpPr txBox="1"/>
          <p:nvPr/>
        </p:nvSpPr>
        <p:spPr>
          <a:xfrm>
            <a:off x="381000" y="4265365"/>
            <a:ext cx="11353454" cy="1477328"/>
          </a:xfrm>
          <a:prstGeom prst="rect">
            <a:avLst/>
          </a:prstGeom>
          <a:gradFill>
            <a:gsLst>
              <a:gs pos="0">
                <a:schemeClr val="tx2">
                  <a:lumMod val="20000"/>
                  <a:lumOff val="80000"/>
                </a:schemeClr>
              </a:gs>
              <a:gs pos="63000">
                <a:schemeClr val="tx2">
                  <a:lumMod val="40000"/>
                  <a:lumOff val="60000"/>
                </a:schemeClr>
              </a:gs>
              <a:gs pos="100000">
                <a:schemeClr val="accent1">
                  <a:tint val="23500"/>
                  <a:satMod val="160000"/>
                </a:schemeClr>
              </a:gs>
            </a:gsLst>
            <a:lin ang="10800000" scaled="1"/>
          </a:gradFill>
          <a:ln>
            <a:solidFill>
              <a:schemeClr val="accent1"/>
            </a:solidFill>
          </a:ln>
        </p:spPr>
        <p:txBody>
          <a:bodyPr wrap="square" lIns="182880" tIns="91440" rIns="182880" bIns="91440" rtlCol="0">
            <a:spAutoFit/>
          </a:bodyPr>
          <a:lstStyle/>
          <a:p>
            <a:pPr marL="457200" indent="-457200">
              <a:buFont typeface="Arial" panose="020B0604020202020204" pitchFamily="34" charset="0"/>
              <a:buChar char="•"/>
            </a:pPr>
            <a:r>
              <a:rPr lang="en-US" sz="2800" dirty="0"/>
              <a:t>Grant budget should be justified by project scope, required resources, and envisioned outcomes.  </a:t>
            </a:r>
          </a:p>
          <a:p>
            <a:pPr marL="457200" indent="-457200">
              <a:buFont typeface="Arial" panose="020B0604020202020204" pitchFamily="34" charset="0"/>
              <a:buChar char="•"/>
            </a:pPr>
            <a:r>
              <a:rPr lang="en-US" sz="2800" dirty="0"/>
              <a:t>No previous FW-HTF grant is required for submission in any category. </a:t>
            </a:r>
          </a:p>
        </p:txBody>
      </p:sp>
      <p:sp>
        <p:nvSpPr>
          <p:cNvPr id="6" name="Slide Number Placeholder 5">
            <a:extLst>
              <a:ext uri="{FF2B5EF4-FFF2-40B4-BE49-F238E27FC236}">
                <a16:creationId xmlns:a16="http://schemas.microsoft.com/office/drawing/2014/main" id="{70355A86-95F9-5B23-4531-903402757397}"/>
              </a:ext>
            </a:extLst>
          </p:cNvPr>
          <p:cNvSpPr>
            <a:spLocks noGrp="1"/>
          </p:cNvSpPr>
          <p:nvPr>
            <p:ph type="sldNum" sz="quarter" idx="7"/>
          </p:nvPr>
        </p:nvSpPr>
        <p:spPr/>
        <p:txBody>
          <a:bodyPr/>
          <a:lstStyle/>
          <a:p>
            <a:fld id="{B6F15528-21DE-4FAA-801E-634DDDAF4B2B}" type="slidenum">
              <a:rPr lang="en-US" smtClean="0"/>
              <a:t>18</a:t>
            </a:fld>
            <a:endParaRPr lang="en-US" dirty="0"/>
          </a:p>
        </p:txBody>
      </p:sp>
      <p:pic>
        <p:nvPicPr>
          <p:cNvPr id="5" name="Recorded Sound" descr="Audio">
            <a:hlinkClick r:id="" action="ppaction://media"/>
            <a:extLst>
              <a:ext uri="{FF2B5EF4-FFF2-40B4-BE49-F238E27FC236}">
                <a16:creationId xmlns:a16="http://schemas.microsoft.com/office/drawing/2014/main" id="{C56E9B0A-B14C-8A43-805F-AC688E7544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5859266"/>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922"/>
    </mc:Choice>
    <mc:Fallback xmlns="">
      <p:transition spd="slow" advTm="7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22287" y="304800"/>
            <a:ext cx="11044873"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30" normalizeH="0" baseline="0" noProof="0" dirty="0">
                <a:ln>
                  <a:noFill/>
                </a:ln>
                <a:solidFill>
                  <a:schemeClr val="tx1"/>
                </a:solidFill>
                <a:effectLst/>
                <a:uLnTx/>
                <a:uFillTx/>
                <a:latin typeface="Calibri Light"/>
                <a:ea typeface="+mn-ea"/>
                <a:cs typeface="Calibri Light"/>
              </a:rPr>
              <a:t>All F</a:t>
            </a:r>
            <a:r>
              <a:rPr kumimoji="0" lang="en-US" sz="4400" b="0" i="0" u="none" strike="noStrike" kern="1200" cap="none" spc="-70" normalizeH="0" baseline="0" noProof="0" dirty="0">
                <a:ln>
                  <a:noFill/>
                </a:ln>
                <a:solidFill>
                  <a:schemeClr val="tx1"/>
                </a:solidFill>
                <a:effectLst/>
                <a:uLnTx/>
                <a:uFillTx/>
                <a:latin typeface="Calibri Light"/>
                <a:ea typeface="+mn-ea"/>
                <a:cs typeface="Calibri Light"/>
              </a:rPr>
              <a:t>W</a:t>
            </a:r>
            <a:r>
              <a:rPr kumimoji="0" lang="en-US" sz="4400" b="0" i="0" u="none" strike="noStrike" kern="1200" cap="none" spc="-40" normalizeH="0" baseline="0" noProof="0" dirty="0">
                <a:ln>
                  <a:noFill/>
                </a:ln>
                <a:solidFill>
                  <a:schemeClr val="tx1"/>
                </a:solidFill>
                <a:effectLst/>
                <a:uLnTx/>
                <a:uFillTx/>
                <a:latin typeface="Calibri Light"/>
                <a:ea typeface="+mn-ea"/>
                <a:cs typeface="Calibri Light"/>
              </a:rPr>
              <a:t>-</a:t>
            </a:r>
            <a:r>
              <a:rPr kumimoji="0" lang="en-US" sz="4400" b="0" i="0" u="none" strike="noStrike" kern="1200" cap="none" spc="-65" normalizeH="0" baseline="0" noProof="0" dirty="0">
                <a:ln>
                  <a:noFill/>
                </a:ln>
                <a:solidFill>
                  <a:schemeClr val="tx1"/>
                </a:solidFill>
                <a:effectLst/>
                <a:uLnTx/>
                <a:uFillTx/>
                <a:latin typeface="Calibri Light"/>
                <a:ea typeface="+mn-ea"/>
                <a:cs typeface="Calibri Light"/>
              </a:rPr>
              <a:t>HT</a:t>
            </a:r>
            <a:r>
              <a:rPr kumimoji="0" lang="en-US" sz="4400" b="0" i="0" u="none" strike="noStrike" kern="1200" cap="none" spc="-55" normalizeH="0" baseline="0" noProof="0" dirty="0">
                <a:ln>
                  <a:noFill/>
                </a:ln>
                <a:solidFill>
                  <a:schemeClr val="tx1"/>
                </a:solidFill>
                <a:effectLst/>
                <a:uLnTx/>
                <a:uFillTx/>
                <a:latin typeface="Calibri Light"/>
                <a:ea typeface="+mn-ea"/>
                <a:cs typeface="Calibri Light"/>
              </a:rPr>
              <a:t>F Proposals: </a:t>
            </a:r>
            <a:r>
              <a:rPr kumimoji="0" lang="en-US" sz="4400" b="0" i="0" u="none" strike="noStrike" kern="1200" cap="none" spc="-135" normalizeH="0" baseline="0" noProof="0" dirty="0">
                <a:ln>
                  <a:noFill/>
                </a:ln>
                <a:solidFill>
                  <a:schemeClr val="tx1"/>
                </a:solidFill>
                <a:effectLst/>
                <a:uLnTx/>
                <a:uFillTx/>
                <a:latin typeface="Calibri Light"/>
                <a:ea typeface="+mn-ea"/>
                <a:cs typeface="Calibri Light"/>
              </a:rPr>
              <a:t>R</a:t>
            </a:r>
            <a:r>
              <a:rPr kumimoji="0" lang="en-US" sz="4400" b="0" i="0" u="none" strike="noStrike" kern="1200" cap="none" spc="-40" normalizeH="0" baseline="0" noProof="0" dirty="0">
                <a:ln>
                  <a:noFill/>
                </a:ln>
                <a:solidFill>
                  <a:schemeClr val="tx1"/>
                </a:solidFill>
                <a:effectLst/>
                <a:uLnTx/>
                <a:uFillTx/>
                <a:latin typeface="Calibri Light"/>
                <a:ea typeface="+mn-ea"/>
                <a:cs typeface="Calibri Light"/>
              </a:rPr>
              <a:t>e</a:t>
            </a:r>
            <a:r>
              <a:rPr kumimoji="0" lang="en-US" sz="4400" b="0" i="0" u="none" strike="noStrike" kern="1200" cap="none" spc="-50" normalizeH="0" baseline="0" noProof="0" dirty="0">
                <a:ln>
                  <a:noFill/>
                </a:ln>
                <a:solidFill>
                  <a:schemeClr val="tx1"/>
                </a:solidFill>
                <a:effectLst/>
                <a:uLnTx/>
                <a:uFillTx/>
                <a:latin typeface="Calibri Light"/>
                <a:ea typeface="+mn-ea"/>
                <a:cs typeface="Calibri Light"/>
              </a:rPr>
              <a:t>q</a:t>
            </a:r>
            <a:r>
              <a:rPr kumimoji="0" lang="en-US" sz="4400" b="0" i="0" u="none" strike="noStrike" kern="1200" cap="none" spc="-75" normalizeH="0" baseline="0" noProof="0" dirty="0">
                <a:ln>
                  <a:noFill/>
                </a:ln>
                <a:solidFill>
                  <a:schemeClr val="tx1"/>
                </a:solidFill>
                <a:effectLst/>
                <a:uLnTx/>
                <a:uFillTx/>
                <a:latin typeface="Calibri Light"/>
                <a:ea typeface="+mn-ea"/>
                <a:cs typeface="Calibri Light"/>
              </a:rPr>
              <a:t>u</a:t>
            </a:r>
            <a:r>
              <a:rPr kumimoji="0" lang="en-US" sz="4400" b="0" i="0" u="none" strike="noStrike" kern="1200" cap="none" spc="-20" normalizeH="0" baseline="0" noProof="0" dirty="0">
                <a:ln>
                  <a:noFill/>
                </a:ln>
                <a:solidFill>
                  <a:schemeClr val="tx1"/>
                </a:solidFill>
                <a:effectLst/>
                <a:uLnTx/>
                <a:uFillTx/>
                <a:latin typeface="Calibri Light"/>
                <a:ea typeface="+mn-ea"/>
                <a:cs typeface="Calibri Light"/>
              </a:rPr>
              <a:t>i</a:t>
            </a:r>
            <a:r>
              <a:rPr kumimoji="0" lang="en-US" sz="4400" b="0" i="0" u="none" strike="noStrike" kern="1200" cap="none" spc="-120" normalizeH="0" baseline="0" noProof="0" dirty="0">
                <a:ln>
                  <a:noFill/>
                </a:ln>
                <a:solidFill>
                  <a:schemeClr val="tx1"/>
                </a:solidFill>
                <a:effectLst/>
                <a:uLnTx/>
                <a:uFillTx/>
                <a:latin typeface="Calibri Light"/>
                <a:ea typeface="+mn-ea"/>
                <a:cs typeface="Calibri Light"/>
              </a:rPr>
              <a:t>r</a:t>
            </a:r>
            <a:r>
              <a:rPr kumimoji="0" lang="en-US" sz="4400" b="0" i="0" u="none" strike="noStrike" kern="1200" cap="none" spc="-60" normalizeH="0" baseline="0" noProof="0" dirty="0">
                <a:ln>
                  <a:noFill/>
                </a:ln>
                <a:solidFill>
                  <a:schemeClr val="tx1"/>
                </a:solidFill>
                <a:effectLst/>
                <a:uLnTx/>
                <a:uFillTx/>
                <a:latin typeface="Calibri Light"/>
                <a:ea typeface="+mn-ea"/>
                <a:cs typeface="Calibri Light"/>
              </a:rPr>
              <a:t>e</a:t>
            </a:r>
            <a:r>
              <a:rPr kumimoji="0" lang="en-US" sz="4400" b="0" i="0" u="none" strike="noStrike" kern="1200" cap="none" spc="-25" normalizeH="0" baseline="0" noProof="0" dirty="0">
                <a:ln>
                  <a:noFill/>
                </a:ln>
                <a:solidFill>
                  <a:schemeClr val="tx1"/>
                </a:solidFill>
                <a:effectLst/>
                <a:uLnTx/>
                <a:uFillTx/>
                <a:latin typeface="Calibri Light"/>
                <a:ea typeface="+mn-ea"/>
                <a:cs typeface="Calibri Light"/>
              </a:rPr>
              <a:t>d </a:t>
            </a:r>
            <a:r>
              <a:rPr kumimoji="0" lang="en-US" sz="4400" b="0" i="0" u="none" strike="noStrike" kern="1200" cap="none" spc="-40" normalizeH="0" baseline="0" noProof="0" dirty="0">
                <a:ln>
                  <a:noFill/>
                </a:ln>
                <a:solidFill>
                  <a:schemeClr val="tx1"/>
                </a:solidFill>
                <a:effectLst/>
                <a:uLnTx/>
                <a:uFillTx/>
                <a:latin typeface="Calibri Light"/>
                <a:ea typeface="+mn-ea"/>
                <a:cs typeface="Calibri Light"/>
              </a:rPr>
              <a:t>Sections</a:t>
            </a:r>
            <a:endParaRPr kumimoji="0" lang="en-US" sz="4400" b="0" i="0" u="none" strike="noStrike" kern="1200" cap="none" spc="0" normalizeH="0" baseline="0" noProof="0" dirty="0">
              <a:ln>
                <a:noFill/>
              </a:ln>
              <a:solidFill>
                <a:schemeClr val="tx1"/>
              </a:solidFill>
              <a:effectLst/>
              <a:uLnTx/>
              <a:uFillTx/>
              <a:latin typeface="Calibri Light"/>
              <a:ea typeface="+mn-ea"/>
              <a:cs typeface="Calibri Light"/>
            </a:endParaRPr>
          </a:p>
        </p:txBody>
      </p:sp>
      <p:sp>
        <p:nvSpPr>
          <p:cNvPr id="3" name="object 3"/>
          <p:cNvSpPr txBox="1"/>
          <p:nvPr/>
        </p:nvSpPr>
        <p:spPr>
          <a:xfrm>
            <a:off x="501967" y="1143000"/>
            <a:ext cx="11188066" cy="5047536"/>
          </a:xfrm>
          <a:prstGeom prst="rect">
            <a:avLst/>
          </a:prstGeom>
        </p:spPr>
        <p:txBody>
          <a:bodyPr vert="horz" wrap="square" lIns="0" tIns="0" rIns="0" bIns="0" rtlCol="0" anchor="t">
            <a:spAutoFit/>
          </a:bodyPr>
          <a:lstStyle/>
          <a:p>
            <a:pPr marL="12700">
              <a:lnSpc>
                <a:spcPct val="100000"/>
              </a:lnSpc>
              <a:spcAft>
                <a:spcPts val="600"/>
              </a:spcAft>
            </a:pPr>
            <a:r>
              <a:rPr lang="en-US" sz="2800" dirty="0">
                <a:cs typeface="Calibri"/>
              </a:rPr>
              <a:t>In addition to the required sections described in the PAPPG, the Project Description of </a:t>
            </a:r>
            <a:r>
              <a:rPr lang="en-US" sz="2800" b="1" dirty="0">
                <a:cs typeface="Calibri"/>
              </a:rPr>
              <a:t>all</a:t>
            </a:r>
            <a:r>
              <a:rPr lang="en-US" sz="2800" dirty="0">
                <a:cs typeface="Calibri"/>
              </a:rPr>
              <a:t> FW-HTF proposals MUST include the following separate sections, clearly labeled with the specified headings:</a:t>
            </a:r>
          </a:p>
          <a:p>
            <a:pPr marL="469900" indent="-457200">
              <a:lnSpc>
                <a:spcPct val="100000"/>
              </a:lnSpc>
              <a:spcAft>
                <a:spcPts val="600"/>
              </a:spcAft>
              <a:buFont typeface="Arial" panose="020B0604020202020204" pitchFamily="34" charset="0"/>
              <a:buChar char="•"/>
            </a:pPr>
            <a:r>
              <a:rPr lang="en-US" sz="2800" spc="-5" dirty="0">
                <a:cs typeface="Calibri"/>
              </a:rPr>
              <a:t>A </a:t>
            </a:r>
            <a:r>
              <a:rPr lang="en-US" sz="2800" b="1" i="1" spc="-5" dirty="0">
                <a:cs typeface="Calibri"/>
              </a:rPr>
              <a:t>Work Context </a:t>
            </a:r>
            <a:r>
              <a:rPr lang="en-US" sz="2800" spc="-5" dirty="0">
                <a:cs typeface="Calibri"/>
              </a:rPr>
              <a:t>section to clearly identify and define the work domain, workers, and workplaces;</a:t>
            </a:r>
          </a:p>
          <a:p>
            <a:pPr marL="469900" indent="-457200">
              <a:spcAft>
                <a:spcPts val="600"/>
              </a:spcAft>
              <a:buFont typeface="Arial" panose="020B0604020202020204" pitchFamily="34" charset="0"/>
              <a:buChar char="•"/>
            </a:pPr>
            <a:r>
              <a:rPr lang="en-US" sz="2800" spc="-5" dirty="0">
                <a:cs typeface="Calibri"/>
              </a:rPr>
              <a:t>An </a:t>
            </a:r>
            <a:r>
              <a:rPr lang="en-US" sz="2800" b="1" i="1" spc="-5" dirty="0">
                <a:cs typeface="Calibri"/>
              </a:rPr>
              <a:t>Integrative Research </a:t>
            </a:r>
            <a:r>
              <a:rPr lang="en-US" sz="2800" spc="-5" dirty="0">
                <a:cs typeface="Calibri"/>
              </a:rPr>
              <a:t>section to describe how knowledge, techniques, and expertise from; </a:t>
            </a:r>
          </a:p>
          <a:p>
            <a:pPr marL="469900" indent="-457200">
              <a:lnSpc>
                <a:spcPct val="100000"/>
              </a:lnSpc>
              <a:spcAft>
                <a:spcPts val="600"/>
              </a:spcAft>
              <a:buFont typeface="Arial" panose="020B0604020202020204" pitchFamily="34" charset="0"/>
              <a:buChar char="•"/>
            </a:pPr>
            <a:r>
              <a:rPr lang="en-US" sz="2800" dirty="0">
                <a:cs typeface="Calibri"/>
              </a:rPr>
              <a:t>A </a:t>
            </a:r>
            <a:r>
              <a:rPr lang="en-US" sz="2800" b="1" i="1" dirty="0">
                <a:cs typeface="Calibri"/>
              </a:rPr>
              <a:t>Methods, Measures, and Metrics </a:t>
            </a:r>
            <a:r>
              <a:rPr lang="en-US" sz="2800" dirty="0">
                <a:cs typeface="Calibri"/>
              </a:rPr>
              <a:t>section to describe how progress and outcomes of the project will be assessed.</a:t>
            </a:r>
          </a:p>
          <a:p>
            <a:pPr marL="469900" indent="-457200">
              <a:lnSpc>
                <a:spcPct val="100000"/>
              </a:lnSpc>
              <a:spcAft>
                <a:spcPts val="600"/>
              </a:spcAft>
              <a:buFont typeface="Arial" panose="020B0604020202020204" pitchFamily="34" charset="0"/>
              <a:buChar char="•"/>
            </a:pPr>
            <a:r>
              <a:rPr lang="en-US" sz="2800" dirty="0">
                <a:latin typeface="Calibri"/>
                <a:cs typeface="Calibri"/>
              </a:rPr>
              <a:t>An </a:t>
            </a:r>
            <a:r>
              <a:rPr lang="en-US" sz="2800" b="1" i="1" dirty="0">
                <a:latin typeface="Calibri"/>
                <a:cs typeface="Calibri"/>
              </a:rPr>
              <a:t>Access &amp; Inclusion </a:t>
            </a:r>
            <a:r>
              <a:rPr lang="en-US" sz="2800" dirty="0">
                <a:latin typeface="Calibri"/>
                <a:cs typeface="Calibri"/>
              </a:rPr>
              <a:t>section to address enhancing the future workplace inclusion and equity with the proposed work. </a:t>
            </a:r>
            <a:endParaRPr sz="2800" dirty="0">
              <a:latin typeface="Calibri"/>
              <a:cs typeface="Calibri"/>
            </a:endParaRPr>
          </a:p>
        </p:txBody>
      </p:sp>
      <p:sp>
        <p:nvSpPr>
          <p:cNvPr id="5" name="Slide Number Placeholder 4">
            <a:extLst>
              <a:ext uri="{FF2B5EF4-FFF2-40B4-BE49-F238E27FC236}">
                <a16:creationId xmlns:a16="http://schemas.microsoft.com/office/drawing/2014/main" id="{4C76273B-A57C-23E1-E715-284BD54A4283}"/>
              </a:ext>
            </a:extLst>
          </p:cNvPr>
          <p:cNvSpPr>
            <a:spLocks noGrp="1"/>
          </p:cNvSpPr>
          <p:nvPr>
            <p:ph type="sldNum" sz="quarter" idx="7"/>
          </p:nvPr>
        </p:nvSpPr>
        <p:spPr/>
        <p:txBody>
          <a:bodyPr/>
          <a:lstStyle/>
          <a:p>
            <a:fld id="{B6F15528-21DE-4FAA-801E-634DDDAF4B2B}" type="slidenum">
              <a:rPr lang="en-US" smtClean="0"/>
              <a:t>19</a:t>
            </a:fld>
            <a:endParaRPr lang="en-US" dirty="0"/>
          </a:p>
        </p:txBody>
      </p:sp>
      <p:pic>
        <p:nvPicPr>
          <p:cNvPr id="4" name="Recorded Sound" descr="Audio">
            <a:hlinkClick r:id="" action="ppaction://media"/>
            <a:extLst>
              <a:ext uri="{FF2B5EF4-FFF2-40B4-BE49-F238E27FC236}">
                <a16:creationId xmlns:a16="http://schemas.microsoft.com/office/drawing/2014/main" id="{5FE92F3C-EAAD-8D29-5D00-F031ED8691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8767" y="594522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320"/>
    </mc:Choice>
    <mc:Fallback xmlns="">
      <p:transition spd="slow" advTm="8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Woman with holographic display"/>
          <p:cNvGrpSpPr/>
          <p:nvPr/>
        </p:nvGrpSpPr>
        <p:grpSpPr>
          <a:xfrm>
            <a:off x="943074" y="156793"/>
            <a:ext cx="3535159" cy="2582758"/>
            <a:chOff x="3307043" y="3002972"/>
            <a:chExt cx="6273376" cy="4645715"/>
          </a:xfrm>
        </p:grpSpPr>
        <p:sp>
          <p:nvSpPr>
            <p:cNvPr id="4" name="Rectangle 3"/>
            <p:cNvSpPr/>
            <p:nvPr/>
          </p:nvSpPr>
          <p:spPr>
            <a:xfrm>
              <a:off x="3307043" y="3002972"/>
              <a:ext cx="6273376" cy="4645715"/>
            </a:xfrm>
            <a:prstGeom prst="rect">
              <a:avLst/>
            </a:prstGeom>
            <a:solidFill>
              <a:schemeClr val="bg1"/>
            </a:solidFill>
            <a:ln>
              <a:noFill/>
            </a:ln>
            <a:effectLst>
              <a:glow rad="50800">
                <a:schemeClr val="bg1">
                  <a:lumMod val="75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traffic-control_INSET.jpg"/>
            <p:cNvPicPr>
              <a:picLocks noChangeAspect="1"/>
            </p:cNvPicPr>
            <p:nvPr/>
          </p:nvPicPr>
          <p:blipFill rotWithShape="1">
            <a:blip r:embed="rId5"/>
            <a:srcRect/>
            <a:stretch/>
          </p:blipFill>
          <p:spPr>
            <a:xfrm>
              <a:off x="3475022" y="3146642"/>
              <a:ext cx="5937416" cy="4358374"/>
            </a:xfrm>
            <a:prstGeom prst="rect">
              <a:avLst/>
            </a:prstGeom>
          </p:spPr>
        </p:pic>
      </p:grpSp>
      <p:sp>
        <p:nvSpPr>
          <p:cNvPr id="7" name="Content Placeholder 2">
            <a:extLst>
              <a:ext uri="{FF2B5EF4-FFF2-40B4-BE49-F238E27FC236}">
                <a16:creationId xmlns:a16="http://schemas.microsoft.com/office/drawing/2014/main" id="{B83408B2-2D5F-482A-9A6D-C631BA588B0A}"/>
              </a:ext>
            </a:extLst>
          </p:cNvPr>
          <p:cNvSpPr txBox="1">
            <a:spLocks/>
          </p:cNvSpPr>
          <p:nvPr/>
        </p:nvSpPr>
        <p:spPr>
          <a:xfrm>
            <a:off x="5302506" y="225910"/>
            <a:ext cx="6600596" cy="2421922"/>
          </a:xfrm>
          <a:prstGeom prst="rect">
            <a:avLst/>
          </a:prstGeom>
          <a:solidFill>
            <a:srgbClr val="693F7B">
              <a:alpha val="10000"/>
            </a:srgbClr>
          </a:solid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693F7B"/>
                </a:solidFill>
              </a:rPr>
              <a:t>Steering Committee</a:t>
            </a:r>
          </a:p>
          <a:p>
            <a:pPr marL="0" indent="0">
              <a:buNone/>
            </a:pPr>
            <a:r>
              <a:rPr lang="en-US" sz="2000" b="1" dirty="0"/>
              <a:t>CISE: </a:t>
            </a:r>
            <a:r>
              <a:rPr lang="en-US" sz="2000" dirty="0">
                <a:solidFill>
                  <a:srgbClr val="000000"/>
                </a:solidFill>
                <a:effectLst/>
                <a:ea typeface="Times New Roman" panose="02020603050405020304" pitchFamily="18" charset="0"/>
              </a:rPr>
              <a:t>Michael Littman </a:t>
            </a:r>
            <a:endParaRPr lang="en-US" sz="2000" dirty="0"/>
          </a:p>
          <a:p>
            <a:pPr marL="0" indent="0">
              <a:buNone/>
            </a:pPr>
            <a:r>
              <a:rPr lang="en-US" sz="2000" b="1" dirty="0"/>
              <a:t>EDU: </a:t>
            </a:r>
            <a:r>
              <a:rPr lang="en-US" sz="2000" dirty="0">
                <a:solidFill>
                  <a:srgbClr val="000000"/>
                </a:solidFill>
              </a:rPr>
              <a:t>Evan Heit</a:t>
            </a:r>
          </a:p>
          <a:p>
            <a:pPr marL="0" indent="0">
              <a:buNone/>
            </a:pPr>
            <a:r>
              <a:rPr lang="en-US" sz="2000" b="1" dirty="0"/>
              <a:t>ENG: </a:t>
            </a:r>
            <a:r>
              <a:rPr lang="en-US" sz="2000" dirty="0"/>
              <a:t>Alexis Lewis †</a:t>
            </a:r>
            <a:endParaRPr lang="en-US" sz="2000" dirty="0">
              <a:cs typeface="Calibri"/>
            </a:endParaRPr>
          </a:p>
          <a:p>
            <a:pPr marL="0" indent="0">
              <a:buNone/>
              <a:tabLst>
                <a:tab pos="681038" algn="l"/>
              </a:tabLst>
            </a:pPr>
            <a:r>
              <a:rPr lang="en-US" sz="2000" b="1" dirty="0"/>
              <a:t>SBE: </a:t>
            </a:r>
            <a:r>
              <a:rPr lang="en-US" sz="2000" dirty="0"/>
              <a:t>Rayvon Fouché </a:t>
            </a:r>
            <a:r>
              <a:rPr lang="en-US" sz="2000" dirty="0">
                <a:solidFill>
                  <a:srgbClr val="000000"/>
                </a:solidFill>
              </a:rPr>
              <a:t>†</a:t>
            </a:r>
          </a:p>
          <a:p>
            <a:pPr marL="0" indent="0">
              <a:buNone/>
              <a:tabLst>
                <a:tab pos="681038" algn="l"/>
              </a:tabLst>
            </a:pPr>
            <a:r>
              <a:rPr lang="en-US" sz="2000" b="1" dirty="0"/>
              <a:t>TIP:</a:t>
            </a:r>
            <a:r>
              <a:rPr lang="en-US" sz="2000" dirty="0"/>
              <a:t>  </a:t>
            </a:r>
            <a:r>
              <a:rPr lang="en-US" sz="2000" dirty="0">
                <a:solidFill>
                  <a:srgbClr val="000000"/>
                </a:solidFill>
              </a:rPr>
              <a:t>Barry Johnson</a:t>
            </a:r>
          </a:p>
        </p:txBody>
      </p:sp>
      <p:sp>
        <p:nvSpPr>
          <p:cNvPr id="13" name="TextBox 12">
            <a:extLst>
              <a:ext uri="{FF2B5EF4-FFF2-40B4-BE49-F238E27FC236}">
                <a16:creationId xmlns:a16="http://schemas.microsoft.com/office/drawing/2014/main" id="{CDA8571B-1DF9-B633-44E9-2ED28EC5C264}"/>
              </a:ext>
            </a:extLst>
          </p:cNvPr>
          <p:cNvSpPr txBox="1"/>
          <p:nvPr/>
        </p:nvSpPr>
        <p:spPr>
          <a:xfrm>
            <a:off x="5256162" y="2508719"/>
            <a:ext cx="6121100" cy="461665"/>
          </a:xfrm>
          <a:prstGeom prst="rect">
            <a:avLst/>
          </a:prstGeom>
          <a:noFill/>
        </p:spPr>
        <p:txBody>
          <a:bodyPr wrap="square">
            <a:spAutoFit/>
          </a:bodyPr>
          <a:lstStyle/>
          <a:p>
            <a:pPr marL="0" indent="0">
              <a:buNone/>
              <a:tabLst>
                <a:tab pos="681038" algn="l"/>
              </a:tabLst>
            </a:pPr>
            <a:r>
              <a:rPr lang="en-US" sz="2400" dirty="0"/>
              <a:t>† </a:t>
            </a:r>
            <a:r>
              <a:rPr lang="en-US" sz="1600" i="1" dirty="0"/>
              <a:t>Steering Committee Co-Chairs</a:t>
            </a:r>
          </a:p>
        </p:txBody>
      </p:sp>
      <p:sp>
        <p:nvSpPr>
          <p:cNvPr id="8" name="TextBox 7">
            <a:extLst>
              <a:ext uri="{FF2B5EF4-FFF2-40B4-BE49-F238E27FC236}">
                <a16:creationId xmlns:a16="http://schemas.microsoft.com/office/drawing/2014/main" id="{3B21442F-A772-481D-8051-9B1F5E627D04}"/>
              </a:ext>
            </a:extLst>
          </p:cNvPr>
          <p:cNvSpPr txBox="1"/>
          <p:nvPr/>
        </p:nvSpPr>
        <p:spPr>
          <a:xfrm>
            <a:off x="5302506" y="2947950"/>
            <a:ext cx="6600596" cy="2887970"/>
          </a:xfrm>
          <a:prstGeom prst="rect">
            <a:avLst/>
          </a:prstGeom>
          <a:solidFill>
            <a:schemeClr val="accent2">
              <a:lumMod val="75000"/>
              <a:alpha val="10000"/>
            </a:schemeClr>
          </a:solidFill>
          <a:ln>
            <a:noFill/>
          </a:ln>
        </p:spPr>
        <p:txBody>
          <a:bodyPr wrap="square" lIns="91440" tIns="45720" rIns="91440" bIns="45720" rtlCol="0" anchor="t">
            <a:spAutoFit/>
          </a:bodyPr>
          <a:lstStyle/>
          <a:p>
            <a:r>
              <a:rPr lang="en-US" sz="2000" b="1" dirty="0">
                <a:solidFill>
                  <a:schemeClr val="accent2">
                    <a:lumMod val="75000"/>
                  </a:schemeClr>
                </a:solidFill>
              </a:rPr>
              <a:t>Working Group</a:t>
            </a:r>
            <a:endParaRPr lang="en-US" sz="2000" dirty="0">
              <a:solidFill>
                <a:schemeClr val="accent2">
                  <a:lumMod val="75000"/>
                </a:schemeClr>
              </a:solidFill>
            </a:endParaRPr>
          </a:p>
          <a:p>
            <a:pPr>
              <a:spcBef>
                <a:spcPts val="1000"/>
              </a:spcBef>
            </a:pPr>
            <a:r>
              <a:rPr lang="en-US" sz="2000" b="1" dirty="0"/>
              <a:t>CISE:  </a:t>
            </a:r>
            <a:r>
              <a:rPr lang="en-US" sz="2000" dirty="0"/>
              <a:t>David Corman,</a:t>
            </a:r>
            <a:r>
              <a:rPr lang="en-US" sz="2000" dirty="0">
                <a:ea typeface="+mn-lt"/>
                <a:cs typeface="+mn-lt"/>
              </a:rPr>
              <a:t> Dan Cosley</a:t>
            </a:r>
            <a:endParaRPr lang="en-US" sz="2000" dirty="0">
              <a:cs typeface="Calibri"/>
            </a:endParaRPr>
          </a:p>
          <a:p>
            <a:pPr>
              <a:spcBef>
                <a:spcPts val="1000"/>
              </a:spcBef>
            </a:pPr>
            <a:r>
              <a:rPr lang="en-US" sz="2000" b="1" dirty="0"/>
              <a:t>EDU:</a:t>
            </a:r>
            <a:r>
              <a:rPr lang="en-US" sz="2000" dirty="0"/>
              <a:t> Martha James, Julie Johnson, Alexandra Medina-Borja*, Katelyn Schreyer</a:t>
            </a:r>
            <a:endParaRPr lang="en-US" sz="2000" dirty="0">
              <a:cs typeface="Calibri"/>
            </a:endParaRPr>
          </a:p>
          <a:p>
            <a:pPr>
              <a:spcBef>
                <a:spcPts val="1000"/>
              </a:spcBef>
            </a:pPr>
            <a:r>
              <a:rPr lang="en-US" sz="2000" b="1" dirty="0"/>
              <a:t>ENG: </a:t>
            </a:r>
            <a:r>
              <a:rPr lang="en-US" sz="2000" dirty="0"/>
              <a:t>Jordan Berg*, </a:t>
            </a:r>
            <a:r>
              <a:rPr lang="pl-PL" sz="2000"/>
              <a:t>Daniel McAdams, Leon Shterengas</a:t>
            </a:r>
            <a:endParaRPr lang="en-US" sz="2000" dirty="0"/>
          </a:p>
          <a:p>
            <a:pPr>
              <a:spcBef>
                <a:spcPts val="1000"/>
              </a:spcBef>
            </a:pPr>
            <a:r>
              <a:rPr lang="en-US" sz="2000" b="1" dirty="0"/>
              <a:t>SBE: </a:t>
            </a:r>
            <a:r>
              <a:rPr lang="en-US" sz="2000" dirty="0"/>
              <a:t>Sara Kiesler, Betty Tuller</a:t>
            </a:r>
          </a:p>
          <a:p>
            <a:pPr>
              <a:spcBef>
                <a:spcPts val="1000"/>
              </a:spcBef>
            </a:pPr>
            <a:r>
              <a:rPr lang="en-US" sz="2000" b="1" dirty="0"/>
              <a:t>TIP</a:t>
            </a:r>
            <a:r>
              <a:rPr lang="en-US" sz="2000" dirty="0"/>
              <a:t>: Linda Molnar, </a:t>
            </a:r>
            <a:r>
              <a:rPr lang="en-US" sz="1800" dirty="0">
                <a:solidFill>
                  <a:srgbClr val="262626"/>
                </a:solidFill>
                <a:effectLst/>
                <a:latin typeface="Segoe UI" panose="020B0502040204020203" pitchFamily="34" charset="0"/>
              </a:rPr>
              <a:t>Debora Rodrigues</a:t>
            </a:r>
            <a:endParaRPr lang="en-US" sz="2000" dirty="0"/>
          </a:p>
        </p:txBody>
      </p:sp>
      <p:sp>
        <p:nvSpPr>
          <p:cNvPr id="12" name="TextBox 11">
            <a:extLst>
              <a:ext uri="{FF2B5EF4-FFF2-40B4-BE49-F238E27FC236}">
                <a16:creationId xmlns:a16="http://schemas.microsoft.com/office/drawing/2014/main" id="{4D3581BD-982F-053A-6403-A7B1514165D6}"/>
              </a:ext>
            </a:extLst>
          </p:cNvPr>
          <p:cNvSpPr txBox="1"/>
          <p:nvPr/>
        </p:nvSpPr>
        <p:spPr>
          <a:xfrm>
            <a:off x="5302506" y="5757916"/>
            <a:ext cx="6121100" cy="369332"/>
          </a:xfrm>
          <a:prstGeom prst="rect">
            <a:avLst/>
          </a:prstGeom>
          <a:noFill/>
        </p:spPr>
        <p:txBody>
          <a:bodyPr wrap="square">
            <a:spAutoFit/>
          </a:bodyPr>
          <a:lstStyle/>
          <a:p>
            <a:pPr marL="0" indent="0">
              <a:buNone/>
              <a:tabLst>
                <a:tab pos="681038" algn="l"/>
              </a:tabLst>
            </a:pPr>
            <a:r>
              <a:rPr lang="en-US" dirty="0"/>
              <a:t>*</a:t>
            </a:r>
            <a:r>
              <a:rPr lang="en-US" sz="1800" dirty="0"/>
              <a:t> </a:t>
            </a:r>
            <a:r>
              <a:rPr lang="en-US" sz="1600" i="1" dirty="0"/>
              <a:t>Working Group Co-Chairs</a:t>
            </a:r>
          </a:p>
        </p:txBody>
      </p:sp>
      <p:sp>
        <p:nvSpPr>
          <p:cNvPr id="9" name="TextBox 8">
            <a:extLst>
              <a:ext uri="{FF2B5EF4-FFF2-40B4-BE49-F238E27FC236}">
                <a16:creationId xmlns:a16="http://schemas.microsoft.com/office/drawing/2014/main" id="{DAA1DD62-0D7A-4C38-8E74-2B676E338F98}"/>
              </a:ext>
            </a:extLst>
          </p:cNvPr>
          <p:cNvSpPr txBox="1"/>
          <p:nvPr/>
        </p:nvSpPr>
        <p:spPr>
          <a:xfrm>
            <a:off x="562708" y="2858906"/>
            <a:ext cx="4295892" cy="2144177"/>
          </a:xfrm>
          <a:prstGeom prst="rect">
            <a:avLst/>
          </a:prstGeom>
          <a:solidFill>
            <a:srgbClr val="338984">
              <a:alpha val="10000"/>
            </a:srgbClr>
          </a:solidFill>
          <a:ln>
            <a:noFill/>
          </a:ln>
        </p:spPr>
        <p:txBody>
          <a:bodyPr wrap="square" lIns="91440" tIns="45720" rIns="91440" bIns="45720" rtlCol="0" anchor="t">
            <a:spAutoFit/>
          </a:bodyPr>
          <a:lstStyle/>
          <a:p>
            <a:pPr>
              <a:spcBef>
                <a:spcPts val="1000"/>
              </a:spcBef>
            </a:pPr>
            <a:r>
              <a:rPr lang="en-US" sz="2000" b="1" dirty="0"/>
              <a:t>CISE AD:  </a:t>
            </a:r>
            <a:r>
              <a:rPr lang="en-US" sz="2000" dirty="0"/>
              <a:t>Margaret Martonosi</a:t>
            </a:r>
          </a:p>
          <a:p>
            <a:pPr>
              <a:spcBef>
                <a:spcPts val="1000"/>
              </a:spcBef>
            </a:pPr>
            <a:r>
              <a:rPr lang="en-US" sz="2000" b="1" dirty="0"/>
              <a:t>EDU AD:  </a:t>
            </a:r>
            <a:r>
              <a:rPr lang="en-US" sz="2000" dirty="0"/>
              <a:t>James Moore</a:t>
            </a:r>
          </a:p>
          <a:p>
            <a:pPr>
              <a:spcBef>
                <a:spcPts val="1000"/>
              </a:spcBef>
            </a:pPr>
            <a:r>
              <a:rPr lang="en-US" sz="2000" b="1" dirty="0"/>
              <a:t>ENG AD: </a:t>
            </a:r>
            <a:r>
              <a:rPr lang="en-US" sz="2000" dirty="0"/>
              <a:t>Susan Margulies</a:t>
            </a:r>
          </a:p>
          <a:p>
            <a:pPr>
              <a:spcBef>
                <a:spcPts val="1000"/>
              </a:spcBef>
            </a:pPr>
            <a:r>
              <a:rPr lang="en-US" sz="2000" b="1" dirty="0"/>
              <a:t>SBE AD:  </a:t>
            </a:r>
            <a:r>
              <a:rPr lang="en-US" sz="2000" dirty="0"/>
              <a:t>Kellina M. Craig-Henderson</a:t>
            </a:r>
          </a:p>
          <a:p>
            <a:pPr>
              <a:spcBef>
                <a:spcPts val="1000"/>
              </a:spcBef>
            </a:pPr>
            <a:r>
              <a:rPr lang="en-US" sz="2000" b="1" dirty="0"/>
              <a:t>TIP AD: </a:t>
            </a:r>
            <a:r>
              <a:rPr lang="en-US" sz="2000" dirty="0">
                <a:ea typeface="+mn-lt"/>
                <a:cs typeface="+mn-lt"/>
              </a:rPr>
              <a:t>Erwin Gianchandani</a:t>
            </a:r>
            <a:endParaRPr lang="en-US" sz="2000" dirty="0"/>
          </a:p>
        </p:txBody>
      </p:sp>
      <p:sp>
        <p:nvSpPr>
          <p:cNvPr id="11" name="Content Placeholder 2">
            <a:extLst>
              <a:ext uri="{FF2B5EF4-FFF2-40B4-BE49-F238E27FC236}">
                <a16:creationId xmlns:a16="http://schemas.microsoft.com/office/drawing/2014/main" id="{DE0F62DB-7CDC-4CC0-9A0C-FD6AF684ED29}"/>
              </a:ext>
            </a:extLst>
          </p:cNvPr>
          <p:cNvSpPr txBox="1">
            <a:spLocks/>
          </p:cNvSpPr>
          <p:nvPr/>
        </p:nvSpPr>
        <p:spPr>
          <a:xfrm>
            <a:off x="562708" y="5116730"/>
            <a:ext cx="4295892" cy="934733"/>
          </a:xfrm>
          <a:prstGeom prst="rect">
            <a:avLst/>
          </a:prstGeom>
          <a:solidFill>
            <a:srgbClr val="0070C0">
              <a:alpha val="10000"/>
            </a:srgbClr>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02060"/>
                </a:solidFill>
              </a:rPr>
              <a:t>Stewarding Unit</a:t>
            </a:r>
          </a:p>
          <a:p>
            <a:pPr marL="0" indent="0">
              <a:buNone/>
            </a:pPr>
            <a:r>
              <a:rPr lang="en-US" sz="2000" b="1" dirty="0"/>
              <a:t>ENG/EFMA: </a:t>
            </a:r>
            <a:r>
              <a:rPr lang="en-US" sz="2000" dirty="0"/>
              <a:t>Sohi Rastegar</a:t>
            </a:r>
          </a:p>
        </p:txBody>
      </p:sp>
      <p:sp>
        <p:nvSpPr>
          <p:cNvPr id="2" name="Slide Number Placeholder 1">
            <a:extLst>
              <a:ext uri="{FF2B5EF4-FFF2-40B4-BE49-F238E27FC236}">
                <a16:creationId xmlns:a16="http://schemas.microsoft.com/office/drawing/2014/main" id="{536557E7-8BF5-79C7-EB7E-B5773C4D3D02}"/>
              </a:ext>
              <a:ext uri="{C183D7F6-B498-43B3-948B-1728B52AA6E4}">
                <adec:decorative xmlns:adec="http://schemas.microsoft.com/office/drawing/2017/decorative" val="0"/>
              </a:ext>
            </a:extLst>
          </p:cNvPr>
          <p:cNvSpPr>
            <a:spLocks noGrp="1"/>
          </p:cNvSpPr>
          <p:nvPr>
            <p:ph type="sldNum" sz="quarter" idx="12"/>
          </p:nvPr>
        </p:nvSpPr>
        <p:spPr/>
        <p:txBody>
          <a:bodyPr/>
          <a:lstStyle/>
          <a:p>
            <a:fld id="{45055FA5-4107-4DB3-869F-3480864D30CA}" type="slidenum">
              <a:rPr lang="en-US" smtClean="0"/>
              <a:t>2</a:t>
            </a:fld>
            <a:endParaRPr lang="en-US" dirty="0"/>
          </a:p>
        </p:txBody>
      </p:sp>
      <p:pic>
        <p:nvPicPr>
          <p:cNvPr id="15" name="Recorded Sound" descr="Audio - see notes for transcript">
            <a:hlinkClick r:id="" action="ppaction://media"/>
            <a:extLst>
              <a:ext uri="{FF2B5EF4-FFF2-40B4-BE49-F238E27FC236}">
                <a16:creationId xmlns:a16="http://schemas.microsoft.com/office/drawing/2014/main" id="{2A352B59-0CEA-2DA4-63FD-87974D6366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705" y="5466134"/>
            <a:ext cx="406400" cy="406400"/>
          </a:xfrm>
          <a:prstGeom prst="rect">
            <a:avLst/>
          </a:prstGeom>
        </p:spPr>
      </p:pic>
      <p:sp>
        <p:nvSpPr>
          <p:cNvPr id="10" name="TextBox 9">
            <a:extLst>
              <a:ext uri="{FF2B5EF4-FFF2-40B4-BE49-F238E27FC236}">
                <a16:creationId xmlns:a16="http://schemas.microsoft.com/office/drawing/2014/main" id="{38E66B9B-2486-48BA-950E-1E06EA641DAC}"/>
              </a:ext>
              <a:ext uri="{C183D7F6-B498-43B3-948B-1728B52AA6E4}">
                <adec:decorative xmlns:adec="http://schemas.microsoft.com/office/drawing/2017/decorative" val="1"/>
              </a:ext>
            </a:extLst>
          </p:cNvPr>
          <p:cNvSpPr txBox="1"/>
          <p:nvPr/>
        </p:nvSpPr>
        <p:spPr>
          <a:xfrm>
            <a:off x="0" y="6488668"/>
            <a:ext cx="301686" cy="369332"/>
          </a:xfrm>
          <a:prstGeom prst="rect">
            <a:avLst/>
          </a:prstGeom>
          <a:noFill/>
        </p:spPr>
        <p:txBody>
          <a:bodyPr wrap="none" rtlCol="0">
            <a:spAutoFit/>
          </a:bodyPr>
          <a:lstStyle/>
          <a:p>
            <a:r>
              <a:rPr lang="en-US" dirty="0">
                <a:solidFill>
                  <a:schemeClr val="bg1"/>
                </a:solidFill>
              </a:rPr>
              <a:t>2</a:t>
            </a:r>
          </a:p>
        </p:txBody>
      </p:sp>
      <p:sp>
        <p:nvSpPr>
          <p:cNvPr id="3" name="Title 2">
            <a:extLst>
              <a:ext uri="{FF2B5EF4-FFF2-40B4-BE49-F238E27FC236}">
                <a16:creationId xmlns:a16="http://schemas.microsoft.com/office/drawing/2014/main" id="{801BE81F-7A9A-03A8-BEF6-B2C49B10E8A3}"/>
              </a:ext>
              <a:ext uri="{C183D7F6-B498-43B3-948B-1728B52AA6E4}">
                <adec:decorative xmlns:adec="http://schemas.microsoft.com/office/drawing/2017/decorative" val="1"/>
              </a:ext>
            </a:extLst>
          </p:cNvPr>
          <p:cNvSpPr>
            <a:spLocks noGrp="1"/>
          </p:cNvSpPr>
          <p:nvPr>
            <p:ph type="ctrTitle"/>
          </p:nvPr>
        </p:nvSpPr>
        <p:spPr>
          <a:xfrm>
            <a:off x="1524000" y="-923330"/>
            <a:ext cx="9144000" cy="923330"/>
          </a:xfrm>
        </p:spPr>
        <p:txBody>
          <a:bodyPr wrap="square" lIns="0" tIns="0" rIns="0" bIns="0" anchor="b">
            <a:spAutoFit/>
          </a:bodyPr>
          <a:lstStyle/>
          <a:p>
            <a:r>
              <a:rPr lang="en-US" dirty="0"/>
              <a:t>FW-HTF Structure</a:t>
            </a:r>
          </a:p>
        </p:txBody>
      </p:sp>
    </p:spTree>
    <p:extLst>
      <p:ext uri="{BB962C8B-B14F-4D97-AF65-F5344CB8AC3E}">
        <p14:creationId xmlns:p14="http://schemas.microsoft.com/office/powerpoint/2010/main" val="4063546709"/>
      </p:ext>
    </p:extLst>
  </p:cSld>
  <p:clrMapOvr>
    <a:masterClrMapping/>
  </p:clrMapOvr>
  <mc:AlternateContent xmlns:mc="http://schemas.openxmlformats.org/markup-compatibility/2006" xmlns:p14="http://schemas.microsoft.com/office/powerpoint/2010/main">
    <mc:Choice Requires="p14">
      <p:transition p14:dur="10" advTm="58779"/>
    </mc:Choice>
    <mc:Fallback xmlns="">
      <p:transition advTm="5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7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B1D9-E8A3-46D7-8DB5-6932E09DAC06}"/>
              </a:ext>
            </a:extLst>
          </p:cNvPr>
          <p:cNvSpPr>
            <a:spLocks noGrp="1"/>
          </p:cNvSpPr>
          <p:nvPr>
            <p:ph type="title"/>
          </p:nvPr>
        </p:nvSpPr>
        <p:spPr>
          <a:xfrm>
            <a:off x="516890" y="512175"/>
            <a:ext cx="11158219" cy="677108"/>
          </a:xfrm>
        </p:spPr>
        <p:txBody>
          <a:bodyPr/>
          <a:lstStyle/>
          <a:p>
            <a:r>
              <a:rPr lang="en-US" dirty="0"/>
              <a:t>Other Requirements: O*NET Code and Keywords</a:t>
            </a:r>
          </a:p>
        </p:txBody>
      </p:sp>
      <p:sp>
        <p:nvSpPr>
          <p:cNvPr id="3" name="Text Placeholder 2">
            <a:extLst>
              <a:ext uri="{FF2B5EF4-FFF2-40B4-BE49-F238E27FC236}">
                <a16:creationId xmlns:a16="http://schemas.microsoft.com/office/drawing/2014/main" id="{7F9B7568-7C53-4DAC-81C4-666C650E1814}"/>
              </a:ext>
            </a:extLst>
          </p:cNvPr>
          <p:cNvSpPr>
            <a:spLocks noGrp="1"/>
          </p:cNvSpPr>
          <p:nvPr>
            <p:ph type="body" idx="1"/>
          </p:nvPr>
        </p:nvSpPr>
        <p:spPr>
          <a:xfrm>
            <a:off x="675640" y="1725669"/>
            <a:ext cx="10840719" cy="2154436"/>
          </a:xfrm>
        </p:spPr>
        <p:txBody>
          <a:bodyPr wrap="square" lIns="0" tIns="0" rIns="0" bIns="0" anchor="t">
            <a:spAutoFit/>
          </a:bodyPr>
          <a:lstStyle/>
          <a:p>
            <a:pPr marL="457200" indent="-457200">
              <a:buFont typeface="Arial"/>
              <a:buChar char="•"/>
            </a:pPr>
            <a:r>
              <a:rPr lang="en-US" dirty="0"/>
              <a:t>Proposals must specify O*NET code or codes corresponding to the job of focus. Overly general projects that do not correspond to a particular job are not appropriate for FW-HTF. </a:t>
            </a:r>
          </a:p>
          <a:p>
            <a:pPr marL="457200" indent="-457200">
              <a:buFont typeface="Arial"/>
              <a:buChar char="•"/>
            </a:pPr>
            <a:r>
              <a:rPr lang="en-US" dirty="0"/>
              <a:t>Proposals must also specify three key words corresponding to the future work, future worker, and future technology in the proposal.</a:t>
            </a:r>
          </a:p>
        </p:txBody>
      </p:sp>
      <p:sp>
        <p:nvSpPr>
          <p:cNvPr id="4" name="Slide Number Placeholder 3">
            <a:extLst>
              <a:ext uri="{FF2B5EF4-FFF2-40B4-BE49-F238E27FC236}">
                <a16:creationId xmlns:a16="http://schemas.microsoft.com/office/drawing/2014/main" id="{4B74A5B7-1E60-481C-0C61-9E4985025FAB}"/>
              </a:ext>
            </a:extLst>
          </p:cNvPr>
          <p:cNvSpPr>
            <a:spLocks noGrp="1"/>
          </p:cNvSpPr>
          <p:nvPr>
            <p:ph type="sldNum" sz="quarter" idx="7"/>
          </p:nvPr>
        </p:nvSpPr>
        <p:spPr/>
        <p:txBody>
          <a:bodyPr/>
          <a:lstStyle/>
          <a:p>
            <a:fld id="{B6F15528-21DE-4FAA-801E-634DDDAF4B2B}" type="slidenum">
              <a:rPr lang="en-US" smtClean="0"/>
              <a:t>20</a:t>
            </a:fld>
            <a:endParaRPr lang="en-US" dirty="0"/>
          </a:p>
        </p:txBody>
      </p:sp>
      <p:pic>
        <p:nvPicPr>
          <p:cNvPr id="5" name="Recorded Sound" descr="Audio">
            <a:hlinkClick r:id="" action="ppaction://media"/>
            <a:extLst>
              <a:ext uri="{FF2B5EF4-FFF2-40B4-BE49-F238E27FC236}">
                <a16:creationId xmlns:a16="http://schemas.microsoft.com/office/drawing/2014/main" id="{D21E4A9A-EC2B-D1CF-5FE9-A516029E1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3690" y="5939425"/>
            <a:ext cx="406400" cy="406400"/>
          </a:xfrm>
          <a:prstGeom prst="rect">
            <a:avLst/>
          </a:prstGeom>
        </p:spPr>
      </p:pic>
    </p:spTree>
    <p:extLst>
      <p:ext uri="{BB962C8B-B14F-4D97-AF65-F5344CB8AC3E}">
        <p14:creationId xmlns:p14="http://schemas.microsoft.com/office/powerpoint/2010/main" val="1291122066"/>
      </p:ext>
    </p:extLst>
  </p:cSld>
  <p:clrMapOvr>
    <a:masterClrMapping/>
  </p:clrMapOvr>
  <mc:AlternateContent xmlns:mc="http://schemas.openxmlformats.org/markup-compatibility/2006" xmlns:p14="http://schemas.microsoft.com/office/powerpoint/2010/main">
    <mc:Choice Requires="p14">
      <p:transition spd="slow" p14:dur="2000" advTm="41062"/>
    </mc:Choice>
    <mc:Fallback xmlns="">
      <p:transition spd="slow" advTm="4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37B2-A48F-4349-9E0F-09198D4D07C7}"/>
              </a:ext>
            </a:extLst>
          </p:cNvPr>
          <p:cNvSpPr>
            <a:spLocks noGrp="1"/>
          </p:cNvSpPr>
          <p:nvPr>
            <p:ph type="title"/>
          </p:nvPr>
        </p:nvSpPr>
        <p:spPr>
          <a:xfrm>
            <a:off x="516890" y="512175"/>
            <a:ext cx="11158219" cy="677108"/>
          </a:xfrm>
        </p:spPr>
        <p:txBody>
          <a:bodyPr/>
          <a:lstStyle/>
          <a:p>
            <a:r>
              <a:rPr lang="en-US" dirty="0"/>
              <a:t>Supplemental Documents Required</a:t>
            </a:r>
          </a:p>
        </p:txBody>
      </p:sp>
      <p:sp>
        <p:nvSpPr>
          <p:cNvPr id="3" name="Text Placeholder 2">
            <a:extLst>
              <a:ext uri="{FF2B5EF4-FFF2-40B4-BE49-F238E27FC236}">
                <a16:creationId xmlns:a16="http://schemas.microsoft.com/office/drawing/2014/main" id="{ADC8FA5A-34F3-453E-9C95-48B718311CDC}"/>
              </a:ext>
            </a:extLst>
          </p:cNvPr>
          <p:cNvSpPr>
            <a:spLocks noGrp="1"/>
          </p:cNvSpPr>
          <p:nvPr>
            <p:ph type="body" idx="1"/>
          </p:nvPr>
        </p:nvSpPr>
        <p:spPr>
          <a:xfrm>
            <a:off x="675639" y="1447800"/>
            <a:ext cx="10220961" cy="4462760"/>
          </a:xfrm>
        </p:spPr>
        <p:txBody>
          <a:bodyPr/>
          <a:lstStyle/>
          <a:p>
            <a:pPr>
              <a:spcAft>
                <a:spcPts val="600"/>
              </a:spcAft>
            </a:pPr>
            <a:r>
              <a:rPr lang="en-US" dirty="0"/>
              <a:t>In addition to the Supplemental Documents described by the PAPPG, proposals MUST include the following:</a:t>
            </a:r>
          </a:p>
          <a:p>
            <a:pPr marL="457200" indent="-457200">
              <a:spcAft>
                <a:spcPts val="600"/>
              </a:spcAft>
              <a:buFont typeface="Arial" panose="020B0604020202020204" pitchFamily="34" charset="0"/>
              <a:buChar char="•"/>
            </a:pPr>
            <a:r>
              <a:rPr lang="en-US" dirty="0"/>
              <a:t>A </a:t>
            </a:r>
            <a:r>
              <a:rPr lang="en-US" b="1" i="1" dirty="0"/>
              <a:t>Management and Coordination Plan</a:t>
            </a:r>
            <a:r>
              <a:rPr lang="en-US" dirty="0"/>
              <a:t> describing specific steps the project team plans to take to achieve the goal of convergent research, in which knowledge, techniques, and expertise from multiple fields and sectors create new and expanded frameworks for addressing research goals;</a:t>
            </a:r>
          </a:p>
          <a:p>
            <a:pPr marL="457200" indent="-457200">
              <a:spcAft>
                <a:spcPts val="600"/>
              </a:spcAft>
              <a:buFont typeface="Arial" panose="020B0604020202020204" pitchFamily="34" charset="0"/>
              <a:buChar char="•"/>
            </a:pPr>
            <a:r>
              <a:rPr lang="en-US" dirty="0"/>
              <a:t>A </a:t>
            </a:r>
            <a:r>
              <a:rPr lang="en-US" b="1" i="1" dirty="0"/>
              <a:t>List of Project Personnel and Partner Institutions </a:t>
            </a:r>
            <a:r>
              <a:rPr lang="en-US" dirty="0"/>
              <a:t>providing current, accurate information for all personnel and institutions involved in the project. </a:t>
            </a:r>
          </a:p>
        </p:txBody>
      </p:sp>
      <p:sp>
        <p:nvSpPr>
          <p:cNvPr id="5" name="Slide Number Placeholder 4">
            <a:extLst>
              <a:ext uri="{FF2B5EF4-FFF2-40B4-BE49-F238E27FC236}">
                <a16:creationId xmlns:a16="http://schemas.microsoft.com/office/drawing/2014/main" id="{ECC2C54C-2120-DA49-9C36-91E1C819B717}"/>
              </a:ext>
            </a:extLst>
          </p:cNvPr>
          <p:cNvSpPr>
            <a:spLocks noGrp="1"/>
          </p:cNvSpPr>
          <p:nvPr>
            <p:ph type="sldNum" sz="quarter" idx="7"/>
          </p:nvPr>
        </p:nvSpPr>
        <p:spPr/>
        <p:txBody>
          <a:bodyPr/>
          <a:lstStyle/>
          <a:p>
            <a:fld id="{B6F15528-21DE-4FAA-801E-634DDDAF4B2B}" type="slidenum">
              <a:rPr lang="en-US" smtClean="0"/>
              <a:t>21</a:t>
            </a:fld>
            <a:endParaRPr lang="en-US" dirty="0"/>
          </a:p>
        </p:txBody>
      </p:sp>
      <p:pic>
        <p:nvPicPr>
          <p:cNvPr id="4" name="Recorded Sound" descr="Audio">
            <a:hlinkClick r:id="" action="ppaction://media"/>
            <a:extLst>
              <a:ext uri="{FF2B5EF4-FFF2-40B4-BE49-F238E27FC236}">
                <a16:creationId xmlns:a16="http://schemas.microsoft.com/office/drawing/2014/main" id="{0C16D6A2-01F0-FC09-3CE0-E92BBFE533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5910560"/>
            <a:ext cx="406400" cy="406400"/>
          </a:xfrm>
          <a:prstGeom prst="rect">
            <a:avLst/>
          </a:prstGeom>
        </p:spPr>
      </p:pic>
    </p:spTree>
    <p:extLst>
      <p:ext uri="{BB962C8B-B14F-4D97-AF65-F5344CB8AC3E}">
        <p14:creationId xmlns:p14="http://schemas.microsoft.com/office/powerpoint/2010/main" val="1719423141"/>
      </p:ext>
    </p:extLst>
  </p:cSld>
  <p:clrMapOvr>
    <a:masterClrMapping/>
  </p:clrMapOvr>
  <mc:AlternateContent xmlns:mc="http://schemas.openxmlformats.org/markup-compatibility/2006" xmlns:p14="http://schemas.microsoft.com/office/powerpoint/2010/main">
    <mc:Choice Requires="p14">
      <p:transition spd="slow" p14:dur="2000" advTm="41736"/>
    </mc:Choice>
    <mc:Fallback xmlns="">
      <p:transition spd="slow" advTm="4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0A9A-10F7-EF7E-DEE0-48393B236808}"/>
              </a:ext>
            </a:extLst>
          </p:cNvPr>
          <p:cNvSpPr>
            <a:spLocks noGrp="1"/>
          </p:cNvSpPr>
          <p:nvPr>
            <p:ph type="title"/>
          </p:nvPr>
        </p:nvSpPr>
        <p:spPr>
          <a:xfrm>
            <a:off x="838200" y="556995"/>
            <a:ext cx="10515600" cy="1133693"/>
          </a:xfrm>
        </p:spPr>
        <p:txBody>
          <a:bodyPr>
            <a:normAutofit/>
          </a:bodyPr>
          <a:lstStyle/>
          <a:p>
            <a:r>
              <a:rPr lang="en-US" sz="4800" dirty="0">
                <a:cs typeface="Calibri"/>
              </a:rPr>
              <a:t>New PAPPG Effective January 30, 2023!!</a:t>
            </a:r>
            <a:endParaRPr lang="en-US" sz="4800" dirty="0"/>
          </a:p>
        </p:txBody>
      </p:sp>
      <p:sp>
        <p:nvSpPr>
          <p:cNvPr id="5" name="Freeform: Shape 4">
            <a:extLst>
              <a:ext uri="{FF2B5EF4-FFF2-40B4-BE49-F238E27FC236}">
                <a16:creationId xmlns:a16="http://schemas.microsoft.com/office/drawing/2014/main" id="{8639662F-5769-E55D-ADEC-56CF066DA5E8}"/>
              </a:ext>
            </a:extLst>
          </p:cNvPr>
          <p:cNvSpPr/>
          <p:nvPr/>
        </p:nvSpPr>
        <p:spPr>
          <a:xfrm>
            <a:off x="841280" y="2412657"/>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Research.gov</a:t>
            </a:r>
          </a:p>
        </p:txBody>
      </p:sp>
      <p:sp>
        <p:nvSpPr>
          <p:cNvPr id="6" name="Freeform: Shape 5">
            <a:extLst>
              <a:ext uri="{FF2B5EF4-FFF2-40B4-BE49-F238E27FC236}">
                <a16:creationId xmlns:a16="http://schemas.microsoft.com/office/drawing/2014/main" id="{4B1CE9A1-409F-0559-26CD-7BF3A62FBA79}"/>
              </a:ext>
            </a:extLst>
          </p:cNvPr>
          <p:cNvSpPr/>
          <p:nvPr/>
        </p:nvSpPr>
        <p:spPr>
          <a:xfrm>
            <a:off x="3529741" y="2412657"/>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2">
              <a:hueOff val="668788"/>
              <a:satOff val="-834"/>
              <a:lumOff val="196"/>
              <a:alphaOff val="0"/>
            </a:schemeClr>
          </a:fillRef>
          <a:effectRef idx="0">
            <a:schemeClr val="accent2">
              <a:hueOff val="668788"/>
              <a:satOff val="-834"/>
              <a:lumOff val="196"/>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"Concept Outlines" </a:t>
            </a:r>
          </a:p>
        </p:txBody>
      </p:sp>
      <p:sp>
        <p:nvSpPr>
          <p:cNvPr id="8" name="Freeform: Shape 7">
            <a:extLst>
              <a:ext uri="{FF2B5EF4-FFF2-40B4-BE49-F238E27FC236}">
                <a16:creationId xmlns:a16="http://schemas.microsoft.com/office/drawing/2014/main" id="{AAB15E8C-FC07-9F9D-2EF8-B703C14D9016}"/>
              </a:ext>
            </a:extLst>
          </p:cNvPr>
          <p:cNvSpPr/>
          <p:nvPr/>
        </p:nvSpPr>
        <p:spPr>
          <a:xfrm>
            <a:off x="6218202" y="2412657"/>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2">
              <a:hueOff val="1337577"/>
              <a:satOff val="-1668"/>
              <a:lumOff val="392"/>
              <a:alphaOff val="0"/>
            </a:schemeClr>
          </a:fillRef>
          <a:effectRef idx="0">
            <a:schemeClr val="accent2">
              <a:hueOff val="1337577"/>
              <a:satOff val="-1668"/>
              <a:lumOff val="392"/>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Expands training requirements for Responsible and Ethical Conduct of Research</a:t>
            </a:r>
          </a:p>
        </p:txBody>
      </p:sp>
      <p:sp>
        <p:nvSpPr>
          <p:cNvPr id="9" name="Freeform: Shape 8">
            <a:extLst>
              <a:ext uri="{FF2B5EF4-FFF2-40B4-BE49-F238E27FC236}">
                <a16:creationId xmlns:a16="http://schemas.microsoft.com/office/drawing/2014/main" id="{D6EEC76B-B2F5-0E96-D926-1CEA8BC25D93}"/>
              </a:ext>
            </a:extLst>
          </p:cNvPr>
          <p:cNvSpPr/>
          <p:nvPr/>
        </p:nvSpPr>
        <p:spPr>
          <a:xfrm>
            <a:off x="8906663" y="2412657"/>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2">
              <a:hueOff val="2006365"/>
              <a:satOff val="-2502"/>
              <a:lumOff val="588"/>
              <a:alphaOff val="0"/>
            </a:schemeClr>
          </a:fillRef>
          <a:effectRef idx="0">
            <a:schemeClr val="accent2">
              <a:hueOff val="2006365"/>
              <a:satOff val="-2502"/>
              <a:lumOff val="588"/>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Certification of Safe and Inclusive Working Environments for off-campus research</a:t>
            </a:r>
          </a:p>
        </p:txBody>
      </p:sp>
      <p:sp>
        <p:nvSpPr>
          <p:cNvPr id="10" name="Freeform: Shape 9">
            <a:extLst>
              <a:ext uri="{FF2B5EF4-FFF2-40B4-BE49-F238E27FC236}">
                <a16:creationId xmlns:a16="http://schemas.microsoft.com/office/drawing/2014/main" id="{8DF78C50-F3DD-366D-D6B0-B3AA5E55F59D}"/>
              </a:ext>
            </a:extLst>
          </p:cNvPr>
          <p:cNvSpPr/>
          <p:nvPr/>
        </p:nvSpPr>
        <p:spPr>
          <a:xfrm>
            <a:off x="841280" y="4123496"/>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2">
              <a:hueOff val="2675154"/>
              <a:satOff val="-3337"/>
              <a:lumOff val="785"/>
              <a:alphaOff val="0"/>
            </a:schemeClr>
          </a:fillRef>
          <a:effectRef idx="0">
            <a:schemeClr val="accent2">
              <a:hueOff val="2675154"/>
              <a:satOff val="-3337"/>
              <a:lumOff val="785"/>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SciENcv for Bio Sketch and Current and Pending Support </a:t>
            </a:r>
          </a:p>
        </p:txBody>
      </p:sp>
      <p:sp>
        <p:nvSpPr>
          <p:cNvPr id="11" name="Freeform: Shape 10">
            <a:extLst>
              <a:ext uri="{FF2B5EF4-FFF2-40B4-BE49-F238E27FC236}">
                <a16:creationId xmlns:a16="http://schemas.microsoft.com/office/drawing/2014/main" id="{30DC455B-E9F3-BF5F-F241-C50A26D33F9E}"/>
              </a:ext>
            </a:extLst>
          </p:cNvPr>
          <p:cNvSpPr/>
          <p:nvPr/>
        </p:nvSpPr>
        <p:spPr>
          <a:xfrm>
            <a:off x="3529741" y="4123496"/>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2">
              <a:hueOff val="3343942"/>
              <a:satOff val="-4171"/>
              <a:lumOff val="981"/>
              <a:alphaOff val="0"/>
            </a:schemeClr>
          </a:fillRef>
          <a:effectRef idx="0">
            <a:schemeClr val="accent2">
              <a:hueOff val="3343942"/>
              <a:satOff val="-4171"/>
              <a:lumOff val="981"/>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Implementation of Build America, Buy America statutes.</a:t>
            </a:r>
          </a:p>
        </p:txBody>
      </p:sp>
      <p:sp>
        <p:nvSpPr>
          <p:cNvPr id="12" name="Freeform: Shape 11">
            <a:extLst>
              <a:ext uri="{FF2B5EF4-FFF2-40B4-BE49-F238E27FC236}">
                <a16:creationId xmlns:a16="http://schemas.microsoft.com/office/drawing/2014/main" id="{624D8120-D1B7-184E-9EB5-E1D69FA3FF8A}"/>
              </a:ext>
            </a:extLst>
          </p:cNvPr>
          <p:cNvSpPr/>
          <p:nvPr/>
        </p:nvSpPr>
        <p:spPr>
          <a:xfrm>
            <a:off x="6218202" y="4123496"/>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2">
              <a:hueOff val="4012731"/>
              <a:satOff val="-5005"/>
              <a:lumOff val="1177"/>
              <a:alphaOff val="0"/>
            </a:schemeClr>
          </a:fillRef>
          <a:effectRef idx="0">
            <a:schemeClr val="accent2">
              <a:hueOff val="4012731"/>
              <a:satOff val="-5005"/>
              <a:lumOff val="1177"/>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New sections on Disclosures, Research Security and Scientific Integrity.</a:t>
            </a:r>
          </a:p>
        </p:txBody>
      </p:sp>
      <p:sp>
        <p:nvSpPr>
          <p:cNvPr id="13" name="Freeform: Shape 12">
            <a:extLst>
              <a:ext uri="{FF2B5EF4-FFF2-40B4-BE49-F238E27FC236}">
                <a16:creationId xmlns:a16="http://schemas.microsoft.com/office/drawing/2014/main" id="{C4500F35-089B-6938-F3B5-8595B834B6BA}"/>
              </a:ext>
            </a:extLst>
          </p:cNvPr>
          <p:cNvSpPr/>
          <p:nvPr/>
        </p:nvSpPr>
        <p:spPr>
          <a:xfrm>
            <a:off x="8906663" y="4123496"/>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Other changes too!</a:t>
            </a:r>
          </a:p>
        </p:txBody>
      </p:sp>
      <p:pic>
        <p:nvPicPr>
          <p:cNvPr id="3" name="Recorded Sound" descr="Audio">
            <a:hlinkClick r:id="" action="ppaction://media"/>
            <a:extLst>
              <a:ext uri="{FF2B5EF4-FFF2-40B4-BE49-F238E27FC236}">
                <a16:creationId xmlns:a16="http://schemas.microsoft.com/office/drawing/2014/main" id="{9FB62770-19C7-2B67-9A5D-05EE79BFD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677" y="5589929"/>
            <a:ext cx="406400" cy="406400"/>
          </a:xfrm>
          <a:prstGeom prst="rect">
            <a:avLst/>
          </a:prstGeom>
        </p:spPr>
      </p:pic>
    </p:spTree>
    <p:extLst>
      <p:ext uri="{BB962C8B-B14F-4D97-AF65-F5344CB8AC3E}">
        <p14:creationId xmlns:p14="http://schemas.microsoft.com/office/powerpoint/2010/main" val="2079274398"/>
      </p:ext>
    </p:extLst>
  </p:cSld>
  <p:clrMapOvr>
    <a:masterClrMapping/>
  </p:clrMapOvr>
  <mc:AlternateContent xmlns:mc="http://schemas.openxmlformats.org/markup-compatibility/2006" xmlns:p14="http://schemas.microsoft.com/office/powerpoint/2010/main">
    <mc:Choice Requires="p14">
      <p:transition spd="slow" p14:dur="2000" advTm="24692"/>
    </mc:Choice>
    <mc:Fallback xmlns="">
      <p:transition spd="slow" advTm="24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a:extLst>
              <a:ext uri="{C183D7F6-B498-43B3-948B-1728B52AA6E4}">
                <adec:decorative xmlns:adec="http://schemas.microsoft.com/office/drawing/2017/decorative" val="1"/>
              </a:ext>
            </a:extLst>
          </p:cNvPr>
          <p:cNvSpPr/>
          <p:nvPr/>
        </p:nvSpPr>
        <p:spPr>
          <a:xfrm>
            <a:off x="3279136" y="1788145"/>
            <a:ext cx="1185672" cy="1437650"/>
          </a:xfrm>
          <a:prstGeom prst="rect">
            <a:avLst/>
          </a:prstGeom>
          <a:blipFill>
            <a:blip r:embed="rId5" cstate="print"/>
            <a:stretch>
              <a:fillRect/>
            </a:stretch>
          </a:blipFill>
        </p:spPr>
        <p:txBody>
          <a:bodyPr wrap="square" lIns="0" tIns="0" rIns="0" bIns="0" rtlCol="0"/>
          <a:lstStyle/>
          <a:p>
            <a:endParaRPr dirty="0"/>
          </a:p>
        </p:txBody>
      </p:sp>
      <p:sp>
        <p:nvSpPr>
          <p:cNvPr id="46" name="object 46"/>
          <p:cNvSpPr txBox="1">
            <a:spLocks noGrp="1"/>
          </p:cNvSpPr>
          <p:nvPr>
            <p:ph type="title" idx="4294967295"/>
          </p:nvPr>
        </p:nvSpPr>
        <p:spPr>
          <a:xfrm>
            <a:off x="496337" y="259514"/>
            <a:ext cx="6057265"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50" normalizeH="0" baseline="0" noProof="0" dirty="0">
                <a:ln>
                  <a:noFill/>
                </a:ln>
                <a:solidFill>
                  <a:schemeClr val="tx1"/>
                </a:solidFill>
                <a:effectLst/>
                <a:uLnTx/>
                <a:uFillTx/>
                <a:latin typeface="Calibri Light"/>
                <a:ea typeface="+mn-ea"/>
                <a:cs typeface="Calibri Light"/>
              </a:rPr>
              <a:t>C</a:t>
            </a:r>
            <a:r>
              <a:rPr kumimoji="0" lang="en-US" sz="4400" b="0" i="0" u="none" strike="noStrike" kern="1200" cap="none" spc="-35" normalizeH="0" baseline="0" noProof="0" dirty="0">
                <a:ln>
                  <a:noFill/>
                </a:ln>
                <a:solidFill>
                  <a:schemeClr val="tx1"/>
                </a:solidFill>
                <a:effectLst/>
                <a:uLnTx/>
                <a:uFillTx/>
                <a:latin typeface="Calibri Light"/>
                <a:ea typeface="+mn-ea"/>
                <a:cs typeface="Calibri Light"/>
              </a:rPr>
              <a:t>o</a:t>
            </a:r>
            <a:r>
              <a:rPr kumimoji="0" lang="en-US" sz="4400" b="0" i="0" u="none" strike="noStrike" kern="1200" cap="none" spc="-45" normalizeH="0" baseline="0" noProof="0" dirty="0">
                <a:ln>
                  <a:noFill/>
                </a:ln>
                <a:solidFill>
                  <a:schemeClr val="tx1"/>
                </a:solidFill>
                <a:effectLst/>
                <a:uLnTx/>
                <a:uFillTx/>
                <a:latin typeface="Calibri Light"/>
                <a:ea typeface="+mn-ea"/>
                <a:cs typeface="Calibri Light"/>
              </a:rPr>
              <a:t>g</a:t>
            </a:r>
            <a:r>
              <a:rPr kumimoji="0" lang="en-US" sz="4400" b="0" i="0" u="none" strike="noStrike" kern="1200" cap="none" spc="-50" normalizeH="0" baseline="0" noProof="0" dirty="0">
                <a:ln>
                  <a:noFill/>
                </a:ln>
                <a:solidFill>
                  <a:schemeClr val="tx1"/>
                </a:solidFill>
                <a:effectLst/>
                <a:uLnTx/>
                <a:uFillTx/>
                <a:latin typeface="Calibri Light"/>
                <a:ea typeface="+mn-ea"/>
                <a:cs typeface="Calibri Light"/>
              </a:rPr>
              <a:t>n</a:t>
            </a:r>
            <a:r>
              <a:rPr kumimoji="0" lang="en-US" sz="4400" b="0" i="0" u="none" strike="noStrike" kern="1200" cap="none" spc="-45" normalizeH="0" baseline="0" noProof="0" dirty="0">
                <a:ln>
                  <a:noFill/>
                </a:ln>
                <a:solidFill>
                  <a:schemeClr val="tx1"/>
                </a:solidFill>
                <a:effectLst/>
                <a:uLnTx/>
                <a:uFillTx/>
                <a:latin typeface="Calibri Light"/>
                <a:ea typeface="+mn-ea"/>
                <a:cs typeface="Calibri Light"/>
              </a:rPr>
              <a:t>i</a:t>
            </a:r>
            <a:r>
              <a:rPr kumimoji="0" lang="en-US" sz="4400" b="0" i="0" u="none" strike="noStrike" kern="1200" cap="none" spc="-145" normalizeH="0" baseline="0" noProof="0" dirty="0">
                <a:ln>
                  <a:noFill/>
                </a:ln>
                <a:solidFill>
                  <a:schemeClr val="tx1"/>
                </a:solidFill>
                <a:effectLst/>
                <a:uLnTx/>
                <a:uFillTx/>
                <a:latin typeface="Calibri Light"/>
                <a:ea typeface="+mn-ea"/>
                <a:cs typeface="Calibri Light"/>
              </a:rPr>
              <a:t>z</a:t>
            </a:r>
            <a:r>
              <a:rPr kumimoji="0" lang="en-US" sz="4400" b="0" i="0" u="none" strike="noStrike" kern="1200" cap="none" spc="-55" normalizeH="0" baseline="0" noProof="0" dirty="0">
                <a:ln>
                  <a:noFill/>
                </a:ln>
                <a:solidFill>
                  <a:schemeClr val="tx1"/>
                </a:solidFill>
                <a:effectLst/>
                <a:uLnTx/>
                <a:uFillTx/>
                <a:latin typeface="Calibri Light"/>
                <a:ea typeface="+mn-ea"/>
                <a:cs typeface="Calibri Light"/>
              </a:rPr>
              <a:t>a</a:t>
            </a:r>
            <a:r>
              <a:rPr kumimoji="0" lang="en-US" sz="4400" b="0" i="0" u="none" strike="noStrike" kern="1200" cap="none" spc="-100" normalizeH="0" baseline="0" noProof="0" dirty="0">
                <a:ln>
                  <a:noFill/>
                </a:ln>
                <a:solidFill>
                  <a:schemeClr val="tx1"/>
                </a:solidFill>
                <a:effectLst/>
                <a:uLnTx/>
                <a:uFillTx/>
                <a:latin typeface="Calibri Light"/>
                <a:ea typeface="+mn-ea"/>
                <a:cs typeface="Calibri Light"/>
              </a:rPr>
              <a:t>n</a:t>
            </a:r>
            <a:r>
              <a:rPr kumimoji="0" lang="en-US" sz="4400" b="0" i="0" u="none" strike="noStrike" kern="1200" cap="none" spc="-15" normalizeH="0" baseline="0" noProof="0" dirty="0">
                <a:ln>
                  <a:noFill/>
                </a:ln>
                <a:solidFill>
                  <a:schemeClr val="tx1"/>
                </a:solidFill>
                <a:effectLst/>
                <a:uLnTx/>
                <a:uFillTx/>
                <a:latin typeface="Calibri Light"/>
                <a:ea typeface="+mn-ea"/>
                <a:cs typeface="Calibri Light"/>
              </a:rPr>
              <a:t>t</a:t>
            </a:r>
            <a:r>
              <a:rPr kumimoji="0" lang="en-US" sz="4400" b="0" i="0" u="none" strike="noStrike" kern="1200" cap="none" spc="-110" normalizeH="0" baseline="0" noProof="0" dirty="0">
                <a:ln>
                  <a:noFill/>
                </a:ln>
                <a:solidFill>
                  <a:schemeClr val="tx1"/>
                </a:solidFill>
                <a:effectLst/>
                <a:uLnTx/>
                <a:uFillTx/>
                <a:latin typeface="Calibri Light"/>
                <a:ea typeface="+mn-ea"/>
                <a:cs typeface="Calibri Light"/>
              </a:rPr>
              <a:t> </a:t>
            </a:r>
            <a:r>
              <a:rPr kumimoji="0" lang="en-US" sz="4400" b="0" i="0" u="none" strike="noStrike" kern="1200" cap="none" spc="-100" normalizeH="0" baseline="0" noProof="0" dirty="0">
                <a:ln>
                  <a:noFill/>
                </a:ln>
                <a:solidFill>
                  <a:schemeClr val="tx1"/>
                </a:solidFill>
                <a:effectLst/>
                <a:uLnTx/>
                <a:uFillTx/>
                <a:latin typeface="Calibri Light"/>
                <a:ea typeface="+mn-ea"/>
                <a:cs typeface="Calibri Light"/>
              </a:rPr>
              <a:t>P</a:t>
            </a:r>
            <a:r>
              <a:rPr kumimoji="0" lang="en-US" sz="4400" b="0" i="0" u="none" strike="noStrike" kern="1200" cap="none" spc="-120" normalizeH="0" baseline="0" noProof="0" dirty="0">
                <a:ln>
                  <a:noFill/>
                </a:ln>
                <a:solidFill>
                  <a:schemeClr val="tx1"/>
                </a:solidFill>
                <a:effectLst/>
                <a:uLnTx/>
                <a:uFillTx/>
                <a:latin typeface="Calibri Light"/>
                <a:ea typeface="+mn-ea"/>
                <a:cs typeface="Calibri Light"/>
              </a:rPr>
              <a:t>r</a:t>
            </a:r>
            <a:r>
              <a:rPr kumimoji="0" lang="en-US" sz="4400" b="0" i="0" u="none" strike="noStrike" kern="1200" cap="none" spc="-40" normalizeH="0" baseline="0" noProof="0" dirty="0">
                <a:ln>
                  <a:noFill/>
                </a:ln>
                <a:solidFill>
                  <a:schemeClr val="tx1"/>
                </a:solidFill>
                <a:effectLst/>
                <a:uLnTx/>
                <a:uFillTx/>
                <a:latin typeface="Calibri Light"/>
                <a:ea typeface="+mn-ea"/>
                <a:cs typeface="Calibri Light"/>
              </a:rPr>
              <a:t>o</a:t>
            </a:r>
            <a:r>
              <a:rPr kumimoji="0" lang="en-US" sz="4400" b="0" i="0" u="none" strike="noStrike" kern="1200" cap="none" spc="-45" normalizeH="0" baseline="0" noProof="0" dirty="0">
                <a:ln>
                  <a:noFill/>
                </a:ln>
                <a:solidFill>
                  <a:schemeClr val="tx1"/>
                </a:solidFill>
                <a:effectLst/>
                <a:uLnTx/>
                <a:uFillTx/>
                <a:latin typeface="Calibri Light"/>
                <a:ea typeface="+mn-ea"/>
                <a:cs typeface="Calibri Light"/>
              </a:rPr>
              <a:t>g</a:t>
            </a:r>
            <a:r>
              <a:rPr kumimoji="0" lang="en-US" sz="4400" b="0" i="0" u="none" strike="noStrike" kern="1200" cap="none" spc="-145" normalizeH="0" baseline="0" noProof="0" dirty="0">
                <a:ln>
                  <a:noFill/>
                </a:ln>
                <a:solidFill>
                  <a:schemeClr val="tx1"/>
                </a:solidFill>
                <a:effectLst/>
                <a:uLnTx/>
                <a:uFillTx/>
                <a:latin typeface="Calibri Light"/>
                <a:ea typeface="+mn-ea"/>
                <a:cs typeface="Calibri Light"/>
              </a:rPr>
              <a:t>r</a:t>
            </a:r>
            <a:r>
              <a:rPr kumimoji="0" lang="en-US" sz="4400" b="0" i="0" u="none" strike="noStrike" kern="1200" cap="none" spc="-55" normalizeH="0" baseline="0" noProof="0" dirty="0">
                <a:ln>
                  <a:noFill/>
                </a:ln>
                <a:solidFill>
                  <a:schemeClr val="tx1"/>
                </a:solidFill>
                <a:effectLst/>
                <a:uLnTx/>
                <a:uFillTx/>
                <a:latin typeface="Calibri Light"/>
                <a:ea typeface="+mn-ea"/>
                <a:cs typeface="Calibri Light"/>
              </a:rPr>
              <a:t>a</a:t>
            </a:r>
            <a:r>
              <a:rPr kumimoji="0" lang="en-US" sz="4400" b="0" i="0" u="none" strike="noStrike" kern="1200" cap="none" spc="-35" normalizeH="0" baseline="0" noProof="0" dirty="0">
                <a:ln>
                  <a:noFill/>
                </a:ln>
                <a:solidFill>
                  <a:schemeClr val="tx1"/>
                </a:solidFill>
                <a:effectLst/>
                <a:uLnTx/>
                <a:uFillTx/>
                <a:latin typeface="Calibri Light"/>
                <a:ea typeface="+mn-ea"/>
                <a:cs typeface="Calibri Light"/>
              </a:rPr>
              <a:t>m</a:t>
            </a:r>
            <a:r>
              <a:rPr kumimoji="0" lang="en-US" sz="4400" b="0" i="0" u="none" strike="noStrike" kern="1200" cap="none" spc="-150" normalizeH="0" baseline="0" noProof="0" dirty="0">
                <a:ln>
                  <a:noFill/>
                </a:ln>
                <a:solidFill>
                  <a:schemeClr val="tx1"/>
                </a:solidFill>
                <a:effectLst/>
                <a:uLnTx/>
                <a:uFillTx/>
                <a:latin typeface="Calibri Light"/>
                <a:ea typeface="+mn-ea"/>
                <a:cs typeface="Calibri Light"/>
              </a:rPr>
              <a:t> </a:t>
            </a:r>
            <a:r>
              <a:rPr kumimoji="0" lang="en-US" sz="4400" b="0" i="0" u="none" strike="noStrike" kern="1200" cap="none" spc="-50" normalizeH="0" baseline="0" noProof="0" dirty="0">
                <a:ln>
                  <a:noFill/>
                </a:ln>
                <a:solidFill>
                  <a:schemeClr val="tx1"/>
                </a:solidFill>
                <a:effectLst/>
                <a:uLnTx/>
                <a:uFillTx/>
                <a:latin typeface="Calibri Light"/>
                <a:ea typeface="+mn-ea"/>
                <a:cs typeface="Calibri Light"/>
              </a:rPr>
              <a:t>O</a:t>
            </a:r>
            <a:r>
              <a:rPr kumimoji="0" lang="en-US" sz="4400" b="0" i="0" u="none" strike="noStrike" kern="1200" cap="none" spc="-80" normalizeH="0" baseline="0" noProof="0" dirty="0">
                <a:ln>
                  <a:noFill/>
                </a:ln>
                <a:solidFill>
                  <a:schemeClr val="tx1"/>
                </a:solidFill>
                <a:effectLst/>
                <a:uLnTx/>
                <a:uFillTx/>
                <a:latin typeface="Calibri Light"/>
                <a:ea typeface="+mn-ea"/>
                <a:cs typeface="Calibri Light"/>
              </a:rPr>
              <a:t>f</a:t>
            </a:r>
            <a:r>
              <a:rPr kumimoji="0" lang="en-US" sz="4400" b="0" i="0" u="none" strike="noStrike" kern="1200" cap="none" spc="-35" normalizeH="0" baseline="0" noProof="0" dirty="0">
                <a:ln>
                  <a:noFill/>
                </a:ln>
                <a:solidFill>
                  <a:schemeClr val="tx1"/>
                </a:solidFill>
                <a:effectLst/>
                <a:uLnTx/>
                <a:uFillTx/>
                <a:latin typeface="Calibri Light"/>
                <a:ea typeface="+mn-ea"/>
                <a:cs typeface="Calibri Light"/>
              </a:rPr>
              <a:t>f</a:t>
            </a:r>
            <a:r>
              <a:rPr kumimoji="0" lang="en-US" sz="4400" b="0" i="0" u="none" strike="noStrike" kern="1200" cap="none" spc="-20" normalizeH="0" baseline="0" noProof="0" dirty="0">
                <a:ln>
                  <a:noFill/>
                </a:ln>
                <a:solidFill>
                  <a:schemeClr val="tx1"/>
                </a:solidFill>
                <a:effectLst/>
                <a:uLnTx/>
                <a:uFillTx/>
                <a:latin typeface="Calibri Light"/>
                <a:ea typeface="+mn-ea"/>
                <a:cs typeface="Calibri Light"/>
              </a:rPr>
              <a:t>i</a:t>
            </a:r>
            <a:r>
              <a:rPr kumimoji="0" lang="en-US" sz="4400" b="0" i="0" u="none" strike="noStrike" kern="1200" cap="none" spc="-65" normalizeH="0" baseline="0" noProof="0" dirty="0">
                <a:ln>
                  <a:noFill/>
                </a:ln>
                <a:solidFill>
                  <a:schemeClr val="tx1"/>
                </a:solidFill>
                <a:effectLst/>
                <a:uLnTx/>
                <a:uFillTx/>
                <a:latin typeface="Calibri Light"/>
                <a:ea typeface="+mn-ea"/>
                <a:cs typeface="Calibri Light"/>
              </a:rPr>
              <a:t>c</a:t>
            </a:r>
            <a:r>
              <a:rPr kumimoji="0" lang="en-US" sz="4400" b="0" i="0" u="none" strike="noStrike" kern="1200" cap="none" spc="-20" normalizeH="0" baseline="0" noProof="0" dirty="0">
                <a:ln>
                  <a:noFill/>
                </a:ln>
                <a:solidFill>
                  <a:schemeClr val="tx1"/>
                </a:solidFill>
                <a:effectLst/>
                <a:uLnTx/>
                <a:uFillTx/>
                <a:latin typeface="Calibri Light"/>
                <a:ea typeface="+mn-ea"/>
                <a:cs typeface="Calibri Light"/>
              </a:rPr>
              <a:t>ers</a:t>
            </a:r>
            <a:endParaRPr kumimoji="0" lang="en-US" sz="4400" b="0" i="0" u="none" strike="noStrike" kern="1200" cap="none" spc="0" normalizeH="0" baseline="0" noProof="0" dirty="0">
              <a:ln>
                <a:noFill/>
              </a:ln>
              <a:solidFill>
                <a:schemeClr val="tx1"/>
              </a:solidFill>
              <a:effectLst/>
              <a:uLnTx/>
              <a:uFillTx/>
              <a:latin typeface="Calibri Light"/>
              <a:ea typeface="+mn-ea"/>
              <a:cs typeface="Calibri Light"/>
            </a:endParaRPr>
          </a:p>
        </p:txBody>
      </p:sp>
      <p:sp>
        <p:nvSpPr>
          <p:cNvPr id="28" name="object 28"/>
          <p:cNvSpPr txBox="1"/>
          <p:nvPr/>
        </p:nvSpPr>
        <p:spPr>
          <a:xfrm>
            <a:off x="3488277" y="1194141"/>
            <a:ext cx="762001" cy="580676"/>
          </a:xfrm>
          <a:prstGeom prst="rect">
            <a:avLst/>
          </a:prstGeom>
        </p:spPr>
        <p:txBody>
          <a:bodyPr vert="horz" wrap="square" lIns="0" tIns="0" rIns="0" bIns="0" rtlCol="0">
            <a:spAutoFit/>
          </a:bodyPr>
          <a:lstStyle/>
          <a:p>
            <a:pPr marR="5080" algn="ctr">
              <a:lnSpc>
                <a:spcPct val="100000"/>
              </a:lnSpc>
            </a:pPr>
            <a:r>
              <a:rPr sz="1800" spc="-5" dirty="0">
                <a:solidFill>
                  <a:srgbClr val="2F394C"/>
                </a:solidFill>
                <a:latin typeface="Calibri"/>
                <a:cs typeface="Calibri"/>
              </a:rPr>
              <a:t>D</a:t>
            </a:r>
            <a:r>
              <a:rPr sz="1800" spc="-35" dirty="0">
                <a:solidFill>
                  <a:srgbClr val="2F394C"/>
                </a:solidFill>
                <a:latin typeface="Calibri"/>
                <a:cs typeface="Calibri"/>
              </a:rPr>
              <a:t>a</a:t>
            </a:r>
            <a:r>
              <a:rPr sz="1800" spc="-10" dirty="0">
                <a:solidFill>
                  <a:srgbClr val="2F394C"/>
                </a:solidFill>
                <a:latin typeface="Calibri"/>
                <a:cs typeface="Calibri"/>
              </a:rPr>
              <a:t>v</a:t>
            </a:r>
            <a:r>
              <a:rPr sz="1800" spc="-5" dirty="0">
                <a:solidFill>
                  <a:srgbClr val="2F394C"/>
                </a:solidFill>
                <a:latin typeface="Calibri"/>
                <a:cs typeface="Calibri"/>
              </a:rPr>
              <a:t>i</a:t>
            </a:r>
            <a:r>
              <a:rPr sz="1800" dirty="0">
                <a:solidFill>
                  <a:srgbClr val="2F394C"/>
                </a:solidFill>
                <a:latin typeface="Calibri"/>
                <a:cs typeface="Calibri"/>
              </a:rPr>
              <a:t>d C</a:t>
            </a:r>
            <a:r>
              <a:rPr sz="1800" spc="10" dirty="0">
                <a:solidFill>
                  <a:srgbClr val="2F394C"/>
                </a:solidFill>
                <a:latin typeface="Calibri"/>
                <a:cs typeface="Calibri"/>
              </a:rPr>
              <a:t>o</a:t>
            </a:r>
            <a:r>
              <a:rPr sz="1800" spc="-15" dirty="0">
                <a:solidFill>
                  <a:srgbClr val="2F394C"/>
                </a:solidFill>
                <a:latin typeface="Calibri"/>
                <a:cs typeface="Calibri"/>
              </a:rPr>
              <a:t>r</a:t>
            </a:r>
            <a:r>
              <a:rPr sz="1800" dirty="0">
                <a:solidFill>
                  <a:srgbClr val="2F394C"/>
                </a:solidFill>
                <a:latin typeface="Calibri"/>
                <a:cs typeface="Calibri"/>
              </a:rPr>
              <a:t>man</a:t>
            </a:r>
            <a:endParaRPr sz="1800" dirty="0">
              <a:latin typeface="Calibri"/>
              <a:cs typeface="Calibri"/>
            </a:endParaRPr>
          </a:p>
        </p:txBody>
      </p:sp>
      <p:sp>
        <p:nvSpPr>
          <p:cNvPr id="45" name="object 45"/>
          <p:cNvSpPr txBox="1"/>
          <p:nvPr/>
        </p:nvSpPr>
        <p:spPr>
          <a:xfrm>
            <a:off x="6481359" y="1349500"/>
            <a:ext cx="1371600" cy="276999"/>
          </a:xfrm>
          <a:prstGeom prst="rect">
            <a:avLst/>
          </a:prstGeom>
        </p:spPr>
        <p:txBody>
          <a:bodyPr vert="horz" wrap="square" lIns="0" tIns="0" rIns="0" bIns="0" rtlCol="0">
            <a:spAutoFit/>
          </a:bodyPr>
          <a:lstStyle/>
          <a:p>
            <a:pPr marL="12700" marR="5080" algn="ctr">
              <a:lnSpc>
                <a:spcPct val="100000"/>
              </a:lnSpc>
            </a:pPr>
            <a:r>
              <a:rPr lang="en-US" sz="1800" spc="-10" dirty="0">
                <a:latin typeface="Calibri"/>
                <a:cs typeface="Calibri"/>
              </a:rPr>
              <a:t>Martha James</a:t>
            </a:r>
            <a:endParaRPr sz="1800" dirty="0">
              <a:latin typeface="Calibri"/>
              <a:cs typeface="Calibri"/>
            </a:endParaRPr>
          </a:p>
        </p:txBody>
      </p:sp>
      <p:sp>
        <p:nvSpPr>
          <p:cNvPr id="16" name="object 16"/>
          <p:cNvSpPr txBox="1"/>
          <p:nvPr/>
        </p:nvSpPr>
        <p:spPr>
          <a:xfrm>
            <a:off x="1312012" y="1301330"/>
            <a:ext cx="1228336" cy="293242"/>
          </a:xfrm>
          <a:prstGeom prst="rect">
            <a:avLst/>
          </a:prstGeom>
        </p:spPr>
        <p:txBody>
          <a:bodyPr vert="horz" wrap="none" lIns="0" tIns="0" rIns="0" bIns="0" rtlCol="0">
            <a:spAutoFit/>
          </a:bodyPr>
          <a:lstStyle/>
          <a:p>
            <a:pPr marR="5080" algn="ctr">
              <a:lnSpc>
                <a:spcPct val="100000"/>
              </a:lnSpc>
            </a:pPr>
            <a:r>
              <a:rPr lang="en-US" sz="1800" spc="-5" dirty="0">
                <a:solidFill>
                  <a:srgbClr val="2F394C"/>
                </a:solidFill>
                <a:latin typeface="Calibri"/>
                <a:cs typeface="Calibri"/>
              </a:rPr>
              <a:t>Jordan</a:t>
            </a:r>
            <a:r>
              <a:rPr lang="en-US" spc="-10" dirty="0">
                <a:solidFill>
                  <a:srgbClr val="2F394C"/>
                </a:solidFill>
                <a:latin typeface="Calibri"/>
                <a:cs typeface="Calibri"/>
              </a:rPr>
              <a:t> </a:t>
            </a:r>
            <a:r>
              <a:rPr lang="en-US" sz="1800" spc="-5" dirty="0">
                <a:solidFill>
                  <a:srgbClr val="2F394C"/>
                </a:solidFill>
                <a:latin typeface="Calibri"/>
                <a:cs typeface="Calibri"/>
              </a:rPr>
              <a:t>Berg</a:t>
            </a:r>
            <a:endParaRPr sz="1800" dirty="0">
              <a:latin typeface="Calibri"/>
              <a:cs typeface="Calibri"/>
            </a:endParaRPr>
          </a:p>
        </p:txBody>
      </p:sp>
      <p:pic>
        <p:nvPicPr>
          <p:cNvPr id="49" name="Picture 48">
            <a:extLst>
              <a:ext uri="{FF2B5EF4-FFF2-40B4-BE49-F238E27FC236}">
                <a16:creationId xmlns:a16="http://schemas.microsoft.com/office/drawing/2014/main" id="{D83EC3AF-ADAF-4F69-9A19-BC485EBF805F}"/>
              </a:ext>
              <a:ext uri="{C183D7F6-B498-43B3-948B-1728B52AA6E4}">
                <adec:decorative xmlns:adec="http://schemas.microsoft.com/office/drawing/2017/decorative" val="1"/>
              </a:ext>
            </a:extLst>
          </p:cNvPr>
          <p:cNvPicPr>
            <a:picLocks noChangeAspect="1"/>
          </p:cNvPicPr>
          <p:nvPr/>
        </p:nvPicPr>
        <p:blipFill rotWithShape="1">
          <a:blip r:embed="rId6"/>
          <a:srcRect l="6996" r="12720"/>
          <a:stretch/>
        </p:blipFill>
        <p:spPr>
          <a:xfrm>
            <a:off x="1328304" y="1773766"/>
            <a:ext cx="1225607" cy="1452029"/>
          </a:xfrm>
          <a:prstGeom prst="rect">
            <a:avLst/>
          </a:prstGeom>
        </p:spPr>
      </p:pic>
      <p:sp>
        <p:nvSpPr>
          <p:cNvPr id="12" name="object 12"/>
          <p:cNvSpPr txBox="1"/>
          <p:nvPr/>
        </p:nvSpPr>
        <p:spPr>
          <a:xfrm>
            <a:off x="3102734" y="3772828"/>
            <a:ext cx="1454427" cy="598274"/>
          </a:xfrm>
          <a:prstGeom prst="rect">
            <a:avLst/>
          </a:prstGeom>
        </p:spPr>
        <p:txBody>
          <a:bodyPr vert="horz" wrap="square" lIns="0" tIns="0" rIns="0" bIns="0" rtlCol="0">
            <a:spAutoFit/>
          </a:bodyPr>
          <a:lstStyle/>
          <a:p>
            <a:pPr marR="5080" algn="ctr">
              <a:lnSpc>
                <a:spcPct val="100000"/>
              </a:lnSpc>
            </a:pPr>
            <a:r>
              <a:rPr sz="1800" spc="-25" dirty="0">
                <a:solidFill>
                  <a:srgbClr val="2F394C"/>
                </a:solidFill>
                <a:latin typeface="Calibri"/>
                <a:cs typeface="Calibri"/>
              </a:rPr>
              <a:t>A</a:t>
            </a:r>
            <a:r>
              <a:rPr sz="1800" spc="-5" dirty="0">
                <a:solidFill>
                  <a:srgbClr val="2F394C"/>
                </a:solidFill>
                <a:latin typeface="Calibri"/>
                <a:cs typeface="Calibri"/>
              </a:rPr>
              <a:t>l</a:t>
            </a:r>
            <a:r>
              <a:rPr sz="1800" spc="-45" dirty="0">
                <a:solidFill>
                  <a:srgbClr val="2F394C"/>
                </a:solidFill>
                <a:latin typeface="Calibri"/>
                <a:cs typeface="Calibri"/>
              </a:rPr>
              <a:t>e</a:t>
            </a:r>
            <a:r>
              <a:rPr sz="1800" spc="-40" dirty="0">
                <a:solidFill>
                  <a:srgbClr val="2F394C"/>
                </a:solidFill>
                <a:latin typeface="Calibri"/>
                <a:cs typeface="Calibri"/>
              </a:rPr>
              <a:t>x</a:t>
            </a:r>
            <a:r>
              <a:rPr sz="1800" dirty="0">
                <a:solidFill>
                  <a:srgbClr val="2F394C"/>
                </a:solidFill>
                <a:latin typeface="Calibri"/>
                <a:cs typeface="Calibri"/>
              </a:rPr>
              <a:t>a</a:t>
            </a:r>
            <a:r>
              <a:rPr sz="1800" spc="-10" dirty="0">
                <a:solidFill>
                  <a:srgbClr val="2F394C"/>
                </a:solidFill>
                <a:latin typeface="Calibri"/>
                <a:cs typeface="Calibri"/>
              </a:rPr>
              <a:t>nd</a:t>
            </a:r>
            <a:r>
              <a:rPr sz="1800" spc="-55" dirty="0">
                <a:solidFill>
                  <a:srgbClr val="2F394C"/>
                </a:solidFill>
                <a:latin typeface="Calibri"/>
                <a:cs typeface="Calibri"/>
              </a:rPr>
              <a:t>r</a:t>
            </a:r>
            <a:r>
              <a:rPr sz="1800" dirty="0">
                <a:solidFill>
                  <a:srgbClr val="2F394C"/>
                </a:solidFill>
                <a:latin typeface="Calibri"/>
                <a:cs typeface="Calibri"/>
              </a:rPr>
              <a:t>a </a:t>
            </a:r>
            <a:r>
              <a:rPr sz="1800" spc="-25" dirty="0">
                <a:solidFill>
                  <a:srgbClr val="2F394C"/>
                </a:solidFill>
                <a:latin typeface="Calibri"/>
                <a:cs typeface="Calibri"/>
              </a:rPr>
              <a:t>M</a:t>
            </a:r>
            <a:r>
              <a:rPr sz="1800" spc="-10" dirty="0">
                <a:solidFill>
                  <a:srgbClr val="2F394C"/>
                </a:solidFill>
                <a:latin typeface="Calibri"/>
                <a:cs typeface="Calibri"/>
              </a:rPr>
              <a:t>edin</a:t>
            </a:r>
            <a:r>
              <a:rPr sz="1800" dirty="0">
                <a:solidFill>
                  <a:srgbClr val="2F394C"/>
                </a:solidFill>
                <a:latin typeface="Calibri"/>
                <a:cs typeface="Calibri"/>
              </a:rPr>
              <a:t>a-</a:t>
            </a:r>
            <a:r>
              <a:rPr sz="1800" spc="-5" dirty="0">
                <a:solidFill>
                  <a:srgbClr val="2F394C"/>
                </a:solidFill>
                <a:latin typeface="Calibri"/>
                <a:cs typeface="Calibri"/>
              </a:rPr>
              <a:t>B</a:t>
            </a:r>
            <a:r>
              <a:rPr sz="1800" spc="10" dirty="0">
                <a:solidFill>
                  <a:srgbClr val="2F394C"/>
                </a:solidFill>
                <a:latin typeface="Calibri"/>
                <a:cs typeface="Calibri"/>
              </a:rPr>
              <a:t>o</a:t>
            </a:r>
            <a:r>
              <a:rPr sz="1800" spc="-15" dirty="0">
                <a:solidFill>
                  <a:srgbClr val="2F394C"/>
                </a:solidFill>
                <a:latin typeface="Calibri"/>
                <a:cs typeface="Calibri"/>
              </a:rPr>
              <a:t>r</a:t>
            </a:r>
            <a:r>
              <a:rPr sz="1800" spc="-5" dirty="0">
                <a:solidFill>
                  <a:srgbClr val="2F394C"/>
                </a:solidFill>
                <a:latin typeface="Calibri"/>
                <a:cs typeface="Calibri"/>
              </a:rPr>
              <a:t>j</a:t>
            </a:r>
            <a:r>
              <a:rPr sz="1800" dirty="0">
                <a:solidFill>
                  <a:srgbClr val="2F394C"/>
                </a:solidFill>
                <a:latin typeface="Calibri"/>
                <a:cs typeface="Calibri"/>
              </a:rPr>
              <a:t>a</a:t>
            </a:r>
            <a:endParaRPr sz="1800" dirty="0">
              <a:latin typeface="Calibri"/>
              <a:cs typeface="Calibri"/>
            </a:endParaRPr>
          </a:p>
        </p:txBody>
      </p:sp>
      <p:pic>
        <p:nvPicPr>
          <p:cNvPr id="51" name="Picture 50">
            <a:extLst>
              <a:ext uri="{FF2B5EF4-FFF2-40B4-BE49-F238E27FC236}">
                <a16:creationId xmlns:a16="http://schemas.microsoft.com/office/drawing/2014/main" id="{F812302D-0360-4A0A-8D37-0E5B35F7F4B3}"/>
              </a:ext>
              <a:ext uri="{C183D7F6-B498-43B3-948B-1728B52AA6E4}">
                <adec:decorative xmlns:adec="http://schemas.microsoft.com/office/drawing/2017/decorative" val="1"/>
              </a:ext>
            </a:extLst>
          </p:cNvPr>
          <p:cNvPicPr>
            <a:picLocks noChangeAspect="1"/>
          </p:cNvPicPr>
          <p:nvPr/>
        </p:nvPicPr>
        <p:blipFill rotWithShape="1">
          <a:blip r:embed="rId7"/>
          <a:srcRect l="6869" t="6311" r="5245"/>
          <a:stretch/>
        </p:blipFill>
        <p:spPr>
          <a:xfrm>
            <a:off x="3074014" y="4396452"/>
            <a:ext cx="1454427" cy="1489097"/>
          </a:xfrm>
          <a:prstGeom prst="rect">
            <a:avLst/>
          </a:prstGeom>
        </p:spPr>
      </p:pic>
      <p:cxnSp>
        <p:nvCxnSpPr>
          <p:cNvPr id="68" name="Straight Connector 67">
            <a:extLst>
              <a:ext uri="{FF2B5EF4-FFF2-40B4-BE49-F238E27FC236}">
                <a16:creationId xmlns:a16="http://schemas.microsoft.com/office/drawing/2014/main" id="{55BC44BD-820F-4B52-B1F4-A7A09AFBE4C7}"/>
              </a:ext>
              <a:ext uri="{C183D7F6-B498-43B3-948B-1728B52AA6E4}">
                <adec:decorative xmlns:adec="http://schemas.microsoft.com/office/drawing/2017/decorative" val="1"/>
              </a:ext>
            </a:extLst>
          </p:cNvPr>
          <p:cNvCxnSpPr/>
          <p:nvPr/>
        </p:nvCxnSpPr>
        <p:spPr>
          <a:xfrm>
            <a:off x="122176" y="3610041"/>
            <a:ext cx="116789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bject 31"/>
          <p:cNvSpPr txBox="1"/>
          <p:nvPr/>
        </p:nvSpPr>
        <p:spPr>
          <a:xfrm>
            <a:off x="6489131" y="3829754"/>
            <a:ext cx="1018648" cy="553998"/>
          </a:xfrm>
          <a:prstGeom prst="rect">
            <a:avLst/>
          </a:prstGeom>
        </p:spPr>
        <p:txBody>
          <a:bodyPr vert="horz" wrap="square" lIns="0" tIns="0" rIns="0" bIns="0" rtlCol="0">
            <a:spAutoFit/>
          </a:bodyPr>
          <a:lstStyle/>
          <a:p>
            <a:pPr marR="5080" indent="-140335" algn="ctr"/>
            <a:r>
              <a:rPr lang="en-US" spc="-135" dirty="0">
                <a:solidFill>
                  <a:srgbClr val="2F394C"/>
                </a:solidFill>
                <a:latin typeface="Calibri"/>
                <a:cs typeface="Calibri"/>
              </a:rPr>
              <a:t>Debora Rodrigues</a:t>
            </a:r>
            <a:endParaRPr spc="-135" dirty="0">
              <a:solidFill>
                <a:srgbClr val="2F394C"/>
              </a:solidFill>
              <a:latin typeface="Calibri"/>
              <a:cs typeface="Calibri"/>
            </a:endParaRPr>
          </a:p>
        </p:txBody>
      </p:sp>
      <p:sp>
        <p:nvSpPr>
          <p:cNvPr id="8" name="object 8"/>
          <p:cNvSpPr txBox="1"/>
          <p:nvPr/>
        </p:nvSpPr>
        <p:spPr>
          <a:xfrm>
            <a:off x="4866210" y="1321051"/>
            <a:ext cx="1364551" cy="295299"/>
          </a:xfrm>
          <a:prstGeom prst="rect">
            <a:avLst/>
          </a:prstGeom>
        </p:spPr>
        <p:txBody>
          <a:bodyPr vert="horz" wrap="square" lIns="0" tIns="0" rIns="0" bIns="0" rtlCol="0">
            <a:spAutoFit/>
          </a:bodyPr>
          <a:lstStyle/>
          <a:p>
            <a:pPr marR="5080" algn="ctr">
              <a:lnSpc>
                <a:spcPct val="100000"/>
              </a:lnSpc>
            </a:pPr>
            <a:r>
              <a:rPr lang="en-US" sz="1800" spc="-25" dirty="0">
                <a:solidFill>
                  <a:srgbClr val="2F394C"/>
                </a:solidFill>
                <a:latin typeface="Calibri"/>
                <a:cs typeface="Calibri"/>
              </a:rPr>
              <a:t>Dan Cosley</a:t>
            </a:r>
            <a:endParaRPr sz="1800" dirty="0">
              <a:latin typeface="Calibri"/>
              <a:cs typeface="Calibri"/>
            </a:endParaRPr>
          </a:p>
        </p:txBody>
      </p:sp>
      <p:pic>
        <p:nvPicPr>
          <p:cNvPr id="5" name="Picture 4">
            <a:extLst>
              <a:ext uri="{FF2B5EF4-FFF2-40B4-BE49-F238E27FC236}">
                <a16:creationId xmlns:a16="http://schemas.microsoft.com/office/drawing/2014/main" id="{2FA2E367-B383-44C8-A6C5-63B16A23EEFA}"/>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11148" t="-10054" r="50263" b="31721"/>
          <a:stretch/>
        </p:blipFill>
        <p:spPr>
          <a:xfrm>
            <a:off x="4902293" y="1537408"/>
            <a:ext cx="1292384" cy="1710547"/>
          </a:xfrm>
          <a:prstGeom prst="rect">
            <a:avLst/>
          </a:prstGeom>
        </p:spPr>
      </p:pic>
      <p:sp>
        <p:nvSpPr>
          <p:cNvPr id="26" name="object 26"/>
          <p:cNvSpPr txBox="1"/>
          <p:nvPr/>
        </p:nvSpPr>
        <p:spPr>
          <a:xfrm>
            <a:off x="9450168" y="3868565"/>
            <a:ext cx="1444727" cy="276999"/>
          </a:xfrm>
          <a:prstGeom prst="rect">
            <a:avLst/>
          </a:prstGeom>
        </p:spPr>
        <p:txBody>
          <a:bodyPr vert="horz" wrap="square" lIns="0" tIns="0" rIns="0" bIns="0" rtlCol="0">
            <a:spAutoFit/>
          </a:bodyPr>
          <a:lstStyle/>
          <a:p>
            <a:pPr marR="5080" algn="ctr">
              <a:lnSpc>
                <a:spcPct val="100000"/>
              </a:lnSpc>
            </a:pPr>
            <a:r>
              <a:rPr lang="en-US" sz="1800" spc="-25" dirty="0">
                <a:solidFill>
                  <a:srgbClr val="2F394C"/>
                </a:solidFill>
                <a:latin typeface="Calibri"/>
                <a:cs typeface="Calibri"/>
              </a:rPr>
              <a:t>Betty Tuller</a:t>
            </a:r>
            <a:endParaRPr sz="1800" dirty="0">
              <a:latin typeface="Calibri"/>
              <a:cs typeface="Calibri"/>
            </a:endParaRPr>
          </a:p>
        </p:txBody>
      </p:sp>
      <p:pic>
        <p:nvPicPr>
          <p:cNvPr id="6" name="Picture 5">
            <a:extLst>
              <a:ext uri="{FF2B5EF4-FFF2-40B4-BE49-F238E27FC236}">
                <a16:creationId xmlns:a16="http://schemas.microsoft.com/office/drawing/2014/main" id="{7F89E926-3115-4EAE-959B-809902446857}"/>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549940" y="4355306"/>
            <a:ext cx="1344955" cy="1646147"/>
          </a:xfrm>
          <a:prstGeom prst="rect">
            <a:avLst/>
          </a:prstGeom>
        </p:spPr>
      </p:pic>
      <p:sp>
        <p:nvSpPr>
          <p:cNvPr id="23" name="object 23"/>
          <p:cNvSpPr txBox="1"/>
          <p:nvPr/>
        </p:nvSpPr>
        <p:spPr>
          <a:xfrm>
            <a:off x="4784741" y="4071965"/>
            <a:ext cx="1368514" cy="300197"/>
          </a:xfrm>
          <a:prstGeom prst="rect">
            <a:avLst/>
          </a:prstGeom>
        </p:spPr>
        <p:txBody>
          <a:bodyPr vert="horz" wrap="square" lIns="0" tIns="0" rIns="0" bIns="0" rtlCol="0">
            <a:spAutoFit/>
          </a:bodyPr>
          <a:lstStyle/>
          <a:p>
            <a:pPr marR="5080" algn="ctr">
              <a:lnSpc>
                <a:spcPct val="100000"/>
              </a:lnSpc>
            </a:pPr>
            <a:r>
              <a:rPr lang="en-US" sz="1800" spc="-5" dirty="0">
                <a:solidFill>
                  <a:srgbClr val="2F394C"/>
                </a:solidFill>
                <a:latin typeface="Calibri"/>
                <a:cs typeface="Calibri"/>
              </a:rPr>
              <a:t>Linda Molnar</a:t>
            </a:r>
            <a:endParaRPr sz="1800" dirty="0">
              <a:latin typeface="Calibri"/>
              <a:cs typeface="Calibri"/>
            </a:endParaRPr>
          </a:p>
        </p:txBody>
      </p:sp>
      <p:pic>
        <p:nvPicPr>
          <p:cNvPr id="9" name="Picture 8">
            <a:extLst>
              <a:ext uri="{FF2B5EF4-FFF2-40B4-BE49-F238E27FC236}">
                <a16:creationId xmlns:a16="http://schemas.microsoft.com/office/drawing/2014/main" id="{678CF1F1-14B9-47BD-9D08-C83689D24A8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877690" y="4372162"/>
            <a:ext cx="1174855" cy="1547110"/>
          </a:xfrm>
          <a:prstGeom prst="rect">
            <a:avLst/>
          </a:prstGeom>
        </p:spPr>
      </p:pic>
      <p:sp>
        <p:nvSpPr>
          <p:cNvPr id="75" name="object 23">
            <a:extLst>
              <a:ext uri="{FF2B5EF4-FFF2-40B4-BE49-F238E27FC236}">
                <a16:creationId xmlns:a16="http://schemas.microsoft.com/office/drawing/2014/main" id="{9D5A310C-F30C-4628-A4D8-0AE3C8E12945}"/>
              </a:ext>
            </a:extLst>
          </p:cNvPr>
          <p:cNvSpPr txBox="1"/>
          <p:nvPr/>
        </p:nvSpPr>
        <p:spPr>
          <a:xfrm>
            <a:off x="7914588" y="1369051"/>
            <a:ext cx="1275278" cy="298355"/>
          </a:xfrm>
          <a:prstGeom prst="rect">
            <a:avLst/>
          </a:prstGeom>
        </p:spPr>
        <p:txBody>
          <a:bodyPr vert="horz" wrap="square" lIns="0" tIns="0" rIns="0" bIns="0" rtlCol="0">
            <a:spAutoFit/>
          </a:bodyPr>
          <a:lstStyle/>
          <a:p>
            <a:pPr marR="5080" algn="ctr">
              <a:lnSpc>
                <a:spcPct val="100000"/>
              </a:lnSpc>
            </a:pPr>
            <a:r>
              <a:rPr lang="en-US" sz="1800" spc="-5" dirty="0">
                <a:solidFill>
                  <a:srgbClr val="2F394C"/>
                </a:solidFill>
                <a:latin typeface="Calibri"/>
                <a:cs typeface="Calibri"/>
              </a:rPr>
              <a:t>Julie Johnson</a:t>
            </a:r>
            <a:endParaRPr sz="1800" dirty="0">
              <a:latin typeface="Calibri"/>
              <a:cs typeface="Calibri"/>
            </a:endParaRPr>
          </a:p>
        </p:txBody>
      </p:sp>
      <p:pic>
        <p:nvPicPr>
          <p:cNvPr id="10" name="Picture 9">
            <a:extLst>
              <a:ext uri="{FF2B5EF4-FFF2-40B4-BE49-F238E27FC236}">
                <a16:creationId xmlns:a16="http://schemas.microsoft.com/office/drawing/2014/main" id="{8C653026-A871-40F2-B2AE-EA6DB5867E81}"/>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81" t="7986" r="181" b="19460"/>
          <a:stretch/>
        </p:blipFill>
        <p:spPr>
          <a:xfrm>
            <a:off x="7838057" y="1688803"/>
            <a:ext cx="1371600" cy="1638269"/>
          </a:xfrm>
          <a:prstGeom prst="rect">
            <a:avLst/>
          </a:prstGeom>
        </p:spPr>
      </p:pic>
      <p:sp>
        <p:nvSpPr>
          <p:cNvPr id="11" name="object 39">
            <a:extLst>
              <a:ext uri="{FF2B5EF4-FFF2-40B4-BE49-F238E27FC236}">
                <a16:creationId xmlns:a16="http://schemas.microsoft.com/office/drawing/2014/main" id="{4E7EE50E-8ACF-5E6C-F8BA-C66D83EDA3A9}"/>
              </a:ext>
            </a:extLst>
          </p:cNvPr>
          <p:cNvSpPr txBox="1"/>
          <p:nvPr/>
        </p:nvSpPr>
        <p:spPr>
          <a:xfrm>
            <a:off x="9549935" y="1346528"/>
            <a:ext cx="1158842" cy="276999"/>
          </a:xfrm>
          <a:prstGeom prst="rect">
            <a:avLst/>
          </a:prstGeom>
        </p:spPr>
        <p:txBody>
          <a:bodyPr vert="horz" wrap="square" lIns="0" tIns="0" rIns="0" bIns="0" rtlCol="0">
            <a:spAutoFit/>
          </a:bodyPr>
          <a:lstStyle/>
          <a:p>
            <a:pPr marR="5080" algn="ctr">
              <a:lnSpc>
                <a:spcPct val="100000"/>
              </a:lnSpc>
            </a:pPr>
            <a:r>
              <a:rPr lang="en-US" sz="1800" spc="-5" dirty="0">
                <a:solidFill>
                  <a:srgbClr val="2F394C"/>
                </a:solidFill>
                <a:latin typeface="Calibri"/>
                <a:cs typeface="Calibri"/>
              </a:rPr>
              <a:t>Sara</a:t>
            </a:r>
            <a:r>
              <a:rPr sz="1800" dirty="0">
                <a:solidFill>
                  <a:srgbClr val="2F394C"/>
                </a:solidFill>
                <a:latin typeface="Calibri"/>
                <a:cs typeface="Calibri"/>
              </a:rPr>
              <a:t> </a:t>
            </a:r>
            <a:r>
              <a:rPr lang="en-US" sz="1800" spc="-25" dirty="0">
                <a:solidFill>
                  <a:srgbClr val="2F394C"/>
                </a:solidFill>
                <a:latin typeface="Calibri"/>
                <a:cs typeface="Calibri"/>
              </a:rPr>
              <a:t>Kiesler</a:t>
            </a:r>
            <a:endParaRPr sz="1800" dirty="0">
              <a:latin typeface="Calibri"/>
              <a:cs typeface="Calibri"/>
            </a:endParaRPr>
          </a:p>
        </p:txBody>
      </p:sp>
      <p:pic>
        <p:nvPicPr>
          <p:cNvPr id="13" name="Picture 12">
            <a:extLst>
              <a:ext uri="{FF2B5EF4-FFF2-40B4-BE49-F238E27FC236}">
                <a16:creationId xmlns:a16="http://schemas.microsoft.com/office/drawing/2014/main" id="{0161296B-8EEE-073A-BBD9-4C7D0B146B90}"/>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579393" y="1818575"/>
            <a:ext cx="1129384" cy="1506487"/>
          </a:xfrm>
          <a:prstGeom prst="rect">
            <a:avLst/>
          </a:prstGeom>
        </p:spPr>
      </p:pic>
      <p:pic>
        <p:nvPicPr>
          <p:cNvPr id="21" name="Picture 20">
            <a:extLst>
              <a:ext uri="{FF2B5EF4-FFF2-40B4-BE49-F238E27FC236}">
                <a16:creationId xmlns:a16="http://schemas.microsoft.com/office/drawing/2014/main" id="{63291693-D0F5-4470-4A9C-A7398F6F7047}"/>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9807" y="4383752"/>
            <a:ext cx="1258361" cy="1563962"/>
          </a:xfrm>
          <a:prstGeom prst="rect">
            <a:avLst/>
          </a:prstGeom>
        </p:spPr>
      </p:pic>
      <p:pic>
        <p:nvPicPr>
          <p:cNvPr id="29" name="Picture 28">
            <a:extLst>
              <a:ext uri="{FF2B5EF4-FFF2-40B4-BE49-F238E27FC236}">
                <a16:creationId xmlns:a16="http://schemas.microsoft.com/office/drawing/2014/main" id="{FEDE7779-D85C-B8AE-4E62-22DDA17B8AD3}"/>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6421908" y="1684930"/>
            <a:ext cx="1300060" cy="1696420"/>
          </a:xfrm>
          <a:prstGeom prst="rect">
            <a:avLst/>
          </a:prstGeom>
        </p:spPr>
      </p:pic>
      <p:sp>
        <p:nvSpPr>
          <p:cNvPr id="32" name="TextBox 31">
            <a:extLst>
              <a:ext uri="{FF2B5EF4-FFF2-40B4-BE49-F238E27FC236}">
                <a16:creationId xmlns:a16="http://schemas.microsoft.com/office/drawing/2014/main" id="{DF6AA2E1-C3EF-8755-4D69-76F103EFBD38}"/>
              </a:ext>
            </a:extLst>
          </p:cNvPr>
          <p:cNvSpPr txBox="1"/>
          <p:nvPr/>
        </p:nvSpPr>
        <p:spPr>
          <a:xfrm>
            <a:off x="7886113" y="3773370"/>
            <a:ext cx="1344954" cy="646331"/>
          </a:xfrm>
          <a:prstGeom prst="rect">
            <a:avLst/>
          </a:prstGeom>
          <a:noFill/>
        </p:spPr>
        <p:txBody>
          <a:bodyPr wrap="square">
            <a:spAutoFit/>
          </a:bodyPr>
          <a:lstStyle/>
          <a:p>
            <a:pPr algn="ctr"/>
            <a:r>
              <a:rPr lang="pl-PL" sz="1800"/>
              <a:t>Leon Shterengas</a:t>
            </a:r>
            <a:endParaRPr lang="en-US" dirty="0"/>
          </a:p>
        </p:txBody>
      </p:sp>
      <p:pic>
        <p:nvPicPr>
          <p:cNvPr id="36" name="Picture 35">
            <a:extLst>
              <a:ext uri="{FF2B5EF4-FFF2-40B4-BE49-F238E27FC236}">
                <a16:creationId xmlns:a16="http://schemas.microsoft.com/office/drawing/2014/main" id="{C5301C2C-C9C0-E463-A7CB-E83CE140A5D4}"/>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70156" y="4378790"/>
            <a:ext cx="1160074" cy="1622663"/>
          </a:xfrm>
          <a:prstGeom prst="rect">
            <a:avLst/>
          </a:prstGeom>
        </p:spPr>
      </p:pic>
      <p:sp>
        <p:nvSpPr>
          <p:cNvPr id="37" name="Slide Number Placeholder 36">
            <a:extLst>
              <a:ext uri="{FF2B5EF4-FFF2-40B4-BE49-F238E27FC236}">
                <a16:creationId xmlns:a16="http://schemas.microsoft.com/office/drawing/2014/main" id="{2E4AE345-CB0D-47ED-C301-7AAEB7AF9536}"/>
              </a:ext>
            </a:extLst>
          </p:cNvPr>
          <p:cNvSpPr>
            <a:spLocks noGrp="1"/>
          </p:cNvSpPr>
          <p:nvPr>
            <p:ph type="sldNum" sz="quarter" idx="7"/>
          </p:nvPr>
        </p:nvSpPr>
        <p:spPr/>
        <p:txBody>
          <a:bodyPr/>
          <a:lstStyle/>
          <a:p>
            <a:fld id="{B6F15528-21DE-4FAA-801E-634DDDAF4B2B}" type="slidenum">
              <a:rPr lang="en-US" smtClean="0"/>
              <a:t>23</a:t>
            </a:fld>
            <a:endParaRPr lang="en-US" dirty="0"/>
          </a:p>
        </p:txBody>
      </p:sp>
      <p:sp>
        <p:nvSpPr>
          <p:cNvPr id="42" name="object 38">
            <a:extLst>
              <a:ext uri="{FF2B5EF4-FFF2-40B4-BE49-F238E27FC236}">
                <a16:creationId xmlns:a16="http://schemas.microsoft.com/office/drawing/2014/main" id="{1A40D6E6-0A0F-82DE-3D1D-A0E640EDE9E8}"/>
              </a:ext>
            </a:extLst>
          </p:cNvPr>
          <p:cNvSpPr txBox="1"/>
          <p:nvPr/>
        </p:nvSpPr>
        <p:spPr>
          <a:xfrm>
            <a:off x="1282246" y="3738300"/>
            <a:ext cx="1276638" cy="553998"/>
          </a:xfrm>
          <a:prstGeom prst="rect">
            <a:avLst/>
          </a:prstGeom>
        </p:spPr>
        <p:txBody>
          <a:bodyPr vert="horz" wrap="square" lIns="0" tIns="0" rIns="0" bIns="0" rtlCol="0">
            <a:spAutoFit/>
          </a:bodyPr>
          <a:lstStyle/>
          <a:p>
            <a:pPr marR="5080" algn="ctr">
              <a:lnSpc>
                <a:spcPct val="100000"/>
              </a:lnSpc>
            </a:pPr>
            <a:r>
              <a:rPr lang="en-US" sz="1800" spc="-25" dirty="0">
                <a:solidFill>
                  <a:srgbClr val="2F394C"/>
                </a:solidFill>
                <a:latin typeface="Calibri"/>
                <a:cs typeface="Calibri"/>
              </a:rPr>
              <a:t>Daniel McAdam</a:t>
            </a:r>
            <a:endParaRPr sz="1800" dirty="0">
              <a:latin typeface="Calibri"/>
              <a:cs typeface="Calibri"/>
            </a:endParaRPr>
          </a:p>
        </p:txBody>
      </p:sp>
      <p:pic>
        <p:nvPicPr>
          <p:cNvPr id="43" name="Picture 42">
            <a:extLst>
              <a:ext uri="{FF2B5EF4-FFF2-40B4-BE49-F238E27FC236}">
                <a16:creationId xmlns:a16="http://schemas.microsoft.com/office/drawing/2014/main" id="{BDDDB98B-39C9-DA9B-AD24-42946070843A}"/>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14907" y="4368875"/>
            <a:ext cx="1398089" cy="1489095"/>
          </a:xfrm>
          <a:prstGeom prst="rect">
            <a:avLst/>
          </a:prstGeom>
        </p:spPr>
      </p:pic>
      <p:pic>
        <p:nvPicPr>
          <p:cNvPr id="4" name="Recorded Sound" descr="Audio">
            <a:hlinkClick r:id="" action="ppaction://media"/>
            <a:extLst>
              <a:ext uri="{FF2B5EF4-FFF2-40B4-BE49-F238E27FC236}">
                <a16:creationId xmlns:a16="http://schemas.microsoft.com/office/drawing/2014/main" id="{279BBCA4-A626-F599-0F94-4635A21B524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93137" y="571607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94"/>
    </mc:Choice>
    <mc:Fallback xmlns="">
      <p:transition spd="slow" advTm="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4F7E80-0963-AC5D-50D2-176098D0BED9}"/>
              </a:ext>
            </a:extLst>
          </p:cNvPr>
          <p:cNvSpPr>
            <a:spLocks noGrp="1"/>
          </p:cNvSpPr>
          <p:nvPr>
            <p:ph type="title" idx="4294967295"/>
          </p:nvPr>
        </p:nvSpPr>
        <p:spPr>
          <a:xfrm>
            <a:off x="516890" y="-677108"/>
            <a:ext cx="11158219" cy="677108"/>
          </a:xfrm>
        </p:spPr>
        <p:txBody>
          <a:bodyPr wrap="square" lIns="0" tIns="0" rIns="0" bIns="0" anchor="b">
            <a:spAutoFit/>
          </a:bodyPr>
          <a:lstStyle/>
          <a:p>
            <a:r>
              <a:rPr lang="en-US" dirty="0"/>
              <a:t>Resources</a:t>
            </a:r>
          </a:p>
        </p:txBody>
      </p:sp>
      <p:sp>
        <p:nvSpPr>
          <p:cNvPr id="2" name="object 2"/>
          <p:cNvSpPr txBox="1"/>
          <p:nvPr/>
        </p:nvSpPr>
        <p:spPr>
          <a:xfrm>
            <a:off x="0" y="177209"/>
            <a:ext cx="12192000" cy="6683881"/>
          </a:xfrm>
          <a:prstGeom prst="rect">
            <a:avLst/>
          </a:prstGeom>
        </p:spPr>
        <p:txBody>
          <a:bodyPr vert="horz" wrap="square" lIns="0" tIns="0" rIns="0" bIns="0" rtlCol="0">
            <a:spAutoFit/>
          </a:bodyPr>
          <a:lstStyle/>
          <a:p>
            <a:pPr marL="12700" marR="5080" algn="ctr">
              <a:lnSpc>
                <a:spcPts val="3890"/>
              </a:lnSpc>
              <a:spcBef>
                <a:spcPts val="270"/>
              </a:spcBef>
            </a:pPr>
            <a:r>
              <a:rPr lang="en-US" sz="3600" spc="-210" dirty="0">
                <a:latin typeface="Calibri Light"/>
                <a:cs typeface="Calibri Light"/>
              </a:rPr>
              <a:t>Thank you for your interest</a:t>
            </a:r>
          </a:p>
          <a:p>
            <a:pPr marL="12700" marR="5080" algn="ctr"/>
            <a:endParaRPr lang="en-US" sz="2000" b="1" dirty="0">
              <a:solidFill>
                <a:srgbClr val="0070C0"/>
              </a:solidFill>
              <a:cs typeface="Calibri"/>
            </a:endParaRPr>
          </a:p>
          <a:p>
            <a:pPr marL="12700" marR="5080" algn="ctr">
              <a:lnSpc>
                <a:spcPts val="3890"/>
              </a:lnSpc>
              <a:spcBef>
                <a:spcPts val="270"/>
              </a:spcBef>
            </a:pPr>
            <a:r>
              <a:rPr lang="en-US" sz="3600" b="1" dirty="0">
                <a:solidFill>
                  <a:srgbClr val="0070C0"/>
                </a:solidFill>
                <a:cs typeface="Calibri"/>
                <a:hlinkClick r:id="rId5"/>
              </a:rPr>
              <a:t>NSF</a:t>
            </a:r>
            <a:r>
              <a:rPr lang="en-US" sz="3600" b="1" spc="-5" dirty="0">
                <a:solidFill>
                  <a:srgbClr val="0070C0"/>
                </a:solidFill>
                <a:cs typeface="Calibri"/>
                <a:hlinkClick r:id="rId5"/>
              </a:rPr>
              <a:t> </a:t>
            </a:r>
            <a:r>
              <a:rPr lang="en-US" sz="3600" b="1" spc="-20" dirty="0">
                <a:solidFill>
                  <a:srgbClr val="0070C0"/>
                </a:solidFill>
                <a:cs typeface="Calibri"/>
                <a:hlinkClick r:id="rId5"/>
              </a:rPr>
              <a:t>23-543: Future of Work at the Human-Technology Frontier: Core Research (FW-HTF)</a:t>
            </a:r>
            <a:endParaRPr lang="en-US" sz="3600" spc="-210" dirty="0">
              <a:latin typeface="Calibri Light"/>
              <a:cs typeface="Calibri Light"/>
            </a:endParaRPr>
          </a:p>
          <a:p>
            <a:pPr marL="12700" marR="5080" algn="ctr"/>
            <a:endParaRPr lang="en-US" sz="2000" b="0" spc="-210" dirty="0">
              <a:latin typeface="Calibri Light"/>
              <a:cs typeface="Calibri Light"/>
            </a:endParaRPr>
          </a:p>
          <a:p>
            <a:pPr marL="12700" marR="5080" algn="ctr">
              <a:lnSpc>
                <a:spcPts val="3890"/>
              </a:lnSpc>
              <a:spcBef>
                <a:spcPts val="270"/>
              </a:spcBef>
            </a:pPr>
            <a:r>
              <a:rPr sz="3600" b="0" spc="-210" dirty="0">
                <a:latin typeface="Calibri Light"/>
                <a:cs typeface="Calibri Light"/>
              </a:rPr>
              <a:t>W</a:t>
            </a:r>
            <a:r>
              <a:rPr sz="3600" b="0" dirty="0">
                <a:latin typeface="Calibri Light"/>
                <a:cs typeface="Calibri Light"/>
              </a:rPr>
              <a:t>e</a:t>
            </a:r>
            <a:r>
              <a:rPr sz="3600" b="0" spc="-75" dirty="0">
                <a:latin typeface="Calibri Light"/>
                <a:cs typeface="Calibri Light"/>
              </a:rPr>
              <a:t> </a:t>
            </a:r>
            <a:r>
              <a:rPr sz="3600" b="0" spc="5" dirty="0">
                <a:latin typeface="Calibri Light"/>
                <a:cs typeface="Calibri Light"/>
              </a:rPr>
              <a:t>l</a:t>
            </a:r>
            <a:r>
              <a:rPr sz="3600" b="0" spc="-10" dirty="0">
                <a:latin typeface="Calibri Light"/>
                <a:cs typeface="Calibri Light"/>
              </a:rPr>
              <a:t>o</a:t>
            </a:r>
            <a:r>
              <a:rPr sz="3600" b="0" spc="-30" dirty="0">
                <a:latin typeface="Calibri Light"/>
                <a:cs typeface="Calibri Light"/>
              </a:rPr>
              <a:t>o</a:t>
            </a:r>
            <a:r>
              <a:rPr sz="3600" b="0" spc="-20" dirty="0">
                <a:latin typeface="Calibri Light"/>
                <a:cs typeface="Calibri Light"/>
              </a:rPr>
              <a:t>k</a:t>
            </a:r>
            <a:r>
              <a:rPr sz="3600" b="0" spc="-125" dirty="0">
                <a:latin typeface="Calibri Light"/>
                <a:cs typeface="Calibri Light"/>
              </a:rPr>
              <a:t> </a:t>
            </a:r>
            <a:r>
              <a:rPr sz="3600" b="0" spc="-110" dirty="0">
                <a:latin typeface="Calibri Light"/>
                <a:cs typeface="Calibri Light"/>
              </a:rPr>
              <a:t>f</a:t>
            </a:r>
            <a:r>
              <a:rPr sz="3600" b="0" spc="-10" dirty="0">
                <a:latin typeface="Calibri Light"/>
                <a:cs typeface="Calibri Light"/>
              </a:rPr>
              <a:t>o</a:t>
            </a:r>
            <a:r>
              <a:rPr sz="3600" b="0" spc="5" dirty="0">
                <a:latin typeface="Calibri Light"/>
                <a:cs typeface="Calibri Light"/>
              </a:rPr>
              <a:t>r</a:t>
            </a:r>
            <a:r>
              <a:rPr sz="3600" b="0" spc="-125" dirty="0">
                <a:latin typeface="Calibri Light"/>
                <a:cs typeface="Calibri Light"/>
              </a:rPr>
              <a:t>w</a:t>
            </a:r>
            <a:r>
              <a:rPr sz="3600" b="0" spc="-35" dirty="0">
                <a:latin typeface="Calibri Light"/>
                <a:cs typeface="Calibri Light"/>
              </a:rPr>
              <a:t>a</a:t>
            </a:r>
            <a:r>
              <a:rPr sz="3600" b="0" spc="-105" dirty="0">
                <a:latin typeface="Calibri Light"/>
                <a:cs typeface="Calibri Light"/>
              </a:rPr>
              <a:t>r</a:t>
            </a:r>
            <a:r>
              <a:rPr sz="3600" b="0" spc="-20" dirty="0">
                <a:latin typeface="Calibri Light"/>
                <a:cs typeface="Calibri Light"/>
              </a:rPr>
              <a:t>d</a:t>
            </a:r>
            <a:r>
              <a:rPr sz="3600" b="0" spc="-120" dirty="0">
                <a:latin typeface="Calibri Light"/>
                <a:cs typeface="Calibri Light"/>
              </a:rPr>
              <a:t> </a:t>
            </a:r>
            <a:r>
              <a:rPr sz="3600" b="0" spc="-25" dirty="0">
                <a:latin typeface="Calibri Light"/>
                <a:cs typeface="Calibri Light"/>
              </a:rPr>
              <a:t>t</a:t>
            </a:r>
            <a:r>
              <a:rPr sz="3600" b="0" dirty="0">
                <a:latin typeface="Calibri Light"/>
                <a:cs typeface="Calibri Light"/>
              </a:rPr>
              <a:t>o</a:t>
            </a:r>
            <a:r>
              <a:rPr sz="3600" b="0" spc="-100" dirty="0">
                <a:latin typeface="Calibri Light"/>
                <a:cs typeface="Calibri Light"/>
              </a:rPr>
              <a:t> </a:t>
            </a:r>
            <a:r>
              <a:rPr sz="3600" b="0" spc="-60" dirty="0">
                <a:latin typeface="Calibri Light"/>
                <a:cs typeface="Calibri Light"/>
              </a:rPr>
              <a:t>r</a:t>
            </a:r>
            <a:r>
              <a:rPr sz="3600" b="0" spc="-5" dirty="0">
                <a:latin typeface="Calibri Light"/>
                <a:cs typeface="Calibri Light"/>
              </a:rPr>
              <a:t>e</a:t>
            </a:r>
            <a:r>
              <a:rPr sz="3600" b="0" spc="-20" dirty="0">
                <a:latin typeface="Calibri Light"/>
                <a:cs typeface="Calibri Light"/>
              </a:rPr>
              <a:t>c</a:t>
            </a:r>
            <a:r>
              <a:rPr sz="3600" b="0" spc="-30" dirty="0">
                <a:latin typeface="Calibri Light"/>
                <a:cs typeface="Calibri Light"/>
              </a:rPr>
              <a:t>e</a:t>
            </a:r>
            <a:r>
              <a:rPr sz="3600" b="0" spc="-40" dirty="0">
                <a:latin typeface="Calibri Light"/>
                <a:cs typeface="Calibri Light"/>
              </a:rPr>
              <a:t>i</a:t>
            </a:r>
            <a:r>
              <a:rPr sz="3600" b="0" spc="-70" dirty="0">
                <a:latin typeface="Calibri Light"/>
                <a:cs typeface="Calibri Light"/>
              </a:rPr>
              <a:t>v</a:t>
            </a:r>
            <a:r>
              <a:rPr sz="3600" b="0" spc="-15" dirty="0">
                <a:latin typeface="Calibri Light"/>
                <a:cs typeface="Calibri Light"/>
              </a:rPr>
              <a:t>i</a:t>
            </a:r>
            <a:r>
              <a:rPr sz="3600" b="0" spc="-70" dirty="0">
                <a:latin typeface="Calibri Light"/>
                <a:cs typeface="Calibri Light"/>
              </a:rPr>
              <a:t>n</a:t>
            </a:r>
            <a:r>
              <a:rPr sz="3600" b="0" spc="-20" dirty="0">
                <a:latin typeface="Calibri Light"/>
                <a:cs typeface="Calibri Light"/>
              </a:rPr>
              <a:t>g</a:t>
            </a:r>
            <a:r>
              <a:rPr sz="3600" b="0" spc="-130" dirty="0">
                <a:latin typeface="Calibri Light"/>
                <a:cs typeface="Calibri Light"/>
              </a:rPr>
              <a:t> </a:t>
            </a:r>
            <a:r>
              <a:rPr sz="3600" b="0" spc="-75" dirty="0">
                <a:latin typeface="Calibri Light"/>
                <a:cs typeface="Calibri Light"/>
              </a:rPr>
              <a:t>y</a:t>
            </a:r>
            <a:r>
              <a:rPr sz="3600" b="0" spc="-10" dirty="0">
                <a:latin typeface="Calibri Light"/>
                <a:cs typeface="Calibri Light"/>
              </a:rPr>
              <a:t>o</a:t>
            </a:r>
            <a:r>
              <a:rPr sz="3600" b="0" spc="-25" dirty="0">
                <a:latin typeface="Calibri Light"/>
                <a:cs typeface="Calibri Light"/>
              </a:rPr>
              <a:t>u</a:t>
            </a:r>
            <a:r>
              <a:rPr sz="3600" b="0" spc="-15" dirty="0">
                <a:latin typeface="Calibri Light"/>
                <a:cs typeface="Calibri Light"/>
              </a:rPr>
              <a:t>r</a:t>
            </a:r>
            <a:r>
              <a:rPr sz="3600" b="0" spc="-90" dirty="0">
                <a:latin typeface="Calibri Light"/>
                <a:cs typeface="Calibri Light"/>
              </a:rPr>
              <a:t> </a:t>
            </a:r>
            <a:r>
              <a:rPr sz="3600" b="0" spc="-15" dirty="0">
                <a:latin typeface="Calibri Light"/>
                <a:cs typeface="Calibri Light"/>
              </a:rPr>
              <a:t>s</a:t>
            </a:r>
            <a:r>
              <a:rPr sz="3600" b="0" spc="-45" dirty="0">
                <a:latin typeface="Calibri Light"/>
                <a:cs typeface="Calibri Light"/>
              </a:rPr>
              <a:t>ub</a:t>
            </a:r>
            <a:r>
              <a:rPr sz="3600" b="0" spc="-40" dirty="0">
                <a:latin typeface="Calibri Light"/>
                <a:cs typeface="Calibri Light"/>
              </a:rPr>
              <a:t>mis</a:t>
            </a:r>
            <a:r>
              <a:rPr sz="3600" b="0" spc="-65" dirty="0">
                <a:latin typeface="Calibri Light"/>
                <a:cs typeface="Calibri Light"/>
              </a:rPr>
              <a:t>s</a:t>
            </a:r>
            <a:r>
              <a:rPr sz="3600" b="0" spc="-5" dirty="0">
                <a:latin typeface="Calibri Light"/>
                <a:cs typeface="Calibri Light"/>
              </a:rPr>
              <a:t>i</a:t>
            </a:r>
            <a:r>
              <a:rPr sz="3600" b="0" spc="-55" dirty="0">
                <a:latin typeface="Calibri Light"/>
                <a:cs typeface="Calibri Light"/>
              </a:rPr>
              <a:t>o</a:t>
            </a:r>
            <a:r>
              <a:rPr sz="3600" b="0" spc="-45" dirty="0">
                <a:latin typeface="Calibri Light"/>
                <a:cs typeface="Calibri Light"/>
              </a:rPr>
              <a:t>n</a:t>
            </a:r>
            <a:r>
              <a:rPr sz="3600" b="0" spc="-15" dirty="0">
                <a:latin typeface="Calibri Light"/>
                <a:cs typeface="Calibri Light"/>
              </a:rPr>
              <a:t>s</a:t>
            </a:r>
            <a:r>
              <a:rPr sz="3600" b="0" spc="-120" dirty="0">
                <a:latin typeface="Calibri Light"/>
                <a:cs typeface="Calibri Light"/>
              </a:rPr>
              <a:t> </a:t>
            </a:r>
            <a:r>
              <a:rPr sz="3600" b="0" spc="-45" dirty="0">
                <a:latin typeface="Calibri Light"/>
                <a:cs typeface="Calibri Light"/>
              </a:rPr>
              <a:t>b</a:t>
            </a:r>
            <a:r>
              <a:rPr sz="3600" b="0" spc="-20" dirty="0">
                <a:latin typeface="Calibri Light"/>
                <a:cs typeface="Calibri Light"/>
              </a:rPr>
              <a:t>y</a:t>
            </a:r>
            <a:r>
              <a:rPr sz="3600" b="0" spc="-75" dirty="0">
                <a:latin typeface="Calibri Light"/>
                <a:cs typeface="Calibri Light"/>
              </a:rPr>
              <a:t> </a:t>
            </a:r>
            <a:r>
              <a:rPr lang="en-US" sz="3600" b="0" spc="-15" dirty="0">
                <a:latin typeface="Calibri Light"/>
                <a:cs typeface="Calibri Light"/>
              </a:rPr>
              <a:t>March</a:t>
            </a:r>
            <a:r>
              <a:rPr sz="3600" b="0" dirty="0">
                <a:latin typeface="Calibri Light"/>
                <a:cs typeface="Calibri Light"/>
              </a:rPr>
              <a:t> </a:t>
            </a:r>
            <a:r>
              <a:rPr lang="en-US" sz="3600" b="0" dirty="0">
                <a:latin typeface="Calibri Light"/>
                <a:cs typeface="Calibri Light"/>
              </a:rPr>
              <a:t>30th</a:t>
            </a:r>
            <a:endParaRPr lang="en-US" sz="3600" b="0" spc="-114" dirty="0">
              <a:latin typeface="Calibri Light"/>
              <a:cs typeface="Calibri Light"/>
            </a:endParaRPr>
          </a:p>
          <a:p>
            <a:pPr marL="12700" marR="5080" algn="ctr"/>
            <a:endParaRPr lang="en-US" sz="2000" b="0" spc="-114" dirty="0">
              <a:latin typeface="Calibri Light"/>
              <a:cs typeface="Calibri Light"/>
            </a:endParaRPr>
          </a:p>
          <a:p>
            <a:pPr marL="12700" marR="5080" algn="ctr">
              <a:lnSpc>
                <a:spcPts val="3890"/>
              </a:lnSpc>
              <a:spcBef>
                <a:spcPts val="270"/>
              </a:spcBef>
            </a:pPr>
            <a:r>
              <a:rPr sz="3600" b="0" spc="-25" dirty="0">
                <a:latin typeface="Calibri Light"/>
                <a:cs typeface="Calibri Light"/>
              </a:rPr>
              <a:t>P</a:t>
            </a:r>
            <a:r>
              <a:rPr sz="3600" b="0" spc="5" dirty="0">
                <a:latin typeface="Calibri Light"/>
                <a:cs typeface="Calibri Light"/>
              </a:rPr>
              <a:t>l</a:t>
            </a:r>
            <a:r>
              <a:rPr sz="3600" b="0" spc="-50" dirty="0">
                <a:latin typeface="Calibri Light"/>
                <a:cs typeface="Calibri Light"/>
              </a:rPr>
              <a:t>e</a:t>
            </a:r>
            <a:r>
              <a:rPr sz="3600" b="0" spc="-35" dirty="0">
                <a:latin typeface="Calibri Light"/>
                <a:cs typeface="Calibri Light"/>
              </a:rPr>
              <a:t>a</a:t>
            </a:r>
            <a:r>
              <a:rPr sz="3600" b="0" spc="-65" dirty="0">
                <a:latin typeface="Calibri Light"/>
                <a:cs typeface="Calibri Light"/>
              </a:rPr>
              <a:t>s</a:t>
            </a:r>
            <a:r>
              <a:rPr sz="3600" b="0" dirty="0">
                <a:latin typeface="Calibri Light"/>
                <a:cs typeface="Calibri Light"/>
              </a:rPr>
              <a:t>e</a:t>
            </a:r>
            <a:r>
              <a:rPr sz="3600" b="0" spc="-100" dirty="0">
                <a:latin typeface="Calibri Light"/>
                <a:cs typeface="Calibri Light"/>
              </a:rPr>
              <a:t> </a:t>
            </a:r>
            <a:r>
              <a:rPr sz="3600" b="0" spc="-15" dirty="0">
                <a:latin typeface="Calibri Light"/>
                <a:cs typeface="Calibri Light"/>
              </a:rPr>
              <a:t>a</a:t>
            </a:r>
            <a:r>
              <a:rPr sz="3600" b="0" spc="-45" dirty="0">
                <a:latin typeface="Calibri Light"/>
                <a:cs typeface="Calibri Light"/>
              </a:rPr>
              <a:t>dd</a:t>
            </a:r>
            <a:r>
              <a:rPr sz="3600" b="0" spc="-105" dirty="0">
                <a:latin typeface="Calibri Light"/>
                <a:cs typeface="Calibri Light"/>
              </a:rPr>
              <a:t>r</a:t>
            </a:r>
            <a:r>
              <a:rPr sz="3600" b="0" spc="-50" dirty="0">
                <a:latin typeface="Calibri Light"/>
                <a:cs typeface="Calibri Light"/>
              </a:rPr>
              <a:t>es</a:t>
            </a:r>
            <a:r>
              <a:rPr sz="3600" b="0" spc="-15" dirty="0">
                <a:latin typeface="Calibri Light"/>
                <a:cs typeface="Calibri Light"/>
              </a:rPr>
              <a:t>s</a:t>
            </a:r>
            <a:r>
              <a:rPr sz="3600" b="0" spc="-120" dirty="0">
                <a:latin typeface="Calibri Light"/>
                <a:cs typeface="Calibri Light"/>
              </a:rPr>
              <a:t> </a:t>
            </a:r>
            <a:r>
              <a:rPr sz="3600" b="0" spc="-20" dirty="0">
                <a:latin typeface="Calibri Light"/>
                <a:cs typeface="Calibri Light"/>
              </a:rPr>
              <a:t>qu</a:t>
            </a:r>
            <a:r>
              <a:rPr sz="3600" b="0" spc="-50" dirty="0">
                <a:latin typeface="Calibri Light"/>
                <a:cs typeface="Calibri Light"/>
              </a:rPr>
              <a:t>e</a:t>
            </a:r>
            <a:r>
              <a:rPr sz="3600" b="0" spc="-90" dirty="0">
                <a:latin typeface="Calibri Light"/>
                <a:cs typeface="Calibri Light"/>
              </a:rPr>
              <a:t>s</a:t>
            </a:r>
            <a:r>
              <a:rPr sz="3600" b="0" spc="-50" dirty="0">
                <a:latin typeface="Calibri Light"/>
                <a:cs typeface="Calibri Light"/>
              </a:rPr>
              <a:t>t</a:t>
            </a:r>
            <a:r>
              <a:rPr sz="3600" b="0" spc="-40" dirty="0">
                <a:latin typeface="Calibri Light"/>
                <a:cs typeface="Calibri Light"/>
              </a:rPr>
              <a:t>i</a:t>
            </a:r>
            <a:r>
              <a:rPr sz="3600" b="0" spc="-30" dirty="0">
                <a:latin typeface="Calibri Light"/>
                <a:cs typeface="Calibri Light"/>
              </a:rPr>
              <a:t>o</a:t>
            </a:r>
            <a:r>
              <a:rPr sz="3600" b="0" spc="-70" dirty="0">
                <a:latin typeface="Calibri Light"/>
                <a:cs typeface="Calibri Light"/>
              </a:rPr>
              <a:t>n</a:t>
            </a:r>
            <a:r>
              <a:rPr sz="3600" b="0" spc="-15" dirty="0">
                <a:latin typeface="Calibri Light"/>
                <a:cs typeface="Calibri Light"/>
              </a:rPr>
              <a:t>s</a:t>
            </a:r>
            <a:r>
              <a:rPr sz="3600" b="0" spc="-120" dirty="0">
                <a:latin typeface="Calibri Light"/>
                <a:cs typeface="Calibri Light"/>
              </a:rPr>
              <a:t> </a:t>
            </a:r>
            <a:r>
              <a:rPr sz="3600" b="0" spc="-25" dirty="0">
                <a:latin typeface="Calibri Light"/>
                <a:cs typeface="Calibri Light"/>
              </a:rPr>
              <a:t>t</a:t>
            </a:r>
            <a:r>
              <a:rPr sz="3600" b="0" dirty="0">
                <a:latin typeface="Calibri Light"/>
                <a:cs typeface="Calibri Light"/>
              </a:rPr>
              <a:t>o</a:t>
            </a:r>
            <a:r>
              <a:rPr sz="3600" b="0" spc="-100" dirty="0">
                <a:latin typeface="Calibri Light"/>
                <a:cs typeface="Calibri Light"/>
              </a:rPr>
              <a:t> </a:t>
            </a:r>
            <a:r>
              <a:rPr sz="3600" b="0" dirty="0">
                <a:latin typeface="Calibri Light"/>
                <a:cs typeface="Calibri Light"/>
              </a:rPr>
              <a:t>t</a:t>
            </a:r>
            <a:r>
              <a:rPr sz="3600" b="0" spc="-20" dirty="0">
                <a:latin typeface="Calibri Light"/>
                <a:cs typeface="Calibri Light"/>
              </a:rPr>
              <a:t>h</a:t>
            </a:r>
            <a:r>
              <a:rPr sz="3600" b="0" dirty="0">
                <a:latin typeface="Calibri Light"/>
                <a:cs typeface="Calibri Light"/>
              </a:rPr>
              <a:t>e </a:t>
            </a:r>
            <a:r>
              <a:rPr sz="3600" b="0" spc="-20" dirty="0">
                <a:latin typeface="Calibri Light"/>
                <a:cs typeface="Calibri Light"/>
              </a:rPr>
              <a:t>c</a:t>
            </a:r>
            <a:r>
              <a:rPr sz="3600" b="0" spc="-30" dirty="0">
                <a:latin typeface="Calibri Light"/>
                <a:cs typeface="Calibri Light"/>
              </a:rPr>
              <a:t>o</a:t>
            </a:r>
            <a:r>
              <a:rPr sz="3600" b="0" spc="-55" dirty="0">
                <a:latin typeface="Calibri Light"/>
                <a:cs typeface="Calibri Light"/>
              </a:rPr>
              <a:t>g</a:t>
            </a:r>
            <a:r>
              <a:rPr sz="3600" b="0" spc="-45" dirty="0">
                <a:latin typeface="Calibri Light"/>
                <a:cs typeface="Calibri Light"/>
              </a:rPr>
              <a:t>n</a:t>
            </a:r>
            <a:r>
              <a:rPr sz="3600" b="0" spc="-40" dirty="0">
                <a:latin typeface="Calibri Light"/>
                <a:cs typeface="Calibri Light"/>
              </a:rPr>
              <a:t>i</a:t>
            </a:r>
            <a:r>
              <a:rPr sz="3600" b="0" spc="-114" dirty="0">
                <a:latin typeface="Calibri Light"/>
                <a:cs typeface="Calibri Light"/>
              </a:rPr>
              <a:t>z</a:t>
            </a:r>
            <a:r>
              <a:rPr sz="3600" b="0" spc="-60" dirty="0">
                <a:latin typeface="Calibri Light"/>
                <a:cs typeface="Calibri Light"/>
              </a:rPr>
              <a:t>a</a:t>
            </a:r>
            <a:r>
              <a:rPr sz="3600" b="0" spc="-95" dirty="0">
                <a:latin typeface="Calibri Light"/>
                <a:cs typeface="Calibri Light"/>
              </a:rPr>
              <a:t>n</a:t>
            </a:r>
            <a:r>
              <a:rPr sz="3600" b="0" spc="-15" dirty="0">
                <a:latin typeface="Calibri Light"/>
                <a:cs typeface="Calibri Light"/>
              </a:rPr>
              <a:t>t</a:t>
            </a:r>
            <a:r>
              <a:rPr sz="3600" b="0" spc="-105" dirty="0">
                <a:latin typeface="Calibri Light"/>
                <a:cs typeface="Calibri Light"/>
              </a:rPr>
              <a:t> </a:t>
            </a:r>
            <a:r>
              <a:rPr sz="3600" b="0" spc="-20" dirty="0">
                <a:latin typeface="Calibri Light"/>
                <a:cs typeface="Calibri Light"/>
              </a:rPr>
              <a:t>p</a:t>
            </a:r>
            <a:r>
              <a:rPr sz="3600" b="0" spc="-85" dirty="0">
                <a:latin typeface="Calibri Light"/>
                <a:cs typeface="Calibri Light"/>
              </a:rPr>
              <a:t>r</a:t>
            </a:r>
            <a:r>
              <a:rPr sz="3600" b="0" spc="-30" dirty="0">
                <a:latin typeface="Calibri Light"/>
                <a:cs typeface="Calibri Light"/>
              </a:rPr>
              <a:t>o</a:t>
            </a:r>
            <a:r>
              <a:rPr sz="3600" b="0" spc="-55" dirty="0">
                <a:latin typeface="Calibri Light"/>
                <a:cs typeface="Calibri Light"/>
              </a:rPr>
              <a:t>g</a:t>
            </a:r>
            <a:r>
              <a:rPr sz="3600" b="0" spc="-130" dirty="0">
                <a:latin typeface="Calibri Light"/>
                <a:cs typeface="Calibri Light"/>
              </a:rPr>
              <a:t>r</a:t>
            </a:r>
            <a:r>
              <a:rPr sz="3600" b="0" spc="-35" dirty="0">
                <a:latin typeface="Calibri Light"/>
                <a:cs typeface="Calibri Light"/>
              </a:rPr>
              <a:t>a</a:t>
            </a:r>
            <a:r>
              <a:rPr sz="3600" b="0" dirty="0">
                <a:latin typeface="Calibri Light"/>
                <a:cs typeface="Calibri Light"/>
              </a:rPr>
              <a:t>m</a:t>
            </a:r>
            <a:r>
              <a:rPr sz="3600" b="0" spc="-160" dirty="0">
                <a:latin typeface="Calibri Light"/>
                <a:cs typeface="Calibri Light"/>
              </a:rPr>
              <a:t> </a:t>
            </a:r>
            <a:r>
              <a:rPr sz="3600" b="0" spc="-10" dirty="0">
                <a:latin typeface="Calibri Light"/>
                <a:cs typeface="Calibri Light"/>
              </a:rPr>
              <a:t>o</a:t>
            </a:r>
            <a:r>
              <a:rPr sz="3600" b="0" spc="-60" dirty="0">
                <a:latin typeface="Calibri Light"/>
                <a:cs typeface="Calibri Light"/>
              </a:rPr>
              <a:t>f</a:t>
            </a:r>
            <a:r>
              <a:rPr sz="3600" b="0" spc="-35" dirty="0">
                <a:latin typeface="Calibri Light"/>
                <a:cs typeface="Calibri Light"/>
              </a:rPr>
              <a:t>f</a:t>
            </a:r>
            <a:r>
              <a:rPr sz="3600" b="0" spc="-15" dirty="0">
                <a:latin typeface="Calibri Light"/>
                <a:cs typeface="Calibri Light"/>
              </a:rPr>
              <a:t>i</a:t>
            </a:r>
            <a:r>
              <a:rPr sz="3600" b="0" spc="-20" dirty="0">
                <a:latin typeface="Calibri Light"/>
                <a:cs typeface="Calibri Light"/>
              </a:rPr>
              <a:t>c</a:t>
            </a:r>
            <a:r>
              <a:rPr sz="3600" b="0" spc="-50" dirty="0">
                <a:latin typeface="Calibri Light"/>
                <a:cs typeface="Calibri Light"/>
              </a:rPr>
              <a:t>e</a:t>
            </a:r>
            <a:r>
              <a:rPr sz="3600" b="0" spc="-15" dirty="0">
                <a:latin typeface="Calibri Light"/>
                <a:cs typeface="Calibri Light"/>
              </a:rPr>
              <a:t>r</a:t>
            </a:r>
            <a:r>
              <a:rPr lang="en-US" sz="3600" spc="-114" dirty="0">
                <a:latin typeface="Calibri Light"/>
                <a:cs typeface="Calibri Light"/>
              </a:rPr>
              <a:t>s at</a:t>
            </a:r>
            <a:r>
              <a:rPr lang="en-US" sz="3600" spc="-70" dirty="0">
                <a:latin typeface="Calibri Light"/>
                <a:cs typeface="Calibri Light"/>
              </a:rPr>
              <a:t>:</a:t>
            </a:r>
            <a:endParaRPr sz="3600" dirty="0">
              <a:latin typeface="Calibri Light"/>
              <a:cs typeface="Calibri Light"/>
            </a:endParaRPr>
          </a:p>
          <a:p>
            <a:pPr marL="570230" marR="562610" indent="635" algn="ctr">
              <a:lnSpc>
                <a:spcPts val="3890"/>
              </a:lnSpc>
              <a:spcBef>
                <a:spcPts val="1970"/>
              </a:spcBef>
            </a:pPr>
            <a:r>
              <a:rPr lang="en-US" sz="3600" dirty="0">
                <a:hlinkClick r:id="rId6"/>
              </a:rPr>
              <a:t>fwhtf-contacts@nsf.gov</a:t>
            </a:r>
            <a:endParaRPr lang="en-US" sz="3600" dirty="0"/>
          </a:p>
          <a:p>
            <a:pPr marL="12700" marR="5080" algn="ctr"/>
            <a:endParaRPr lang="en-US" sz="2000" spc="-25" dirty="0">
              <a:latin typeface="Calibri Light"/>
              <a:cs typeface="Calibri Light"/>
            </a:endParaRPr>
          </a:p>
          <a:p>
            <a:pPr marL="12700" marR="5080" algn="ctr">
              <a:lnSpc>
                <a:spcPts val="3890"/>
              </a:lnSpc>
              <a:spcBef>
                <a:spcPts val="270"/>
              </a:spcBef>
            </a:pPr>
            <a:r>
              <a:rPr lang="en-US" sz="3600" spc="-25" dirty="0">
                <a:latin typeface="Calibri Light"/>
                <a:cs typeface="Calibri Light"/>
              </a:rPr>
              <a:t>Visit our website for past Awards and additional information</a:t>
            </a:r>
            <a:r>
              <a:rPr lang="en-US" sz="3600" spc="-70" dirty="0">
                <a:latin typeface="Calibri Light"/>
                <a:cs typeface="Calibri Light"/>
              </a:rPr>
              <a:t>:</a:t>
            </a:r>
            <a:endParaRPr lang="en-US" sz="3600" dirty="0">
              <a:latin typeface="Calibri Light"/>
              <a:cs typeface="Calibri Light"/>
            </a:endParaRPr>
          </a:p>
          <a:p>
            <a:pPr algn="ctr"/>
            <a:r>
              <a:rPr lang="en-US" sz="3600" dirty="0">
                <a:hlinkClick r:id="rId7"/>
              </a:rPr>
              <a:t>www.nsf.gov/futureofwork</a:t>
            </a:r>
            <a:r>
              <a:rPr lang="en-US" sz="3600" dirty="0"/>
              <a:t> </a:t>
            </a:r>
          </a:p>
          <a:p>
            <a:pPr marL="570230" marR="562610" indent="635" algn="ctr">
              <a:lnSpc>
                <a:spcPts val="3890"/>
              </a:lnSpc>
              <a:spcBef>
                <a:spcPts val="1970"/>
              </a:spcBef>
            </a:pPr>
            <a:endParaRPr lang="en-US" sz="3600" b="1" dirty="0">
              <a:solidFill>
                <a:srgbClr val="0070C0"/>
              </a:solidFill>
              <a:latin typeface="Calibri"/>
              <a:cs typeface="Calibri"/>
              <a:hlinkClick r:id="rId8"/>
            </a:endParaRPr>
          </a:p>
        </p:txBody>
      </p:sp>
      <p:sp>
        <p:nvSpPr>
          <p:cNvPr id="4" name="Slide Number Placeholder 3">
            <a:extLst>
              <a:ext uri="{FF2B5EF4-FFF2-40B4-BE49-F238E27FC236}">
                <a16:creationId xmlns:a16="http://schemas.microsoft.com/office/drawing/2014/main" id="{AB994650-EFB5-56B8-1356-BD4E9ECC5797}"/>
              </a:ext>
            </a:extLst>
          </p:cNvPr>
          <p:cNvSpPr>
            <a:spLocks noGrp="1"/>
          </p:cNvSpPr>
          <p:nvPr>
            <p:ph type="sldNum" sz="quarter" idx="7"/>
          </p:nvPr>
        </p:nvSpPr>
        <p:spPr/>
        <p:txBody>
          <a:bodyPr/>
          <a:lstStyle/>
          <a:p>
            <a:fld id="{B6F15528-21DE-4FAA-801E-634DDDAF4B2B}" type="slidenum">
              <a:rPr lang="en-US" smtClean="0"/>
              <a:t>24</a:t>
            </a:fld>
            <a:endParaRPr lang="en-US" dirty="0"/>
          </a:p>
        </p:txBody>
      </p:sp>
      <p:pic>
        <p:nvPicPr>
          <p:cNvPr id="3" name="Recorded Sound" descr="Audio">
            <a:hlinkClick r:id="" action="ppaction://media"/>
            <a:extLst>
              <a:ext uri="{FF2B5EF4-FFF2-40B4-BE49-F238E27FC236}">
                <a16:creationId xmlns:a16="http://schemas.microsoft.com/office/drawing/2014/main" id="{CB90E23C-7621-2479-3A9A-B935584101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8300" y="5622159"/>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401"/>
    </mc:Choice>
    <mc:Fallback xmlns="">
      <p:transition spd="slow" advTm="4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0039-4C61-4E99-81F2-E62DB5835270}"/>
              </a:ext>
            </a:extLst>
          </p:cNvPr>
          <p:cNvSpPr>
            <a:spLocks noGrp="1"/>
          </p:cNvSpPr>
          <p:nvPr>
            <p:ph type="title"/>
          </p:nvPr>
        </p:nvSpPr>
        <p:spPr>
          <a:xfrm>
            <a:off x="516890" y="512175"/>
            <a:ext cx="11158219" cy="677108"/>
          </a:xfrm>
        </p:spPr>
        <p:txBody>
          <a:bodyPr/>
          <a:lstStyle/>
          <a:p>
            <a:r>
              <a:rPr lang="en-US" dirty="0"/>
              <a:t>Other Resources for Prospective PIs</a:t>
            </a:r>
          </a:p>
        </p:txBody>
      </p:sp>
      <p:sp>
        <p:nvSpPr>
          <p:cNvPr id="3" name="Text Placeholder 2">
            <a:extLst>
              <a:ext uri="{FF2B5EF4-FFF2-40B4-BE49-F238E27FC236}">
                <a16:creationId xmlns:a16="http://schemas.microsoft.com/office/drawing/2014/main" id="{33CA04FB-544B-4C0E-91D5-81FD83881AAB}"/>
              </a:ext>
            </a:extLst>
          </p:cNvPr>
          <p:cNvSpPr>
            <a:spLocks noGrp="1"/>
          </p:cNvSpPr>
          <p:nvPr>
            <p:ph type="body" idx="1"/>
          </p:nvPr>
        </p:nvSpPr>
        <p:spPr>
          <a:xfrm>
            <a:off x="516890" y="1458969"/>
            <a:ext cx="11300460" cy="4308872"/>
          </a:xfrm>
        </p:spPr>
        <p:txBody>
          <a:bodyPr wrap="square" lIns="0" tIns="0" rIns="0" bIns="0" anchor="t">
            <a:spAutoFit/>
          </a:bodyPr>
          <a:lstStyle/>
          <a:p>
            <a:r>
              <a:rPr lang="en-US" dirty="0"/>
              <a:t>Presentations:</a:t>
            </a:r>
          </a:p>
          <a:p>
            <a:pPr marL="457200" indent="-457200">
              <a:buFont typeface="Arial" panose="020B0604020202020204" pitchFamily="34" charset="0"/>
              <a:buChar char="•"/>
            </a:pPr>
            <a:r>
              <a:rPr lang="en-US" dirty="0"/>
              <a:t>Overview of the FW-HTF program (this presentation)</a:t>
            </a:r>
          </a:p>
          <a:p>
            <a:pPr marL="457200" indent="-457200">
              <a:buFont typeface="Arial" panose="020B0604020202020204" pitchFamily="34" charset="0"/>
              <a:buChar char="•"/>
            </a:pPr>
            <a:r>
              <a:rPr lang="en-US" dirty="0"/>
              <a:t>Introduction to O*NET</a:t>
            </a:r>
          </a:p>
          <a:p>
            <a:pPr marL="457200" indent="-457200">
              <a:buFont typeface="Arial" panose="020B0604020202020204" pitchFamily="34" charset="0"/>
              <a:buChar char="•"/>
            </a:pPr>
            <a:r>
              <a:rPr lang="en-US" dirty="0"/>
              <a:t>Webinar Series / Office Hours.  Register at </a:t>
            </a:r>
            <a:r>
              <a:rPr lang="en-US" dirty="0">
                <a:hlinkClick r:id="rId5"/>
              </a:rPr>
              <a:t>Webinar Registration - Zoom (zoomgov.com)</a:t>
            </a:r>
            <a:r>
              <a:rPr lang="en-US" dirty="0"/>
              <a:t>. </a:t>
            </a:r>
          </a:p>
          <a:p>
            <a:r>
              <a:rPr lang="en-US" b="1" dirty="0"/>
              <a:t>Upcoming Office Hours (times and days):</a:t>
            </a:r>
          </a:p>
          <a:p>
            <a:pPr marL="514350" marR="0" indent="-514350">
              <a:spcBef>
                <a:spcPts val="0"/>
              </a:spcBef>
              <a:spcAft>
                <a:spcPts val="0"/>
              </a:spcAft>
              <a:buFont typeface="+mj-lt"/>
              <a:buAutoNum type="arabicPeriod"/>
            </a:pPr>
            <a:r>
              <a:rPr lang="en-US" i="0" dirty="0">
                <a:effectLst/>
                <a:latin typeface="+mn-lt"/>
                <a:ea typeface="Times New Roman" panose="02020603050405020304" pitchFamily="18" charset="0"/>
                <a:cs typeface="Segoe UI" panose="020B0502040204020203" pitchFamily="34" charset="0"/>
              </a:rPr>
              <a:t>Wednesday, February 1, 2023 9:30 AM-11:30 AM ET</a:t>
            </a:r>
            <a:endParaRPr lang="en-US" dirty="0">
              <a:effectLst/>
              <a:latin typeface="+mn-lt"/>
              <a:ea typeface="Calibri" panose="020F0502020204030204" pitchFamily="34" charset="0"/>
            </a:endParaRPr>
          </a:p>
          <a:p>
            <a:pPr marL="514350" marR="0" lvl="0" indent="-514350">
              <a:spcBef>
                <a:spcPts val="0"/>
              </a:spcBef>
              <a:spcAft>
                <a:spcPts val="0"/>
              </a:spcAft>
              <a:buFont typeface="+mj-lt"/>
              <a:buAutoNum type="arabicPeriod"/>
            </a:pPr>
            <a:r>
              <a:rPr lang="en-US" dirty="0">
                <a:effectLst/>
                <a:latin typeface="+mn-lt"/>
                <a:ea typeface="Times New Roman" panose="02020603050405020304" pitchFamily="18" charset="0"/>
              </a:rPr>
              <a:t>Thursday, February 2, 2023 3:00 PM-5:00 PM ET</a:t>
            </a:r>
            <a:endParaRPr lang="en-US" dirty="0">
              <a:effectLst/>
              <a:latin typeface="+mn-lt"/>
              <a:ea typeface="Calibri" panose="020F0502020204030204" pitchFamily="34" charset="0"/>
            </a:endParaRPr>
          </a:p>
          <a:p>
            <a:pPr marL="514350" marR="0" lvl="0" indent="-514350">
              <a:spcBef>
                <a:spcPts val="0"/>
              </a:spcBef>
              <a:spcAft>
                <a:spcPts val="0"/>
              </a:spcAft>
              <a:buFont typeface="+mj-lt"/>
              <a:buAutoNum type="arabicPeriod"/>
            </a:pPr>
            <a:r>
              <a:rPr lang="en-US" dirty="0">
                <a:effectLst/>
                <a:latin typeface="+mn-lt"/>
                <a:ea typeface="Times New Roman" panose="02020603050405020304" pitchFamily="18" charset="0"/>
              </a:rPr>
              <a:t>Friday, February 10, 2023 2:30 PM-4:30 PM ET</a:t>
            </a:r>
            <a:endParaRPr lang="en-US" dirty="0">
              <a:effectLst/>
              <a:latin typeface="+mn-lt"/>
              <a:ea typeface="Calibri" panose="020F0502020204030204" pitchFamily="34" charset="0"/>
            </a:endParaRPr>
          </a:p>
          <a:p>
            <a:pPr marL="514350" marR="0" lvl="0" indent="-514350">
              <a:spcBef>
                <a:spcPts val="0"/>
              </a:spcBef>
              <a:spcAft>
                <a:spcPts val="0"/>
              </a:spcAft>
              <a:buFont typeface="+mj-lt"/>
              <a:buAutoNum type="arabicPeriod"/>
            </a:pPr>
            <a:r>
              <a:rPr lang="en-US" dirty="0">
                <a:effectLst/>
                <a:latin typeface="+mn-lt"/>
                <a:ea typeface="Times New Roman" panose="02020603050405020304" pitchFamily="18" charset="0"/>
              </a:rPr>
              <a:t>Thursday, February 16, 2023 9:30 AM-11:30 AM ET</a:t>
            </a:r>
            <a:endParaRPr lang="en-US" dirty="0">
              <a:effectLst/>
              <a:latin typeface="+mn-lt"/>
              <a:ea typeface="Calibri" panose="020F0502020204030204" pitchFamily="34" charset="0"/>
            </a:endParaRPr>
          </a:p>
        </p:txBody>
      </p:sp>
      <p:sp>
        <p:nvSpPr>
          <p:cNvPr id="4" name="Slide Number Placeholder 3">
            <a:extLst>
              <a:ext uri="{FF2B5EF4-FFF2-40B4-BE49-F238E27FC236}">
                <a16:creationId xmlns:a16="http://schemas.microsoft.com/office/drawing/2014/main" id="{98215708-FDEC-0512-D037-CCEDC29B798D}"/>
              </a:ext>
            </a:extLst>
          </p:cNvPr>
          <p:cNvSpPr>
            <a:spLocks noGrp="1"/>
          </p:cNvSpPr>
          <p:nvPr>
            <p:ph type="sldNum" sz="quarter" idx="7"/>
          </p:nvPr>
        </p:nvSpPr>
        <p:spPr/>
        <p:txBody>
          <a:bodyPr/>
          <a:lstStyle/>
          <a:p>
            <a:fld id="{B6F15528-21DE-4FAA-801E-634DDDAF4B2B}" type="slidenum">
              <a:rPr lang="en-US" smtClean="0"/>
              <a:t>25</a:t>
            </a:fld>
            <a:endParaRPr lang="en-US" dirty="0"/>
          </a:p>
        </p:txBody>
      </p:sp>
      <p:pic>
        <p:nvPicPr>
          <p:cNvPr id="5" name="Recorded Sound" descr="Audio">
            <a:hlinkClick r:id="" action="ppaction://media"/>
            <a:extLst>
              <a:ext uri="{FF2B5EF4-FFF2-40B4-BE49-F238E27FC236}">
                <a16:creationId xmlns:a16="http://schemas.microsoft.com/office/drawing/2014/main" id="{543ADB63-A2BB-A473-E4CA-98EF02D8C8F8}"/>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 y="5668640"/>
            <a:ext cx="406400" cy="406400"/>
          </a:xfrm>
          <a:prstGeom prst="rect">
            <a:avLst/>
          </a:prstGeom>
        </p:spPr>
      </p:pic>
    </p:spTree>
    <p:extLst>
      <p:ext uri="{BB962C8B-B14F-4D97-AF65-F5344CB8AC3E}">
        <p14:creationId xmlns:p14="http://schemas.microsoft.com/office/powerpoint/2010/main" val="2463970708"/>
      </p:ext>
    </p:extLst>
  </p:cSld>
  <p:clrMapOvr>
    <a:masterClrMapping/>
  </p:clrMapOvr>
  <mc:AlternateContent xmlns:mc="http://schemas.openxmlformats.org/markup-compatibility/2006" xmlns:p14="http://schemas.microsoft.com/office/powerpoint/2010/main">
    <mc:Choice Requires="p14">
      <p:transition spd="slow" p14:dur="2000" advTm="69576"/>
    </mc:Choice>
    <mc:Fallback xmlns="">
      <p:transition spd="slow" advTm="6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B1A4-EC24-56BF-6A5C-8CD5F152530C}"/>
              </a:ext>
            </a:extLst>
          </p:cNvPr>
          <p:cNvSpPr>
            <a:spLocks noGrp="1"/>
          </p:cNvSpPr>
          <p:nvPr>
            <p:ph type="ctrTitle"/>
          </p:nvPr>
        </p:nvSpPr>
        <p:spPr>
          <a:xfrm>
            <a:off x="1524000" y="1663304"/>
            <a:ext cx="9144000" cy="1846659"/>
          </a:xfrm>
        </p:spPr>
        <p:txBody>
          <a:bodyPr/>
          <a:lstStyle/>
          <a:p>
            <a:r>
              <a:rPr lang="en-US" dirty="0"/>
              <a:t>Important Changes and Revisions</a:t>
            </a:r>
          </a:p>
        </p:txBody>
      </p:sp>
      <p:sp>
        <p:nvSpPr>
          <p:cNvPr id="3" name="Subtitle 2">
            <a:extLst>
              <a:ext uri="{FF2B5EF4-FFF2-40B4-BE49-F238E27FC236}">
                <a16:creationId xmlns:a16="http://schemas.microsoft.com/office/drawing/2014/main" id="{E96DDF33-6498-2CE2-7E04-B6032BE16420}"/>
              </a:ext>
            </a:extLst>
          </p:cNvPr>
          <p:cNvSpPr>
            <a:spLocks noGrp="1"/>
          </p:cNvSpPr>
          <p:nvPr>
            <p:ph type="subTitle" idx="1"/>
          </p:nvPr>
        </p:nvSpPr>
        <p:spPr>
          <a:xfrm>
            <a:off x="1524000" y="3731130"/>
            <a:ext cx="9144000" cy="553998"/>
          </a:xfrm>
        </p:spPr>
        <p:txBody>
          <a:bodyPr/>
          <a:lstStyle/>
          <a:p>
            <a:r>
              <a:rPr lang="en-US" sz="3600" i="1" dirty="0"/>
              <a:t>Since the FY22 Solicitation</a:t>
            </a:r>
          </a:p>
        </p:txBody>
      </p:sp>
      <p:sp>
        <p:nvSpPr>
          <p:cNvPr id="4" name="Slide Number Placeholder 3">
            <a:extLst>
              <a:ext uri="{FF2B5EF4-FFF2-40B4-BE49-F238E27FC236}">
                <a16:creationId xmlns:a16="http://schemas.microsoft.com/office/drawing/2014/main" id="{ED45DBA2-B8C7-405E-C2A8-2A778BF02E38}"/>
              </a:ext>
            </a:extLst>
          </p:cNvPr>
          <p:cNvSpPr>
            <a:spLocks noGrp="1"/>
          </p:cNvSpPr>
          <p:nvPr>
            <p:ph type="sldNum" sz="quarter" idx="12"/>
          </p:nvPr>
        </p:nvSpPr>
        <p:spPr/>
        <p:txBody>
          <a:bodyPr/>
          <a:lstStyle/>
          <a:p>
            <a:fld id="{45055FA5-4107-4DB3-869F-3480864D30CA}" type="slidenum">
              <a:rPr lang="en-US" smtClean="0"/>
              <a:t>3</a:t>
            </a:fld>
            <a:endParaRPr lang="en-US" dirty="0"/>
          </a:p>
        </p:txBody>
      </p:sp>
      <p:pic>
        <p:nvPicPr>
          <p:cNvPr id="7" name="Recorded Sound" descr="Audio - see notes for transcript">
            <a:hlinkClick r:id="" action="ppaction://media"/>
            <a:extLst>
              <a:ext uri="{FF2B5EF4-FFF2-40B4-BE49-F238E27FC236}">
                <a16:creationId xmlns:a16="http://schemas.microsoft.com/office/drawing/2014/main" id="{CB48BF64-B167-C3C1-7FF5-E0416A9705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3690" y="5632669"/>
            <a:ext cx="406400" cy="406400"/>
          </a:xfrm>
          <a:prstGeom prst="rect">
            <a:avLst/>
          </a:prstGeom>
        </p:spPr>
      </p:pic>
    </p:spTree>
    <p:extLst>
      <p:ext uri="{BB962C8B-B14F-4D97-AF65-F5344CB8AC3E}">
        <p14:creationId xmlns:p14="http://schemas.microsoft.com/office/powerpoint/2010/main" val="3855262827"/>
      </p:ext>
    </p:extLst>
  </p:cSld>
  <p:clrMapOvr>
    <a:masterClrMapping/>
  </p:clrMapOvr>
  <mc:AlternateContent xmlns:mc="http://schemas.openxmlformats.org/markup-compatibility/2006" xmlns:p14="http://schemas.microsoft.com/office/powerpoint/2010/main">
    <mc:Choice Requires="p14">
      <p:transition p14:dur="10" advTm="12200"/>
    </mc:Choice>
    <mc:Fallback xmlns="">
      <p:transition advTm="1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E5B5A103-1D63-BB79-145F-6636C5B5530E}"/>
              </a:ext>
            </a:extLst>
          </p:cNvPr>
          <p:cNvSpPr>
            <a:spLocks noGrp="1"/>
          </p:cNvSpPr>
          <p:nvPr>
            <p:ph type="title"/>
          </p:nvPr>
        </p:nvSpPr>
        <p:spPr>
          <a:xfrm>
            <a:off x="387870" y="586855"/>
            <a:ext cx="4849148" cy="3387497"/>
          </a:xfrm>
        </p:spPr>
        <p:txBody>
          <a:bodyPr vert="horz" lIns="91440" tIns="45720" rIns="91440" bIns="45720" rtlCol="0" anchor="b">
            <a:normAutofit/>
          </a:bodyPr>
          <a:lstStyle/>
          <a:p>
            <a:pPr algn="r" rtl="0">
              <a:lnSpc>
                <a:spcPct val="90000"/>
              </a:lnSpc>
              <a:spcBef>
                <a:spcPct val="0"/>
              </a:spcBef>
            </a:pPr>
            <a:r>
              <a:rPr lang="en-US" sz="3200" kern="1200" dirty="0">
                <a:solidFill>
                  <a:srgbClr val="FFFFFF"/>
                </a:solidFill>
                <a:latin typeface="+mj-lt"/>
                <a:cs typeface="+mj-cs"/>
              </a:rPr>
              <a:t>Removed restrictions for i</a:t>
            </a:r>
            <a:r>
              <a:rPr lang="en-US" sz="3200" kern="1200" dirty="0">
                <a:solidFill>
                  <a:srgbClr val="FFFFFF"/>
                </a:solidFill>
                <a:latin typeface="+mj-lt"/>
                <a:ea typeface="+mj-ea"/>
                <a:cs typeface="+mj-cs"/>
              </a:rPr>
              <a:t>ndividuals to participate in multiple proposals as Senior Personnel or Consultants</a:t>
            </a:r>
          </a:p>
        </p:txBody>
      </p:sp>
      <p:sp>
        <p:nvSpPr>
          <p:cNvPr id="6" name="Text Placeholder 5">
            <a:extLst>
              <a:ext uri="{FF2B5EF4-FFF2-40B4-BE49-F238E27FC236}">
                <a16:creationId xmlns:a16="http://schemas.microsoft.com/office/drawing/2014/main" id="{5532BAD5-0981-158C-EB50-87F98C43EE3B}"/>
              </a:ext>
            </a:extLst>
          </p:cNvPr>
          <p:cNvSpPr>
            <a:spLocks noGrp="1"/>
          </p:cNvSpPr>
          <p:nvPr>
            <p:ph type="body" idx="1"/>
          </p:nvPr>
        </p:nvSpPr>
        <p:spPr>
          <a:xfrm>
            <a:off x="5978808" y="649480"/>
            <a:ext cx="5676763" cy="5546047"/>
          </a:xfrm>
        </p:spPr>
        <p:txBody>
          <a:bodyPr vert="horz" lIns="91440" tIns="45720" rIns="91440" bIns="45720" rtlCol="0" anchor="ctr">
            <a:normAutofit/>
          </a:bodyPr>
          <a:lstStyle/>
          <a:p>
            <a:pPr marL="228600" indent="-228600" algn="l" rtl="0">
              <a:lnSpc>
                <a:spcPct val="90000"/>
              </a:lnSpc>
              <a:spcAft>
                <a:spcPts val="600"/>
              </a:spcAft>
              <a:buFont typeface="Arial" panose="020B0604020202020204" pitchFamily="34" charset="0"/>
              <a:buChar char="•"/>
            </a:pPr>
            <a:r>
              <a:rPr lang="en-US" sz="3200" kern="1200" dirty="0">
                <a:latin typeface="+mn-lt"/>
                <a:cs typeface="+mn-cs"/>
              </a:rPr>
              <a:t>Individuals may now appear as senior personnel or consultants on multiple proposals submitted to this solicitation.</a:t>
            </a:r>
          </a:p>
          <a:p>
            <a:pPr marL="228600" indent="-228600" algn="l" rtl="0">
              <a:lnSpc>
                <a:spcPct val="90000"/>
              </a:lnSpc>
              <a:spcAft>
                <a:spcPts val="600"/>
              </a:spcAft>
              <a:buFont typeface="Arial" panose="020B0604020202020204" pitchFamily="34" charset="0"/>
              <a:buChar char="•"/>
            </a:pPr>
            <a:r>
              <a:rPr lang="en-US" sz="3200" kern="1200" dirty="0">
                <a:latin typeface="+mn-lt"/>
                <a:cs typeface="+mn-cs"/>
              </a:rPr>
              <a:t>Individuals can still appear as PI or co-PI on only one proposal. This limitation will be strictly enforced.</a:t>
            </a:r>
          </a:p>
        </p:txBody>
      </p:sp>
      <p:sp>
        <p:nvSpPr>
          <p:cNvPr id="4" name="Slide Number Placeholder 3">
            <a:extLst>
              <a:ext uri="{FF2B5EF4-FFF2-40B4-BE49-F238E27FC236}">
                <a16:creationId xmlns:a16="http://schemas.microsoft.com/office/drawing/2014/main" id="{E997D69C-A14C-4282-74B8-53635BE28D93}"/>
              </a:ext>
              <a:ext uri="{C183D7F6-B498-43B3-948B-1728B52AA6E4}">
                <adec:decorative xmlns:adec="http://schemas.microsoft.com/office/drawing/2017/decorative" val="0"/>
              </a:ext>
            </a:extLst>
          </p:cNvPr>
          <p:cNvSpPr>
            <a:spLocks noGrp="1"/>
          </p:cNvSpPr>
          <p:nvPr>
            <p:ph type="sldNum" sz="quarter" idx="7"/>
          </p:nvPr>
        </p:nvSpPr>
        <p:spPr>
          <a:xfrm>
            <a:off x="11704320" y="6912864"/>
            <a:ext cx="448056" cy="365125"/>
          </a:xfrm>
        </p:spPr>
        <p:txBody>
          <a:bodyPr vert="horz" lIns="91440" tIns="45720" rIns="91440" bIns="45720" rtlCol="0" anchor="ctr">
            <a:normAutofit/>
          </a:bodyPr>
          <a:lstStyle/>
          <a:p>
            <a:pPr algn="r">
              <a:spcAft>
                <a:spcPts val="600"/>
              </a:spcAft>
            </a:pPr>
            <a:fld id="{45055FA5-4107-4DB3-869F-3480864D30CA}" type="slidenum">
              <a:rPr lang="en-US" sz="1100">
                <a:solidFill>
                  <a:schemeClr val="tx1">
                    <a:lumMod val="50000"/>
                    <a:lumOff val="50000"/>
                  </a:schemeClr>
                </a:solidFill>
              </a:rPr>
              <a:pPr algn="r">
                <a:spcAft>
                  <a:spcPts val="600"/>
                </a:spcAft>
              </a:pPr>
              <a:t>4</a:t>
            </a:fld>
            <a:endParaRPr lang="en-US" sz="1100" dirty="0">
              <a:solidFill>
                <a:schemeClr val="tx1">
                  <a:lumMod val="50000"/>
                  <a:lumOff val="50000"/>
                </a:schemeClr>
              </a:solidFill>
            </a:endParaRPr>
          </a:p>
        </p:txBody>
      </p:sp>
      <p:pic>
        <p:nvPicPr>
          <p:cNvPr id="7" name="Recorded Sound" descr="Audio - see notes for transcript">
            <a:hlinkClick r:id="" action="ppaction://media"/>
            <a:extLst>
              <a:ext uri="{FF2B5EF4-FFF2-40B4-BE49-F238E27FC236}">
                <a16:creationId xmlns:a16="http://schemas.microsoft.com/office/drawing/2014/main" id="{A4BEDDD9-E8A1-614C-B14C-BDE3793897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271" y="5977383"/>
            <a:ext cx="406400" cy="406400"/>
          </a:xfrm>
          <a:prstGeom prst="rect">
            <a:avLst/>
          </a:prstGeom>
        </p:spPr>
      </p:pic>
    </p:spTree>
    <p:extLst>
      <p:ext uri="{BB962C8B-B14F-4D97-AF65-F5344CB8AC3E}">
        <p14:creationId xmlns:p14="http://schemas.microsoft.com/office/powerpoint/2010/main" val="4201423932"/>
      </p:ext>
    </p:extLst>
  </p:cSld>
  <p:clrMapOvr>
    <a:masterClrMapping/>
  </p:clrMapOvr>
  <mc:AlternateContent xmlns:mc="http://schemas.openxmlformats.org/markup-compatibility/2006" xmlns:p14="http://schemas.microsoft.com/office/powerpoint/2010/main">
    <mc:Choice Requires="p14">
      <p:transition spd="slow" p14:dur="2000" advTm="29429"/>
    </mc:Choice>
    <mc:Fallback xmlns="">
      <p:transition spd="slow" advTm="2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2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8A892458-B385-44F0-8CB7-12E0FC8520FD}"/>
              </a:ext>
            </a:extLst>
          </p:cNvPr>
          <p:cNvSpPr>
            <a:spLocks noGrp="1"/>
          </p:cNvSpPr>
          <p:nvPr>
            <p:ph type="title"/>
          </p:nvPr>
        </p:nvSpPr>
        <p:spPr>
          <a:xfrm>
            <a:off x="310466" y="1173593"/>
            <a:ext cx="4960038" cy="3182421"/>
          </a:xfrm>
        </p:spPr>
        <p:txBody>
          <a:bodyPr vert="horz" lIns="91440" tIns="45720" rIns="91440" bIns="45720" rtlCol="0" anchor="b">
            <a:normAutofit/>
          </a:bodyPr>
          <a:lstStyle/>
          <a:p>
            <a:pPr algn="r" rtl="0">
              <a:lnSpc>
                <a:spcPct val="90000"/>
              </a:lnSpc>
              <a:spcBef>
                <a:spcPct val="0"/>
              </a:spcBef>
            </a:pPr>
            <a:r>
              <a:rPr lang="en-US" sz="3200" kern="1200" dirty="0">
                <a:solidFill>
                  <a:srgbClr val="FFFFFF"/>
                </a:solidFill>
                <a:latin typeface="+mj-lt"/>
                <a:ea typeface="+mj-ea"/>
                <a:cs typeface="+mj-cs"/>
              </a:rPr>
              <a:t>The FW-HTF program no longer accepts proposals in the </a:t>
            </a:r>
            <a:r>
              <a:rPr lang="en-US" sz="3200" kern="1200" dirty="0">
                <a:solidFill>
                  <a:srgbClr val="FFFFFF"/>
                </a:solidFill>
                <a:latin typeface="+mj-lt"/>
                <a:cs typeface="+mj-cs"/>
              </a:rPr>
              <a:t>“</a:t>
            </a:r>
            <a:r>
              <a:rPr lang="en-US" sz="3200" kern="1200" dirty="0">
                <a:solidFill>
                  <a:srgbClr val="FFFFFF"/>
                </a:solidFill>
                <a:latin typeface="+mj-lt"/>
                <a:ea typeface="+mj-ea"/>
                <a:cs typeface="+mj-cs"/>
              </a:rPr>
              <a:t>Project Development” (FW-HTF-P) category. </a:t>
            </a:r>
            <a:br>
              <a:rPr lang="en-US" sz="3200" kern="1200" dirty="0">
                <a:solidFill>
                  <a:srgbClr val="FFFFFF"/>
                </a:solidFill>
                <a:latin typeface="+mj-lt"/>
                <a:ea typeface="+mj-ea"/>
                <a:cs typeface="+mj-cs"/>
              </a:rPr>
            </a:br>
            <a:endParaRPr lang="en-US" sz="3200" kern="1200" dirty="0">
              <a:solidFill>
                <a:srgbClr val="FFFFFF"/>
              </a:solidFill>
              <a:latin typeface="+mj-lt"/>
              <a:ea typeface="+mj-ea"/>
              <a:cs typeface="+mj-cs"/>
            </a:endParaRPr>
          </a:p>
        </p:txBody>
      </p:sp>
      <p:sp>
        <p:nvSpPr>
          <p:cNvPr id="7" name="Text Placeholder 6">
            <a:extLst>
              <a:ext uri="{FF2B5EF4-FFF2-40B4-BE49-F238E27FC236}">
                <a16:creationId xmlns:a16="http://schemas.microsoft.com/office/drawing/2014/main" id="{C40E8208-FEB6-4E02-3602-C51000566137}"/>
              </a:ext>
            </a:extLst>
          </p:cNvPr>
          <p:cNvSpPr>
            <a:spLocks noGrp="1"/>
          </p:cNvSpPr>
          <p:nvPr>
            <p:ph type="body" idx="1"/>
          </p:nvPr>
        </p:nvSpPr>
        <p:spPr>
          <a:xfrm>
            <a:off x="5922466" y="737537"/>
            <a:ext cx="5781853" cy="5457990"/>
          </a:xfrm>
        </p:spPr>
        <p:txBody>
          <a:bodyPr vert="horz" lIns="91440" tIns="45720" rIns="91440" bIns="45720" rtlCol="0" anchor="ctr">
            <a:normAutofit/>
          </a:bodyPr>
          <a:lstStyle/>
          <a:p>
            <a:pPr marL="234950" indent="-234950" algn="l" rtl="0">
              <a:lnSpc>
                <a:spcPct val="90000"/>
              </a:lnSpc>
              <a:spcAft>
                <a:spcPts val="600"/>
              </a:spcAft>
              <a:buFont typeface="Arial" panose="020B0604020202020204" pitchFamily="34" charset="0"/>
              <a:buChar char="•"/>
            </a:pPr>
            <a:r>
              <a:rPr lang="en-US" sz="3200" kern="1200" dirty="0">
                <a:latin typeface="+mn-lt"/>
                <a:cs typeface="+mn-cs"/>
              </a:rPr>
              <a:t>P</a:t>
            </a:r>
            <a:r>
              <a:rPr lang="en-US" sz="3200" dirty="0"/>
              <a:t>roposals with focused objectives and limited resource requirements should submit  to the Research Medium (-RM) category.</a:t>
            </a:r>
          </a:p>
          <a:p>
            <a:pPr algn="l" rtl="0">
              <a:lnSpc>
                <a:spcPct val="90000"/>
              </a:lnSpc>
              <a:spcAft>
                <a:spcPts val="600"/>
              </a:spcAft>
            </a:pPr>
            <a:endParaRPr lang="en-US" dirty="0"/>
          </a:p>
        </p:txBody>
      </p:sp>
      <p:sp>
        <p:nvSpPr>
          <p:cNvPr id="4" name="Slide Number Placeholder 3">
            <a:extLst>
              <a:ext uri="{FF2B5EF4-FFF2-40B4-BE49-F238E27FC236}">
                <a16:creationId xmlns:a16="http://schemas.microsoft.com/office/drawing/2014/main" id="{F1BF1577-E268-6AF5-B985-0C5C86D7D4D5}"/>
              </a:ext>
              <a:ext uri="{C183D7F6-B498-43B3-948B-1728B52AA6E4}">
                <adec:decorative xmlns:adec="http://schemas.microsoft.com/office/drawing/2017/decorative" val="0"/>
              </a:ext>
            </a:extLst>
          </p:cNvPr>
          <p:cNvSpPr>
            <a:spLocks noGrp="1"/>
          </p:cNvSpPr>
          <p:nvPr>
            <p:ph type="sldNum" sz="quarter" idx="7"/>
          </p:nvPr>
        </p:nvSpPr>
        <p:spPr>
          <a:xfrm>
            <a:off x="11704320" y="6455664"/>
            <a:ext cx="448056" cy="365125"/>
          </a:xfrm>
        </p:spPr>
        <p:txBody>
          <a:bodyPr vert="horz" lIns="91440" tIns="45720" rIns="91440" bIns="45720" rtlCol="0" anchor="ctr">
            <a:normAutofit/>
          </a:bodyPr>
          <a:lstStyle/>
          <a:p>
            <a:pPr algn="r">
              <a:spcAft>
                <a:spcPts val="600"/>
              </a:spcAft>
            </a:pPr>
            <a:fld id="{45055FA5-4107-4DB3-869F-3480864D30CA}" type="slidenum">
              <a:rPr lang="en-US" sz="1100" smtClean="0">
                <a:solidFill>
                  <a:schemeClr val="tx1">
                    <a:lumMod val="50000"/>
                    <a:lumOff val="50000"/>
                  </a:schemeClr>
                </a:solidFill>
              </a:rPr>
              <a:pPr algn="r">
                <a:spcAft>
                  <a:spcPts val="600"/>
                </a:spcAft>
              </a:pPr>
              <a:t>5</a:t>
            </a:fld>
            <a:endParaRPr lang="en-US" sz="1100" dirty="0">
              <a:solidFill>
                <a:schemeClr val="tx1">
                  <a:lumMod val="50000"/>
                  <a:lumOff val="50000"/>
                </a:schemeClr>
              </a:solidFill>
            </a:endParaRPr>
          </a:p>
        </p:txBody>
      </p:sp>
      <p:pic>
        <p:nvPicPr>
          <p:cNvPr id="2" name="Recorded Sound" descr="Audio - see notes for transcript">
            <a:hlinkClick r:id="" action="ppaction://media"/>
            <a:extLst>
              <a:ext uri="{FF2B5EF4-FFF2-40B4-BE49-F238E27FC236}">
                <a16:creationId xmlns:a16="http://schemas.microsoft.com/office/drawing/2014/main" id="{19A4B880-F85C-7EAC-87E8-457D16B66B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681" y="5917263"/>
            <a:ext cx="406400" cy="406400"/>
          </a:xfrm>
          <a:prstGeom prst="rect">
            <a:avLst/>
          </a:prstGeom>
        </p:spPr>
      </p:pic>
    </p:spTree>
    <p:extLst>
      <p:ext uri="{BB962C8B-B14F-4D97-AF65-F5344CB8AC3E}">
        <p14:creationId xmlns:p14="http://schemas.microsoft.com/office/powerpoint/2010/main" val="3416630803"/>
      </p:ext>
    </p:extLst>
  </p:cSld>
  <p:clrMapOvr>
    <a:masterClrMapping/>
  </p:clrMapOvr>
  <mc:AlternateContent xmlns:mc="http://schemas.openxmlformats.org/markup-compatibility/2006" xmlns:p14="http://schemas.microsoft.com/office/powerpoint/2010/main">
    <mc:Choice Requires="p14">
      <p:transition spd="slow" p14:dur="2000" advTm="38485"/>
    </mc:Choice>
    <mc:Fallback xmlns="">
      <p:transition spd="slow" advTm="3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4947D2-0A06-64C7-9505-E7C1A581C09E}"/>
              </a:ext>
            </a:extLst>
          </p:cNvPr>
          <p:cNvSpPr>
            <a:spLocks noGrp="1"/>
          </p:cNvSpPr>
          <p:nvPr>
            <p:ph type="title"/>
          </p:nvPr>
        </p:nvSpPr>
        <p:spPr>
          <a:xfrm>
            <a:off x="867958" y="1489497"/>
            <a:ext cx="4479895" cy="3387497"/>
          </a:xfrm>
        </p:spPr>
        <p:txBody>
          <a:bodyPr vert="horz" lIns="91440" tIns="45720" rIns="91440" bIns="45720" rtlCol="0" anchor="b">
            <a:normAutofit/>
          </a:bodyPr>
          <a:lstStyle/>
          <a:p>
            <a:pPr algn="r" rtl="0">
              <a:lnSpc>
                <a:spcPct val="90000"/>
              </a:lnSpc>
              <a:spcBef>
                <a:spcPct val="0"/>
              </a:spcBef>
            </a:pPr>
            <a:r>
              <a:rPr lang="en-US" sz="3200" kern="1200" dirty="0">
                <a:solidFill>
                  <a:srgbClr val="FFFFFF"/>
                </a:solidFill>
                <a:latin typeface="+mj-lt"/>
                <a:ea typeface="+mj-ea"/>
                <a:cs typeface="+mj-cs"/>
              </a:rPr>
              <a:t>The FW-HTF program no longer accepts proposals in the "Transition-to-Scale" (FW-HTF-T) category. </a:t>
            </a:r>
            <a:br>
              <a:rPr lang="en-US" sz="3200" kern="1200" dirty="0">
                <a:solidFill>
                  <a:srgbClr val="FFFFFF"/>
                </a:solidFill>
                <a:latin typeface="+mj-lt"/>
                <a:ea typeface="+mj-ea"/>
                <a:cs typeface="+mj-cs"/>
              </a:rPr>
            </a:br>
            <a:endParaRPr lang="en-US" sz="32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7D60BBBC-C93B-BD15-114C-F12558866672}"/>
              </a:ext>
            </a:extLst>
          </p:cNvPr>
          <p:cNvSpPr>
            <a:spLocks noGrp="1"/>
          </p:cNvSpPr>
          <p:nvPr>
            <p:ph type="body" idx="1"/>
          </p:nvPr>
        </p:nvSpPr>
        <p:spPr>
          <a:xfrm>
            <a:off x="5871296" y="655975"/>
            <a:ext cx="6057468" cy="5546047"/>
          </a:xfrm>
        </p:spPr>
        <p:txBody>
          <a:bodyPr vert="horz" lIns="91440" tIns="45720" rIns="91440" bIns="45720" rtlCol="0" anchor="ctr">
            <a:noAutofit/>
          </a:bodyPr>
          <a:lstStyle/>
          <a:p>
            <a:pPr marL="234950" indent="-228600" algn="l" rtl="0">
              <a:lnSpc>
                <a:spcPct val="90000"/>
              </a:lnSpc>
              <a:spcAft>
                <a:spcPts val="600"/>
              </a:spcAft>
              <a:buFont typeface="Arial" panose="020B0604020202020204" pitchFamily="34" charset="0"/>
              <a:buChar char="•"/>
            </a:pPr>
            <a:r>
              <a:rPr lang="en-US" sz="3200" kern="1200" dirty="0">
                <a:latin typeface="+mn-lt"/>
                <a:cs typeface="+mn-cs"/>
              </a:rPr>
              <a:t>Projects testing research questions at scale may be submitted to the FW-HTF-RM or FW-HTF-RL categories.</a:t>
            </a:r>
          </a:p>
          <a:p>
            <a:pPr marL="234950" indent="-228600" algn="l" rtl="0">
              <a:lnSpc>
                <a:spcPct val="90000"/>
              </a:lnSpc>
              <a:spcAft>
                <a:spcPts val="600"/>
              </a:spcAft>
              <a:buFont typeface="Arial" panose="020B0604020202020204" pitchFamily="34" charset="0"/>
              <a:buChar char="•"/>
            </a:pPr>
            <a:r>
              <a:rPr lang="en-US" sz="3200" kern="1200" dirty="0">
                <a:latin typeface="+mn-lt"/>
                <a:cs typeface="+mn-cs"/>
              </a:rPr>
              <a:t>DCL 23-047 describes a supplemental funding mechanism to support extensions to current FW-HTF research awards, including those that consider research questions of scaling. </a:t>
            </a:r>
          </a:p>
        </p:txBody>
      </p:sp>
      <p:sp>
        <p:nvSpPr>
          <p:cNvPr id="4" name="Slide Number Placeholder 3">
            <a:extLst>
              <a:ext uri="{FF2B5EF4-FFF2-40B4-BE49-F238E27FC236}">
                <a16:creationId xmlns:a16="http://schemas.microsoft.com/office/drawing/2014/main" id="{7B9A3E2C-3A40-4DBD-BA35-7EEF00F17EFC}"/>
              </a:ext>
              <a:ext uri="{C183D7F6-B498-43B3-948B-1728B52AA6E4}">
                <adec:decorative xmlns:adec="http://schemas.microsoft.com/office/drawing/2017/decorative" val="0"/>
              </a:ext>
            </a:extLst>
          </p:cNvPr>
          <p:cNvSpPr>
            <a:spLocks noGrp="1"/>
          </p:cNvSpPr>
          <p:nvPr>
            <p:ph type="sldNum" sz="quarter" idx="7"/>
          </p:nvPr>
        </p:nvSpPr>
        <p:spPr>
          <a:xfrm>
            <a:off x="11704320" y="6455664"/>
            <a:ext cx="448056" cy="365125"/>
          </a:xfrm>
        </p:spPr>
        <p:txBody>
          <a:bodyPr vert="horz" lIns="91440" tIns="45720" rIns="91440" bIns="45720" rtlCol="0" anchor="ctr">
            <a:normAutofit/>
          </a:bodyPr>
          <a:lstStyle/>
          <a:p>
            <a:pPr algn="r">
              <a:spcAft>
                <a:spcPts val="600"/>
              </a:spcAft>
            </a:pPr>
            <a:fld id="{B6F15528-21DE-4FAA-801E-634DDDAF4B2B}" type="slidenum">
              <a:rPr lang="en-US" sz="1100">
                <a:solidFill>
                  <a:schemeClr val="tx1">
                    <a:lumMod val="50000"/>
                    <a:lumOff val="50000"/>
                  </a:schemeClr>
                </a:solidFill>
              </a:rPr>
              <a:pPr algn="r">
                <a:spcAft>
                  <a:spcPts val="600"/>
                </a:spcAft>
              </a:pPr>
              <a:t>6</a:t>
            </a:fld>
            <a:endParaRPr lang="en-US" sz="1100" dirty="0">
              <a:solidFill>
                <a:schemeClr val="tx1">
                  <a:lumMod val="50000"/>
                  <a:lumOff val="50000"/>
                </a:schemeClr>
              </a:solidFill>
            </a:endParaRPr>
          </a:p>
        </p:txBody>
      </p:sp>
      <p:pic>
        <p:nvPicPr>
          <p:cNvPr id="5" name="Recorded Sound" descr="Audio - see notes for transcript">
            <a:hlinkClick r:id="" action="ppaction://media"/>
            <a:extLst>
              <a:ext uri="{FF2B5EF4-FFF2-40B4-BE49-F238E27FC236}">
                <a16:creationId xmlns:a16="http://schemas.microsoft.com/office/drawing/2014/main" id="{06EAF94A-8F06-EED1-31B7-9A00351FA7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4758" y="5885383"/>
            <a:ext cx="406400" cy="406400"/>
          </a:xfrm>
          <a:prstGeom prst="rect">
            <a:avLst/>
          </a:prstGeom>
        </p:spPr>
      </p:pic>
    </p:spTree>
    <p:extLst>
      <p:ext uri="{BB962C8B-B14F-4D97-AF65-F5344CB8AC3E}">
        <p14:creationId xmlns:p14="http://schemas.microsoft.com/office/powerpoint/2010/main" val="4225417402"/>
      </p:ext>
    </p:extLst>
  </p:cSld>
  <p:clrMapOvr>
    <a:masterClrMapping/>
  </p:clrMapOvr>
  <mc:AlternateContent xmlns:mc="http://schemas.openxmlformats.org/markup-compatibility/2006" xmlns:p14="http://schemas.microsoft.com/office/powerpoint/2010/main">
    <mc:Choice Requires="p14">
      <p:transition spd="slow" p14:dur="2000" advTm="61751"/>
    </mc:Choice>
    <mc:Fallback xmlns="">
      <p:transition spd="slow" advTm="6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4A5808F-E636-4C1F-5D47-735132CA0875}"/>
              </a:ext>
            </a:extLst>
          </p:cNvPr>
          <p:cNvSpPr>
            <a:spLocks noGrp="1"/>
          </p:cNvSpPr>
          <p:nvPr>
            <p:ph type="title"/>
          </p:nvPr>
        </p:nvSpPr>
        <p:spPr>
          <a:xfrm>
            <a:off x="595745" y="586855"/>
            <a:ext cx="4544399" cy="3387497"/>
          </a:xfrm>
        </p:spPr>
        <p:txBody>
          <a:bodyPr anchor="b">
            <a:normAutofit/>
          </a:bodyPr>
          <a:lstStyle/>
          <a:p>
            <a:pPr algn="r"/>
            <a:r>
              <a:rPr lang="en-US" sz="3200" dirty="0">
                <a:solidFill>
                  <a:srgbClr val="FFFFFF"/>
                </a:solidFill>
              </a:rPr>
              <a:t>FY23 Research proposals may be submitted in one of two budget intervals for up to 4 years</a:t>
            </a:r>
          </a:p>
        </p:txBody>
      </p:sp>
      <p:sp>
        <p:nvSpPr>
          <p:cNvPr id="3" name="Text Placeholder 2">
            <a:extLst>
              <a:ext uri="{FF2B5EF4-FFF2-40B4-BE49-F238E27FC236}">
                <a16:creationId xmlns:a16="http://schemas.microsoft.com/office/drawing/2014/main" id="{E94B46DA-086F-0AA0-8875-6DEA3EC29060}"/>
              </a:ext>
            </a:extLst>
          </p:cNvPr>
          <p:cNvSpPr>
            <a:spLocks noGrp="1"/>
          </p:cNvSpPr>
          <p:nvPr>
            <p:ph type="body" idx="1"/>
          </p:nvPr>
        </p:nvSpPr>
        <p:spPr>
          <a:xfrm>
            <a:off x="5588347" y="586855"/>
            <a:ext cx="6196270" cy="5874624"/>
          </a:xfrm>
        </p:spPr>
        <p:txBody>
          <a:bodyPr anchor="ctr">
            <a:normAutofit lnSpcReduction="10000"/>
          </a:bodyPr>
          <a:lstStyle/>
          <a:p>
            <a:pPr lvl="1">
              <a:spcAft>
                <a:spcPts val="600"/>
              </a:spcAft>
            </a:pPr>
            <a:r>
              <a:rPr lang="en-US" sz="3200" dirty="0"/>
              <a:t>FW-HTF accepts FY23 proposals in the following budget ranges:</a:t>
            </a:r>
          </a:p>
          <a:p>
            <a:pPr lvl="2" indent="-457200">
              <a:spcAft>
                <a:spcPts val="600"/>
              </a:spcAft>
              <a:buFont typeface="Arial" panose="020B0604020202020204" pitchFamily="34" charset="0"/>
              <a:buChar char="•"/>
            </a:pPr>
            <a:r>
              <a:rPr lang="en-US" sz="3200" dirty="0"/>
              <a:t>“Research Medium” proposals (FW-HTF-RM) with budgets up to $1M, and </a:t>
            </a:r>
          </a:p>
          <a:p>
            <a:pPr lvl="2" indent="-457200">
              <a:spcAft>
                <a:spcPts val="600"/>
              </a:spcAft>
              <a:buFont typeface="Arial" panose="020B0604020202020204" pitchFamily="34" charset="0"/>
              <a:buChar char="•"/>
            </a:pPr>
            <a:r>
              <a:rPr lang="en-US" sz="3200" dirty="0"/>
              <a:t>“Research Large” proposals (FW-HTF-RL) with budgets above $1M, and up to $2M. </a:t>
            </a:r>
          </a:p>
          <a:p>
            <a:pPr lvl="2" indent="-457200">
              <a:spcAft>
                <a:spcPts val="600"/>
              </a:spcAft>
              <a:buFont typeface="Arial" panose="020B0604020202020204" pitchFamily="34" charset="0"/>
              <a:buChar char="•"/>
            </a:pPr>
            <a:r>
              <a:rPr lang="en-US" sz="3200" dirty="0"/>
              <a:t>All proposal budgets should be justified by project scope, required resources, and envisioned outcomes.</a:t>
            </a:r>
          </a:p>
          <a:p>
            <a:pPr>
              <a:spcAft>
                <a:spcPts val="600"/>
              </a:spcAft>
            </a:pPr>
            <a:endParaRPr lang="en-US" sz="2000" dirty="0"/>
          </a:p>
        </p:txBody>
      </p:sp>
      <p:sp>
        <p:nvSpPr>
          <p:cNvPr id="4" name="Slide Number Placeholder 3">
            <a:extLst>
              <a:ext uri="{FF2B5EF4-FFF2-40B4-BE49-F238E27FC236}">
                <a16:creationId xmlns:a16="http://schemas.microsoft.com/office/drawing/2014/main" id="{7AE81230-B7BC-5201-CB6C-D19865C86EDB}"/>
              </a:ext>
            </a:extLst>
          </p:cNvPr>
          <p:cNvSpPr>
            <a:spLocks noGrp="1"/>
          </p:cNvSpPr>
          <p:nvPr>
            <p:ph type="sldNum" sz="quarter" idx="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0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Recorded Sound" descr="Audio - see notes for transcript">
            <a:hlinkClick r:id="" action="ppaction://media"/>
            <a:extLst>
              <a:ext uri="{FF2B5EF4-FFF2-40B4-BE49-F238E27FC236}">
                <a16:creationId xmlns:a16="http://schemas.microsoft.com/office/drawing/2014/main" id="{A2BDE4A9-FA14-7B28-8DDC-B5D92BDA01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159" y="5837760"/>
            <a:ext cx="406400" cy="406400"/>
          </a:xfrm>
          <a:prstGeom prst="rect">
            <a:avLst/>
          </a:prstGeom>
        </p:spPr>
      </p:pic>
    </p:spTree>
    <p:extLst>
      <p:ext uri="{BB962C8B-B14F-4D97-AF65-F5344CB8AC3E}">
        <p14:creationId xmlns:p14="http://schemas.microsoft.com/office/powerpoint/2010/main" val="1763672920"/>
      </p:ext>
    </p:extLst>
  </p:cSld>
  <p:clrMapOvr>
    <a:masterClrMapping/>
  </p:clrMapOvr>
  <mc:AlternateContent xmlns:mc="http://schemas.openxmlformats.org/markup-compatibility/2006" xmlns:p14="http://schemas.microsoft.com/office/powerpoint/2010/main">
    <mc:Choice Requires="p14">
      <p:transition spd="slow" p14:dur="2000" advTm="57084"/>
    </mc:Choice>
    <mc:Fallback xmlns="">
      <p:transition spd="slow" advTm="5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299080-0846-2115-EFFC-5DC208FF3D4C}"/>
              </a:ext>
            </a:extLst>
          </p:cNvPr>
          <p:cNvSpPr>
            <a:spLocks noGrp="1"/>
          </p:cNvSpPr>
          <p:nvPr>
            <p:ph type="ctrTitle"/>
          </p:nvPr>
        </p:nvSpPr>
        <p:spPr>
          <a:xfrm>
            <a:off x="914400" y="2125980"/>
            <a:ext cx="10363200" cy="923330"/>
          </a:xfrm>
        </p:spPr>
        <p:txBody>
          <a:bodyPr/>
          <a:lstStyle/>
          <a:p>
            <a:pPr algn="ctr"/>
            <a:r>
              <a:rPr lang="en-US" sz="6000" dirty="0"/>
              <a:t>FW-HTF Core Research Program</a:t>
            </a:r>
          </a:p>
        </p:txBody>
      </p:sp>
      <p:sp>
        <p:nvSpPr>
          <p:cNvPr id="6" name="Subtitle 5">
            <a:extLst>
              <a:ext uri="{FF2B5EF4-FFF2-40B4-BE49-F238E27FC236}">
                <a16:creationId xmlns:a16="http://schemas.microsoft.com/office/drawing/2014/main" id="{19FDD273-5010-09CE-1204-A6FEA4669B98}"/>
              </a:ext>
            </a:extLst>
          </p:cNvPr>
          <p:cNvSpPr>
            <a:spLocks noGrp="1"/>
          </p:cNvSpPr>
          <p:nvPr>
            <p:ph type="subTitle" idx="4"/>
          </p:nvPr>
        </p:nvSpPr>
        <p:spPr>
          <a:xfrm>
            <a:off x="1828800" y="3840480"/>
            <a:ext cx="8534399" cy="553998"/>
          </a:xfrm>
        </p:spPr>
        <p:txBody>
          <a:bodyPr/>
          <a:lstStyle/>
          <a:p>
            <a:pPr algn="ctr"/>
            <a:r>
              <a:rPr lang="en-US" sz="3600" i="1" dirty="0"/>
              <a:t>Overview of the Program</a:t>
            </a:r>
          </a:p>
        </p:txBody>
      </p:sp>
      <p:sp>
        <p:nvSpPr>
          <p:cNvPr id="4" name="Slide Number Placeholder 3">
            <a:extLst>
              <a:ext uri="{FF2B5EF4-FFF2-40B4-BE49-F238E27FC236}">
                <a16:creationId xmlns:a16="http://schemas.microsoft.com/office/drawing/2014/main" id="{963EF037-601A-A0B1-A21F-22713C27269D}"/>
              </a:ext>
            </a:extLst>
          </p:cNvPr>
          <p:cNvSpPr>
            <a:spLocks noGrp="1"/>
          </p:cNvSpPr>
          <p:nvPr>
            <p:ph type="sldNum" sz="quarter" idx="4294967295"/>
          </p:nvPr>
        </p:nvSpPr>
        <p:spPr>
          <a:xfrm>
            <a:off x="0" y="6381750"/>
            <a:ext cx="762000" cy="342900"/>
          </a:xfrm>
        </p:spPr>
        <p:txBody>
          <a:bodyPr/>
          <a:lstStyle/>
          <a:p>
            <a:fld id="{B6F15528-21DE-4FAA-801E-634DDDAF4B2B}" type="slidenum">
              <a:rPr lang="en-US" smtClean="0"/>
              <a:pPr/>
              <a:t>8</a:t>
            </a:fld>
            <a:endParaRPr lang="en-US" dirty="0"/>
          </a:p>
        </p:txBody>
      </p:sp>
      <p:pic>
        <p:nvPicPr>
          <p:cNvPr id="7" name="Recorded Sound" descr="Audio - see notes for transcript">
            <a:hlinkClick r:id="" action="ppaction://media"/>
            <a:extLst>
              <a:ext uri="{FF2B5EF4-FFF2-40B4-BE49-F238E27FC236}">
                <a16:creationId xmlns:a16="http://schemas.microsoft.com/office/drawing/2014/main" id="{67D33EFF-7775-6DD0-BD7A-6EDC9FBF237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81000" y="5685220"/>
            <a:ext cx="406400" cy="406400"/>
          </a:xfrm>
          <a:prstGeom prst="rect">
            <a:avLst/>
          </a:prstGeom>
        </p:spPr>
      </p:pic>
    </p:spTree>
    <p:extLst>
      <p:ext uri="{BB962C8B-B14F-4D97-AF65-F5344CB8AC3E}">
        <p14:creationId xmlns:p14="http://schemas.microsoft.com/office/powerpoint/2010/main" val="1199178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270"/>
    </mc:Choice>
    <mc:Fallback xmlns="">
      <p:transition spd="slow" advTm="1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AFD7F6-3B6B-4A5E-8A8A-617B22C91DDD}"/>
              </a:ext>
            </a:extLst>
          </p:cNvPr>
          <p:cNvSpPr>
            <a:spLocks noGrp="1"/>
          </p:cNvSpPr>
          <p:nvPr>
            <p:ph type="title"/>
          </p:nvPr>
        </p:nvSpPr>
        <p:spPr>
          <a:xfrm>
            <a:off x="826396" y="586855"/>
            <a:ext cx="4230100" cy="3387497"/>
          </a:xfrm>
        </p:spPr>
        <p:txBody>
          <a:bodyPr vert="horz" lIns="91440" tIns="45720" rIns="91440" bIns="45720" rtlCol="0" anchor="b">
            <a:normAutofit/>
          </a:bodyPr>
          <a:lstStyle/>
          <a:p>
            <a:pPr algn="r" rtl="0">
              <a:spcBef>
                <a:spcPct val="0"/>
              </a:spcBef>
            </a:pPr>
            <a:r>
              <a:rPr lang="en-US" sz="4000" kern="1200" dirty="0">
                <a:solidFill>
                  <a:srgbClr val="FFFFFF"/>
                </a:solidFill>
                <a:latin typeface="+mj-lt"/>
                <a:ea typeface="+mj-ea"/>
                <a:cs typeface="+mj-cs"/>
              </a:rPr>
              <a:t>The Challenge</a:t>
            </a:r>
          </a:p>
        </p:txBody>
      </p:sp>
      <p:sp>
        <p:nvSpPr>
          <p:cNvPr id="3" name="Text Placeholder 2">
            <a:extLst>
              <a:ext uri="{FF2B5EF4-FFF2-40B4-BE49-F238E27FC236}">
                <a16:creationId xmlns:a16="http://schemas.microsoft.com/office/drawing/2014/main" id="{623AF036-1A9E-4279-8BC4-9206A67E2064}"/>
              </a:ext>
            </a:extLst>
          </p:cNvPr>
          <p:cNvSpPr>
            <a:spLocks noGrp="1"/>
          </p:cNvSpPr>
          <p:nvPr>
            <p:ph type="body" idx="1"/>
          </p:nvPr>
        </p:nvSpPr>
        <p:spPr>
          <a:xfrm>
            <a:off x="5978808" y="269393"/>
            <a:ext cx="5984592" cy="6319211"/>
          </a:xfrm>
        </p:spPr>
        <p:txBody>
          <a:bodyPr vert="horz" lIns="91440" tIns="45720" rIns="91440" bIns="45720" rtlCol="0" anchor="ctr">
            <a:normAutofit/>
          </a:bodyPr>
          <a:lstStyle/>
          <a:p>
            <a:pPr marL="342900" indent="-342900" rtl="0">
              <a:lnSpc>
                <a:spcPct val="90000"/>
              </a:lnSpc>
              <a:spcAft>
                <a:spcPts val="600"/>
              </a:spcAft>
              <a:buFont typeface="Arial" panose="020B0604020202020204" pitchFamily="34" charset="0"/>
              <a:buChar char="•"/>
            </a:pPr>
            <a:r>
              <a:rPr lang="en-US" sz="2400" kern="1200" dirty="0">
                <a:latin typeface="+mn-lt"/>
                <a:cs typeface="+mn-cs"/>
              </a:rPr>
              <a:t>The landscape of jobs and work is changing at unprecedented speed, enabled by advances in areas including emerging engineering technologies and new results in computer science; deeper understanding of societal and environmental change; advances in the learning sciences; development of pervasive, intelligent, and autonomous systems; and novel conceptions of work and workplaces.</a:t>
            </a:r>
          </a:p>
          <a:p>
            <a:pPr marL="342900" indent="-342900" rtl="0">
              <a:lnSpc>
                <a:spcPct val="90000"/>
              </a:lnSpc>
              <a:spcAft>
                <a:spcPts val="600"/>
              </a:spcAft>
              <a:buFont typeface="Arial" panose="020B0604020202020204" pitchFamily="34" charset="0"/>
              <a:buChar char="•"/>
            </a:pPr>
            <a:endParaRPr lang="en-US" sz="2400" kern="1200" dirty="0">
              <a:latin typeface="+mn-lt"/>
              <a:cs typeface="+mn-cs"/>
            </a:endParaRPr>
          </a:p>
          <a:p>
            <a:pPr marL="342900" indent="-342900" rtl="0">
              <a:lnSpc>
                <a:spcPct val="90000"/>
              </a:lnSpc>
              <a:spcAft>
                <a:spcPts val="600"/>
              </a:spcAft>
              <a:buFont typeface="Arial" panose="020B0604020202020204" pitchFamily="34" charset="0"/>
              <a:buChar char="•"/>
            </a:pPr>
            <a:r>
              <a:rPr lang="en-US" sz="2400" kern="1200" dirty="0">
                <a:latin typeface="+mn-lt"/>
                <a:cs typeface="+mn-cs"/>
              </a:rPr>
              <a:t>This technological and scientific revolution offers historical opportunities, but also comes with risks, including jobs lost to automation, strains on educational resources, security and privacy threats, algorithmic bias, overdependence on technology, and the erosion of human skills.</a:t>
            </a:r>
          </a:p>
        </p:txBody>
      </p:sp>
      <p:sp>
        <p:nvSpPr>
          <p:cNvPr id="4" name="Slide Number Placeholder 3">
            <a:extLst>
              <a:ext uri="{FF2B5EF4-FFF2-40B4-BE49-F238E27FC236}">
                <a16:creationId xmlns:a16="http://schemas.microsoft.com/office/drawing/2014/main" id="{546C4F4A-DE0C-CEBD-A5BF-0E7DE30F1F24}"/>
              </a:ext>
            </a:extLst>
          </p:cNvPr>
          <p:cNvSpPr>
            <a:spLocks noGrp="1"/>
          </p:cNvSpPr>
          <p:nvPr>
            <p:ph type="sldNum" sz="quarter" idx="7"/>
          </p:nvPr>
        </p:nvSpPr>
        <p:spPr/>
        <p:txBody>
          <a:bodyPr/>
          <a:lstStyle/>
          <a:p>
            <a:fld id="{B6F15528-21DE-4FAA-801E-634DDDAF4B2B}" type="slidenum">
              <a:rPr lang="en-US" smtClean="0"/>
              <a:t>9</a:t>
            </a:fld>
            <a:endParaRPr lang="en-US" dirty="0"/>
          </a:p>
        </p:txBody>
      </p:sp>
      <p:pic>
        <p:nvPicPr>
          <p:cNvPr id="5" name="Recorded Sound" descr="Audio - see notes for transcript">
            <a:hlinkClick r:id="" action="ppaction://media"/>
            <a:extLst>
              <a:ext uri="{FF2B5EF4-FFF2-40B4-BE49-F238E27FC236}">
                <a16:creationId xmlns:a16="http://schemas.microsoft.com/office/drawing/2014/main" id="{5B6B2863-C0E6-DA28-B5CB-76F788D72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494" y="5837760"/>
            <a:ext cx="406400" cy="406400"/>
          </a:xfrm>
          <a:prstGeom prst="rect">
            <a:avLst/>
          </a:prstGeom>
        </p:spPr>
      </p:pic>
    </p:spTree>
    <p:extLst>
      <p:ext uri="{BB962C8B-B14F-4D97-AF65-F5344CB8AC3E}">
        <p14:creationId xmlns:p14="http://schemas.microsoft.com/office/powerpoint/2010/main" val="318178133"/>
      </p:ext>
    </p:extLst>
  </p:cSld>
  <p:clrMapOvr>
    <a:masterClrMapping/>
  </p:clrMapOvr>
  <mc:AlternateContent xmlns:mc="http://schemas.openxmlformats.org/markup-compatibility/2006" xmlns:p14="http://schemas.microsoft.com/office/powerpoint/2010/main">
    <mc:Choice Requires="p14">
      <p:transition spd="slow" p14:dur="2000" advTm="60474"/>
    </mc:Choice>
    <mc:Fallback xmlns="">
      <p:transition spd="slow" advTm="6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option xmlns="b379402f-2134-43e8-bb8c-e4eb8e0b0fb8" xsi:nil="true"/>
    <Verbose_x003f_ xmlns="b379402f-2134-43e8-bb8c-e4eb8e0b0fb8" xsi:nil="true"/>
    <Track xmlns="b379402f-2134-43e8-bb8c-e4eb8e0b0fb8" xsi:nil="true"/>
    <TemplateType xmlns="b379402f-2134-43e8-bb8c-e4eb8e0b0f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5130D4AEDE744693A2B2473E0B55A3" ma:contentTypeVersion="13" ma:contentTypeDescription="Create a new document." ma:contentTypeScope="" ma:versionID="d8e48505e6147a79438541a133596a9e">
  <xsd:schema xmlns:xsd="http://www.w3.org/2001/XMLSchema" xmlns:xs="http://www.w3.org/2001/XMLSchema" xmlns:p="http://schemas.microsoft.com/office/2006/metadata/properties" xmlns:ns2="b379402f-2134-43e8-bb8c-e4eb8e0b0fb8" xmlns:ns3="fbab052d-e71a-4419-bea4-cf376ba4258a" targetNamespace="http://schemas.microsoft.com/office/2006/metadata/properties" ma:root="true" ma:fieldsID="74d53581dadd1f5dca02784e8ff6f719" ns2:_="" ns3:_="">
    <xsd:import namespace="b379402f-2134-43e8-bb8c-e4eb8e0b0fb8"/>
    <xsd:import namespace="fbab052d-e71a-4419-bea4-cf376ba425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Descroption" minOccurs="0"/>
                <xsd:element ref="ns3:SharedWithUsers" minOccurs="0"/>
                <xsd:element ref="ns3:SharedWithDetails" minOccurs="0"/>
                <xsd:element ref="ns2:MediaServiceOCR" minOccurs="0"/>
                <xsd:element ref="ns2:Track" minOccurs="0"/>
                <xsd:element ref="ns2:TemplateType" minOccurs="0"/>
                <xsd:element ref="ns2:Verbose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79402f-2134-43e8-bb8c-e4eb8e0b0f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escroption" ma:index="14" nillable="true" ma:displayName="Description" ma:format="Dropdown" ma:internalName="Descroption">
      <xsd:simpleType>
        <xsd:restriction base="dms:Text">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Track" ma:index="18" nillable="true" ma:displayName="Track" ma:format="Dropdown" ma:internalName="Track">
      <xsd:simpleType>
        <xsd:restriction base="dms:Choice">
          <xsd:enumeration value="Planning"/>
          <xsd:enumeration value="Research"/>
          <xsd:enumeration value="TTS"/>
        </xsd:restriction>
      </xsd:simpleType>
    </xsd:element>
    <xsd:element name="TemplateType" ma:index="19" nillable="true" ma:displayName="Document Type" ma:format="Dropdown" ma:internalName="TemplateType">
      <xsd:simpleType>
        <xsd:restriction base="dms:Choice">
          <xsd:enumeration value="Panel Summary"/>
          <xsd:enumeration value="Review"/>
          <xsd:enumeration value="Review Analysis"/>
        </xsd:restriction>
      </xsd:simpleType>
    </xsd:element>
    <xsd:element name="Verbose_x003f_" ma:index="20" nillable="true" ma:displayName="Template Type" ma:format="Dropdown" ma:internalName="Verbose_x003f_">
      <xsd:simpleType>
        <xsd:restriction base="dms:Choice">
          <xsd:enumeration value="Verbose"/>
          <xsd:enumeration value="Minimal"/>
          <xsd:enumeration value="RoboRA"/>
          <xsd:enumeration value="Regular"/>
        </xsd:restriction>
      </xsd:simpleType>
    </xsd:element>
  </xsd:schema>
  <xsd:schema xmlns:xsd="http://www.w3.org/2001/XMLSchema" xmlns:xs="http://www.w3.org/2001/XMLSchema" xmlns:dms="http://schemas.microsoft.com/office/2006/documentManagement/types" xmlns:pc="http://schemas.microsoft.com/office/infopath/2007/PartnerControls" targetNamespace="fbab052d-e71a-4419-bea4-cf376ba4258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F88567-2C5B-4389-94D7-07864A087C34}">
  <ds:schemaRefs>
    <ds:schemaRef ds:uri="b379402f-2134-43e8-bb8c-e4eb8e0b0fb8"/>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fbab052d-e71a-4419-bea4-cf376ba4258a"/>
    <ds:schemaRef ds:uri="http://www.w3.org/XML/1998/namespace"/>
    <ds:schemaRef ds:uri="http://purl.org/dc/dcmitype/"/>
  </ds:schemaRefs>
</ds:datastoreItem>
</file>

<file path=customXml/itemProps2.xml><?xml version="1.0" encoding="utf-8"?>
<ds:datastoreItem xmlns:ds="http://schemas.openxmlformats.org/officeDocument/2006/customXml" ds:itemID="{1C6FB889-FEFD-474D-815D-2056794D34D2}">
  <ds:schemaRefs>
    <ds:schemaRef ds:uri="http://schemas.microsoft.com/sharepoint/v3/contenttype/forms"/>
  </ds:schemaRefs>
</ds:datastoreItem>
</file>

<file path=customXml/itemProps3.xml><?xml version="1.0" encoding="utf-8"?>
<ds:datastoreItem xmlns:ds="http://schemas.openxmlformats.org/officeDocument/2006/customXml" ds:itemID="{0DA6F026-2906-448B-93B0-A30C8FCB6F93}">
  <ds:schemaRefs>
    <ds:schemaRef ds:uri="b379402f-2134-43e8-bb8c-e4eb8e0b0fb8"/>
    <ds:schemaRef ds:uri="fbab052d-e71a-4419-bea4-cf376ba425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9102</TotalTime>
  <Words>3965</Words>
  <Application>Microsoft Office PowerPoint</Application>
  <PresentationFormat>Widescreen</PresentationFormat>
  <Paragraphs>293</Paragraphs>
  <Slides>25</Slides>
  <Notes>25</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Arial,Sans-Serif</vt:lpstr>
      <vt:lpstr>Calibri</vt:lpstr>
      <vt:lpstr>Calibri Light</vt:lpstr>
      <vt:lpstr>Microsoft Sans Serif</vt:lpstr>
      <vt:lpstr>Segoe UI</vt:lpstr>
      <vt:lpstr>Office Theme</vt:lpstr>
      <vt:lpstr>NSF 23-543 The Future of Work at the Human-Technology Frontier: Core Research</vt:lpstr>
      <vt:lpstr>FW-HTF Structure</vt:lpstr>
      <vt:lpstr>Important Changes and Revisions</vt:lpstr>
      <vt:lpstr>Removed restrictions for individuals to participate in multiple proposals as Senior Personnel or Consultants</vt:lpstr>
      <vt:lpstr>The FW-HTF program no longer accepts proposals in the “Project Development” (FW-HTF-P) category.  </vt:lpstr>
      <vt:lpstr>The FW-HTF program no longer accepts proposals in the "Transition-to-Scale" (FW-HTF-T) category.  </vt:lpstr>
      <vt:lpstr>FY23 Research proposals may be submitted in one of two budget intervals for up to 4 years</vt:lpstr>
      <vt:lpstr>FW-HTF Core Research Program</vt:lpstr>
      <vt:lpstr>The Challenge</vt:lpstr>
      <vt:lpstr>FW-HTF Vision</vt:lpstr>
      <vt:lpstr>Focus on Work</vt:lpstr>
      <vt:lpstr>The FW-HTF Program</vt:lpstr>
      <vt:lpstr>Future Work, Future Workers, Future Technology</vt:lpstr>
      <vt:lpstr>Objectives of the FW-HTF Program</vt:lpstr>
      <vt:lpstr>Proposal Requirements</vt:lpstr>
      <vt:lpstr>Proposal Submission Deadline</vt:lpstr>
      <vt:lpstr>Eligibility Requirements</vt:lpstr>
      <vt:lpstr>Proposal Categories</vt:lpstr>
      <vt:lpstr>All FW-HTF Proposals: Required Sections</vt:lpstr>
      <vt:lpstr>Other Requirements: O*NET Code and Keywords</vt:lpstr>
      <vt:lpstr>Supplemental Documents Required</vt:lpstr>
      <vt:lpstr>New PAPPG Effective January 30, 2023!!</vt:lpstr>
      <vt:lpstr>Cognizant Program Officers</vt:lpstr>
      <vt:lpstr>Resources</vt:lpstr>
      <vt:lpstr>Other Resources for Prospective PIs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21-548: The Future of Work at the Human-Technology Frontier: Core Research</dc:title>
  <dc:creator>Medina-Borja, Alexandra</dc:creator>
  <cp:lastModifiedBy>Akhtar, Sarah (Contractor)</cp:lastModifiedBy>
  <cp:revision>3</cp:revision>
  <dcterms:created xsi:type="dcterms:W3CDTF">2021-01-31T19:31:36Z</dcterms:created>
  <dcterms:modified xsi:type="dcterms:W3CDTF">2023-01-31T20:55:09Z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0x010100975130D4AEDE744693A2B2473E0B55A3</vt:lpwstr>
  </property>
  <property fmtid="{D5CDD505-2E9C-101B-9397-08002B2CF9AE}" pid="3" name="TitusGUID">
    <vt:lpwstr>b0ad8667-0bf7-4c9d-aecb-02058b9fd051</vt:lpwstr>
  </property>
  <property fmtid="{D5CDD505-2E9C-101B-9397-08002B2CF9AE}" pid="4" name="ContainsCUI">
    <vt:lpwstr>No</vt:lpwstr>
  </property>
</Properties>
</file>