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2"/>
  </p:notesMasterIdLst>
  <p:sldIdLst>
    <p:sldId id="275" r:id="rId2"/>
    <p:sldId id="276" r:id="rId3"/>
    <p:sldId id="273" r:id="rId4"/>
    <p:sldId id="278" r:id="rId5"/>
    <p:sldId id="263" r:id="rId6"/>
    <p:sldId id="280" r:id="rId7"/>
    <p:sldId id="281" r:id="rId8"/>
    <p:sldId id="282" r:id="rId9"/>
    <p:sldId id="28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man, Reed S" initials="BRS" lastIdx="1" clrIdx="0">
    <p:extLst>
      <p:ext uri="{19B8F6BF-5375-455C-9EA6-DF929625EA0E}">
        <p15:presenceInfo xmlns:p15="http://schemas.microsoft.com/office/powerpoint/2012/main" userId="S::0602675573@nsf.gov::c350f2f9-6f32-42ee-be88-e077e91831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62059-8618-E445-960F-F51BBA6B3F97}" v="24" dt="2019-11-21T20:50:3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sler, Joanna" userId="4b34a259-14ef-47ff-a6aa-d9d68511e435" providerId="ADAL" clId="{08462059-8618-E445-960F-F51BBA6B3F97}"/>
    <pc:docChg chg="modSld">
      <pc:chgData name="Shisler, Joanna" userId="4b34a259-14ef-47ff-a6aa-d9d68511e435" providerId="ADAL" clId="{08462059-8618-E445-960F-F51BBA6B3F97}" dt="2019-11-21T20:50:35.021" v="191" actId="207"/>
      <pc:docMkLst>
        <pc:docMk/>
      </pc:docMkLst>
      <pc:sldChg chg="modSp">
        <pc:chgData name="Shisler, Joanna" userId="4b34a259-14ef-47ff-a6aa-d9d68511e435" providerId="ADAL" clId="{08462059-8618-E445-960F-F51BBA6B3F97}" dt="2019-11-21T20:49:48.233" v="188" actId="962"/>
        <pc:sldMkLst>
          <pc:docMk/>
          <pc:sldMk cId="3364339728" sldId="262"/>
        </pc:sldMkLst>
        <pc:picChg chg="mod">
          <ac:chgData name="Shisler, Joanna" userId="4b34a259-14ef-47ff-a6aa-d9d68511e435" providerId="ADAL" clId="{08462059-8618-E445-960F-F51BBA6B3F97}" dt="2019-11-21T20:49:48.233" v="188" actId="962"/>
          <ac:picMkLst>
            <pc:docMk/>
            <pc:sldMk cId="3364339728" sldId="262"/>
            <ac:picMk id="4" creationId="{5308E931-2DEE-8C43-9683-FB7953154931}"/>
          </ac:picMkLst>
        </pc:picChg>
      </pc:sldChg>
      <pc:sldChg chg="modSp">
        <pc:chgData name="Shisler, Joanna" userId="4b34a259-14ef-47ff-a6aa-d9d68511e435" providerId="ADAL" clId="{08462059-8618-E445-960F-F51BBA6B3F97}" dt="2019-11-21T20:49:00.261" v="104" actId="962"/>
        <pc:sldMkLst>
          <pc:docMk/>
          <pc:sldMk cId="3106811117" sldId="263"/>
        </pc:sldMkLst>
        <pc:picChg chg="mod">
          <ac:chgData name="Shisler, Joanna" userId="4b34a259-14ef-47ff-a6aa-d9d68511e435" providerId="ADAL" clId="{08462059-8618-E445-960F-F51BBA6B3F97}" dt="2019-11-21T20:49:00.261" v="104" actId="962"/>
          <ac:picMkLst>
            <pc:docMk/>
            <pc:sldMk cId="3106811117" sldId="263"/>
            <ac:picMk id="7" creationId="{159BE66E-E1FB-2F4F-80FC-319D3EC9EEE8}"/>
          </ac:picMkLst>
        </pc:picChg>
      </pc:sldChg>
      <pc:sldChg chg="modSp">
        <pc:chgData name="Shisler, Joanna" userId="4b34a259-14ef-47ff-a6aa-d9d68511e435" providerId="ADAL" clId="{08462059-8618-E445-960F-F51BBA6B3F97}" dt="2019-11-21T20:48:34.922" v="72" actId="962"/>
        <pc:sldMkLst>
          <pc:docMk/>
          <pc:sldMk cId="346321801" sldId="273"/>
        </pc:sldMkLst>
        <pc:picChg chg="mod">
          <ac:chgData name="Shisler, Joanna" userId="4b34a259-14ef-47ff-a6aa-d9d68511e435" providerId="ADAL" clId="{08462059-8618-E445-960F-F51BBA6B3F97}" dt="2019-11-21T20:48:34.922" v="72" actId="962"/>
          <ac:picMkLst>
            <pc:docMk/>
            <pc:sldMk cId="346321801" sldId="273"/>
            <ac:picMk id="7" creationId="{5B90FE9E-56F2-7945-B766-CCFC9128F92A}"/>
          </ac:picMkLst>
        </pc:picChg>
        <pc:picChg chg="mod">
          <ac:chgData name="Shisler, Joanna" userId="4b34a259-14ef-47ff-a6aa-d9d68511e435" providerId="ADAL" clId="{08462059-8618-E445-960F-F51BBA6B3F97}" dt="2019-11-21T20:47:39.671" v="37" actId="962"/>
          <ac:picMkLst>
            <pc:docMk/>
            <pc:sldMk cId="346321801" sldId="273"/>
            <ac:picMk id="1026" creationId="{7FE11A3E-6636-4C4C-AA77-8701825B4FA0}"/>
          </ac:picMkLst>
        </pc:picChg>
      </pc:sldChg>
      <pc:sldChg chg="modSp">
        <pc:chgData name="Shisler, Joanna" userId="4b34a259-14ef-47ff-a6aa-d9d68511e435" providerId="ADAL" clId="{08462059-8618-E445-960F-F51BBA6B3F97}" dt="2019-11-21T20:47:53.200" v="54" actId="962"/>
        <pc:sldMkLst>
          <pc:docMk/>
          <pc:sldMk cId="1327216891" sldId="275"/>
        </pc:sldMkLst>
        <pc:picChg chg="mod">
          <ac:chgData name="Shisler, Joanna" userId="4b34a259-14ef-47ff-a6aa-d9d68511e435" providerId="ADAL" clId="{08462059-8618-E445-960F-F51BBA6B3F97}" dt="2019-11-21T20:47:53.200" v="54" actId="962"/>
          <ac:picMkLst>
            <pc:docMk/>
            <pc:sldMk cId="1327216891" sldId="275"/>
            <ac:picMk id="3" creationId="{6233BE1C-C3A5-AB44-AFF2-532440E8B382}"/>
          </ac:picMkLst>
        </pc:picChg>
      </pc:sldChg>
      <pc:sldChg chg="modSp">
        <pc:chgData name="Shisler, Joanna" userId="4b34a259-14ef-47ff-a6aa-d9d68511e435" providerId="ADAL" clId="{08462059-8618-E445-960F-F51BBA6B3F97}" dt="2019-11-21T20:50:35.021" v="191" actId="207"/>
        <pc:sldMkLst>
          <pc:docMk/>
          <pc:sldMk cId="2651222859" sldId="276"/>
        </pc:sldMkLst>
        <pc:graphicFrameChg chg="mod">
          <ac:chgData name="Shisler, Joanna" userId="4b34a259-14ef-47ff-a6aa-d9d68511e435" providerId="ADAL" clId="{08462059-8618-E445-960F-F51BBA6B3F97}" dt="2019-11-21T20:50:35.021" v="191" actId="207"/>
          <ac:graphicFrameMkLst>
            <pc:docMk/>
            <pc:sldMk cId="2651222859" sldId="276"/>
            <ac:graphicFrameMk id="9" creationId="{35118E2F-A4CC-6E42-933D-6905CDE5EF22}"/>
          </ac:graphicFrameMkLst>
        </pc:graphicFrameChg>
        <pc:picChg chg="mod">
          <ac:chgData name="Shisler, Joanna" userId="4b34a259-14ef-47ff-a6aa-d9d68511e435" providerId="ADAL" clId="{08462059-8618-E445-960F-F51BBA6B3F97}" dt="2019-11-21T20:47:09.333" v="19" actId="962"/>
          <ac:picMkLst>
            <pc:docMk/>
            <pc:sldMk cId="2651222859" sldId="276"/>
            <ac:picMk id="7" creationId="{F2CDE52E-C520-5E4F-BDD6-28AA8DBBF15E}"/>
          </ac:picMkLst>
        </pc:picChg>
      </pc:sldChg>
      <pc:sldChg chg="modSp">
        <pc:chgData name="Shisler, Joanna" userId="4b34a259-14ef-47ff-a6aa-d9d68511e435" providerId="ADAL" clId="{08462059-8618-E445-960F-F51BBA6B3F97}" dt="2019-11-21T20:48:46.592" v="88" actId="962"/>
        <pc:sldMkLst>
          <pc:docMk/>
          <pc:sldMk cId="4027852482" sldId="278"/>
        </pc:sldMkLst>
        <pc:picChg chg="mod">
          <ac:chgData name="Shisler, Joanna" userId="4b34a259-14ef-47ff-a6aa-d9d68511e435" providerId="ADAL" clId="{08462059-8618-E445-960F-F51BBA6B3F97}" dt="2019-11-21T20:48:46.592" v="88" actId="962"/>
          <ac:picMkLst>
            <pc:docMk/>
            <pc:sldMk cId="4027852482" sldId="278"/>
            <ac:picMk id="6" creationId="{5662EE54-3409-3047-BB4A-EF3C46F5E92B}"/>
          </ac:picMkLst>
        </pc:picChg>
      </pc:sldChg>
      <pc:sldChg chg="modSp">
        <pc:chgData name="Shisler, Joanna" userId="4b34a259-14ef-47ff-a6aa-d9d68511e435" providerId="ADAL" clId="{08462059-8618-E445-960F-F51BBA6B3F97}" dt="2019-11-21T20:49:10.049" v="120" actId="962"/>
        <pc:sldMkLst>
          <pc:docMk/>
          <pc:sldMk cId="611120270" sldId="280"/>
        </pc:sldMkLst>
        <pc:picChg chg="mod">
          <ac:chgData name="Shisler, Joanna" userId="4b34a259-14ef-47ff-a6aa-d9d68511e435" providerId="ADAL" clId="{08462059-8618-E445-960F-F51BBA6B3F97}" dt="2019-11-21T20:49:10.049" v="120" actId="962"/>
          <ac:picMkLst>
            <pc:docMk/>
            <pc:sldMk cId="611120270" sldId="280"/>
            <ac:picMk id="7" creationId="{159BE66E-E1FB-2F4F-80FC-319D3EC9EEE8}"/>
          </ac:picMkLst>
        </pc:picChg>
      </pc:sldChg>
      <pc:sldChg chg="modSp">
        <pc:chgData name="Shisler, Joanna" userId="4b34a259-14ef-47ff-a6aa-d9d68511e435" providerId="ADAL" clId="{08462059-8618-E445-960F-F51BBA6B3F97}" dt="2019-11-21T20:49:18.674" v="136" actId="962"/>
        <pc:sldMkLst>
          <pc:docMk/>
          <pc:sldMk cId="315378749" sldId="281"/>
        </pc:sldMkLst>
        <pc:picChg chg="mod">
          <ac:chgData name="Shisler, Joanna" userId="4b34a259-14ef-47ff-a6aa-d9d68511e435" providerId="ADAL" clId="{08462059-8618-E445-960F-F51BBA6B3F97}" dt="2019-11-21T20:49:18.674" v="136" actId="962"/>
          <ac:picMkLst>
            <pc:docMk/>
            <pc:sldMk cId="315378749" sldId="281"/>
            <ac:picMk id="7" creationId="{159BE66E-E1FB-2F4F-80FC-319D3EC9EEE8}"/>
          </ac:picMkLst>
        </pc:picChg>
      </pc:sldChg>
      <pc:sldChg chg="modSp">
        <pc:chgData name="Shisler, Joanna" userId="4b34a259-14ef-47ff-a6aa-d9d68511e435" providerId="ADAL" clId="{08462059-8618-E445-960F-F51BBA6B3F97}" dt="2019-11-21T20:49:30.338" v="154" actId="962"/>
        <pc:sldMkLst>
          <pc:docMk/>
          <pc:sldMk cId="4143015051" sldId="282"/>
        </pc:sldMkLst>
        <pc:picChg chg="mod">
          <ac:chgData name="Shisler, Joanna" userId="4b34a259-14ef-47ff-a6aa-d9d68511e435" providerId="ADAL" clId="{08462059-8618-E445-960F-F51BBA6B3F97}" dt="2019-11-21T20:49:30.338" v="154" actId="962"/>
          <ac:picMkLst>
            <pc:docMk/>
            <pc:sldMk cId="4143015051" sldId="282"/>
            <ac:picMk id="7" creationId="{159BE66E-E1FB-2F4F-80FC-319D3EC9EEE8}"/>
          </ac:picMkLst>
        </pc:picChg>
      </pc:sldChg>
      <pc:sldChg chg="modSp">
        <pc:chgData name="Shisler, Joanna" userId="4b34a259-14ef-47ff-a6aa-d9d68511e435" providerId="ADAL" clId="{08462059-8618-E445-960F-F51BBA6B3F97}" dt="2019-11-21T20:49:39.531" v="172" actId="962"/>
        <pc:sldMkLst>
          <pc:docMk/>
          <pc:sldMk cId="2679033544" sldId="283"/>
        </pc:sldMkLst>
        <pc:picChg chg="mod">
          <ac:chgData name="Shisler, Joanna" userId="4b34a259-14ef-47ff-a6aa-d9d68511e435" providerId="ADAL" clId="{08462059-8618-E445-960F-F51BBA6B3F97}" dt="2019-11-21T20:49:39.531" v="172" actId="962"/>
          <ac:picMkLst>
            <pc:docMk/>
            <pc:sldMk cId="2679033544" sldId="283"/>
            <ac:picMk id="7" creationId="{159BE66E-E1FB-2F4F-80FC-319D3EC9EEE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76A40-829D-4487-B9A9-EA244754509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2199BE-5438-480C-819B-D54027FFFC8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PROVIDES A STRUCTURE FOR INTEGRATED BIOLOGY RESEARCH AND EDUCATION</a:t>
          </a:r>
          <a:endParaRPr lang="en-US" dirty="0"/>
        </a:p>
      </dgm:t>
    </dgm:pt>
    <dgm:pt modelId="{B1AA8481-35B7-47A0-834A-B4D18E8034F8}" type="parTrans" cxnId="{DA5F25E1-C963-4090-AD0E-4FF993AD2298}">
      <dgm:prSet/>
      <dgm:spPr/>
      <dgm:t>
        <a:bodyPr/>
        <a:lstStyle/>
        <a:p>
          <a:endParaRPr lang="en-US"/>
        </a:p>
      </dgm:t>
    </dgm:pt>
    <dgm:pt modelId="{F86B1A5D-2B36-4688-9CE1-977CA4DCA3EA}" type="sibTrans" cxnId="{DA5F25E1-C963-4090-AD0E-4FF993AD2298}">
      <dgm:prSet/>
      <dgm:spPr/>
      <dgm:t>
        <a:bodyPr/>
        <a:lstStyle/>
        <a:p>
          <a:endParaRPr lang="en-US"/>
        </a:p>
      </dgm:t>
    </dgm:pt>
    <dgm:pt modelId="{3FCB4276-DAD0-42D5-ABC4-45EFBCBE0B1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b="0" dirty="0"/>
            <a:t>Core question/overarching theme that crosses biological disciplines</a:t>
          </a:r>
        </a:p>
      </dgm:t>
    </dgm:pt>
    <dgm:pt modelId="{73FF932D-4534-40F3-80C2-90845920C606}" type="parTrans" cxnId="{FB9FF22B-9C96-4984-9725-B49DA56781D7}">
      <dgm:prSet/>
      <dgm:spPr/>
      <dgm:t>
        <a:bodyPr/>
        <a:lstStyle/>
        <a:p>
          <a:endParaRPr lang="en-US"/>
        </a:p>
      </dgm:t>
    </dgm:pt>
    <dgm:pt modelId="{E80EF6F5-EAE8-4F32-A300-0F4F274B442E}" type="sibTrans" cxnId="{FB9FF22B-9C96-4984-9725-B49DA56781D7}">
      <dgm:prSet/>
      <dgm:spPr/>
      <dgm:t>
        <a:bodyPr/>
        <a:lstStyle/>
        <a:p>
          <a:endParaRPr lang="en-US"/>
        </a:p>
      </dgm:t>
    </dgm:pt>
    <dgm:pt modelId="{CA6E9AF9-9A5E-48C8-831C-109B08385F90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/>
            <a:t>Can include disciplines beyond biology</a:t>
          </a:r>
        </a:p>
      </dgm:t>
    </dgm:pt>
    <dgm:pt modelId="{C3EDCF3D-7172-4F13-9C88-43A464C57437}" type="parTrans" cxnId="{2F28059E-014D-4DDF-B884-561A45353981}">
      <dgm:prSet/>
      <dgm:spPr/>
      <dgm:t>
        <a:bodyPr/>
        <a:lstStyle/>
        <a:p>
          <a:endParaRPr lang="en-US"/>
        </a:p>
      </dgm:t>
    </dgm:pt>
    <dgm:pt modelId="{F9F0A496-BB16-42B3-94DA-8ED63B5F6C60}" type="sibTrans" cxnId="{2F28059E-014D-4DDF-B884-561A45353981}">
      <dgm:prSet/>
      <dgm:spPr/>
      <dgm:t>
        <a:bodyPr/>
        <a:lstStyle/>
        <a:p>
          <a:endParaRPr lang="en-US"/>
        </a:p>
      </dgm:t>
    </dgm:pt>
    <dgm:pt modelId="{2182338A-4B3F-4450-A90E-720AA3A519E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Multiple projects that are synergistic</a:t>
          </a:r>
        </a:p>
      </dgm:t>
    </dgm:pt>
    <dgm:pt modelId="{E8446EB0-7503-4D59-BFD1-E61A35E43141}" type="parTrans" cxnId="{5B1BDBF4-276A-40B8-A01A-85C8424B9B68}">
      <dgm:prSet/>
      <dgm:spPr/>
      <dgm:t>
        <a:bodyPr/>
        <a:lstStyle/>
        <a:p>
          <a:endParaRPr lang="en-US"/>
        </a:p>
      </dgm:t>
    </dgm:pt>
    <dgm:pt modelId="{FECBCE4A-3439-455A-9320-12C28F81C05D}" type="sibTrans" cxnId="{5B1BDBF4-276A-40B8-A01A-85C8424B9B68}">
      <dgm:prSet/>
      <dgm:spPr/>
      <dgm:t>
        <a:bodyPr/>
        <a:lstStyle/>
        <a:p>
          <a:endParaRPr lang="en-US"/>
        </a:p>
      </dgm:t>
    </dgm:pt>
    <dgm:pt modelId="{EC43A09D-84A4-914F-8FF4-2CB7D24D5313}" type="pres">
      <dgm:prSet presAssocID="{FA176A40-829D-4487-B9A9-EA244754509A}" presName="linear" presStyleCnt="0">
        <dgm:presLayoutVars>
          <dgm:animLvl val="lvl"/>
          <dgm:resizeHandles val="exact"/>
        </dgm:presLayoutVars>
      </dgm:prSet>
      <dgm:spPr/>
    </dgm:pt>
    <dgm:pt modelId="{B29C3C03-6F35-E74E-99D5-CDADD5C1DD4B}" type="pres">
      <dgm:prSet presAssocID="{BE2199BE-5438-480C-819B-D54027FFFC81}" presName="parentText" presStyleLbl="node1" presStyleIdx="0" presStyleCnt="4" custLinFactNeighborY="-53092">
        <dgm:presLayoutVars>
          <dgm:chMax val="0"/>
          <dgm:bulletEnabled val="1"/>
        </dgm:presLayoutVars>
      </dgm:prSet>
      <dgm:spPr/>
    </dgm:pt>
    <dgm:pt modelId="{EC0E464C-3BCD-664E-AF4B-820B2938BC68}" type="pres">
      <dgm:prSet presAssocID="{F86B1A5D-2B36-4688-9CE1-977CA4DCA3EA}" presName="spacer" presStyleCnt="0"/>
      <dgm:spPr/>
    </dgm:pt>
    <dgm:pt modelId="{B5AB50ED-6C09-4645-9058-703EF247C167}" type="pres">
      <dgm:prSet presAssocID="{3FCB4276-DAD0-42D5-ABC4-45EFBCBE0B16}" presName="parentText" presStyleLbl="node1" presStyleIdx="1" presStyleCnt="4" custLinFactNeighborY="-79638">
        <dgm:presLayoutVars>
          <dgm:chMax val="0"/>
          <dgm:bulletEnabled val="1"/>
        </dgm:presLayoutVars>
      </dgm:prSet>
      <dgm:spPr/>
    </dgm:pt>
    <dgm:pt modelId="{B22E7881-98F8-4B41-8329-2F39C35BCC3C}" type="pres">
      <dgm:prSet presAssocID="{E80EF6F5-EAE8-4F32-A300-0F4F274B442E}" presName="spacer" presStyleCnt="0"/>
      <dgm:spPr/>
    </dgm:pt>
    <dgm:pt modelId="{F8FF8AC9-99E4-C445-8B6F-6613CAACCC3E}" type="pres">
      <dgm:prSet presAssocID="{CA6E9AF9-9A5E-48C8-831C-109B08385F90}" presName="parentText" presStyleLbl="node1" presStyleIdx="2" presStyleCnt="4" custLinFactY="93315" custLinFactNeighborY="100000">
        <dgm:presLayoutVars>
          <dgm:chMax val="0"/>
          <dgm:bulletEnabled val="1"/>
        </dgm:presLayoutVars>
      </dgm:prSet>
      <dgm:spPr/>
    </dgm:pt>
    <dgm:pt modelId="{754366B5-6653-9C4F-8D31-E4447E151385}" type="pres">
      <dgm:prSet presAssocID="{F9F0A496-BB16-42B3-94DA-8ED63B5F6C60}" presName="spacer" presStyleCnt="0"/>
      <dgm:spPr/>
    </dgm:pt>
    <dgm:pt modelId="{7D739B8B-844B-1A4B-BC21-772BF0724713}" type="pres">
      <dgm:prSet presAssocID="{2182338A-4B3F-4450-A90E-720AA3A519EE}" presName="parentText" presStyleLbl="node1" presStyleIdx="3" presStyleCnt="4" custLinFactY="-100000" custLinFactNeighborY="-185567">
        <dgm:presLayoutVars>
          <dgm:chMax val="0"/>
          <dgm:bulletEnabled val="1"/>
        </dgm:presLayoutVars>
      </dgm:prSet>
      <dgm:spPr/>
    </dgm:pt>
  </dgm:ptLst>
  <dgm:cxnLst>
    <dgm:cxn modelId="{99A1C714-B6C4-7446-A296-A8E100AF952F}" type="presOf" srcId="{3FCB4276-DAD0-42D5-ABC4-45EFBCBE0B16}" destId="{B5AB50ED-6C09-4645-9058-703EF247C167}" srcOrd="0" destOrd="0" presId="urn:microsoft.com/office/officeart/2005/8/layout/vList2"/>
    <dgm:cxn modelId="{FB9FF22B-9C96-4984-9725-B49DA56781D7}" srcId="{FA176A40-829D-4487-B9A9-EA244754509A}" destId="{3FCB4276-DAD0-42D5-ABC4-45EFBCBE0B16}" srcOrd="1" destOrd="0" parTransId="{73FF932D-4534-40F3-80C2-90845920C606}" sibTransId="{E80EF6F5-EAE8-4F32-A300-0F4F274B442E}"/>
    <dgm:cxn modelId="{78E89876-F6F9-2342-B500-3E3E30D99F4C}" type="presOf" srcId="{2182338A-4B3F-4450-A90E-720AA3A519EE}" destId="{7D739B8B-844B-1A4B-BC21-772BF0724713}" srcOrd="0" destOrd="0" presId="urn:microsoft.com/office/officeart/2005/8/layout/vList2"/>
    <dgm:cxn modelId="{8F2B8177-88CC-D641-9C53-19259FA100A2}" type="presOf" srcId="{CA6E9AF9-9A5E-48C8-831C-109B08385F90}" destId="{F8FF8AC9-99E4-C445-8B6F-6613CAACCC3E}" srcOrd="0" destOrd="0" presId="urn:microsoft.com/office/officeart/2005/8/layout/vList2"/>
    <dgm:cxn modelId="{49967591-9820-1047-A1B0-047FC6B6B2DC}" type="presOf" srcId="{BE2199BE-5438-480C-819B-D54027FFFC81}" destId="{B29C3C03-6F35-E74E-99D5-CDADD5C1DD4B}" srcOrd="0" destOrd="0" presId="urn:microsoft.com/office/officeart/2005/8/layout/vList2"/>
    <dgm:cxn modelId="{2F28059E-014D-4DDF-B884-561A45353981}" srcId="{FA176A40-829D-4487-B9A9-EA244754509A}" destId="{CA6E9AF9-9A5E-48C8-831C-109B08385F90}" srcOrd="2" destOrd="0" parTransId="{C3EDCF3D-7172-4F13-9C88-43A464C57437}" sibTransId="{F9F0A496-BB16-42B3-94DA-8ED63B5F6C60}"/>
    <dgm:cxn modelId="{DA5F25E1-C963-4090-AD0E-4FF993AD2298}" srcId="{FA176A40-829D-4487-B9A9-EA244754509A}" destId="{BE2199BE-5438-480C-819B-D54027FFFC81}" srcOrd="0" destOrd="0" parTransId="{B1AA8481-35B7-47A0-834A-B4D18E8034F8}" sibTransId="{F86B1A5D-2B36-4688-9CE1-977CA4DCA3EA}"/>
    <dgm:cxn modelId="{4806FFE5-7A5B-0D46-9D72-C06186F9F9B7}" type="presOf" srcId="{FA176A40-829D-4487-B9A9-EA244754509A}" destId="{EC43A09D-84A4-914F-8FF4-2CB7D24D5313}" srcOrd="0" destOrd="0" presId="urn:microsoft.com/office/officeart/2005/8/layout/vList2"/>
    <dgm:cxn modelId="{5B1BDBF4-276A-40B8-A01A-85C8424B9B68}" srcId="{FA176A40-829D-4487-B9A9-EA244754509A}" destId="{2182338A-4B3F-4450-A90E-720AA3A519EE}" srcOrd="3" destOrd="0" parTransId="{E8446EB0-7503-4D59-BFD1-E61A35E43141}" sibTransId="{FECBCE4A-3439-455A-9320-12C28F81C05D}"/>
    <dgm:cxn modelId="{1E485451-E246-C442-9C9A-E4664158C266}" type="presParOf" srcId="{EC43A09D-84A4-914F-8FF4-2CB7D24D5313}" destId="{B29C3C03-6F35-E74E-99D5-CDADD5C1DD4B}" srcOrd="0" destOrd="0" presId="urn:microsoft.com/office/officeart/2005/8/layout/vList2"/>
    <dgm:cxn modelId="{AE55DDDE-4576-FF4D-B31A-20B72173B33A}" type="presParOf" srcId="{EC43A09D-84A4-914F-8FF4-2CB7D24D5313}" destId="{EC0E464C-3BCD-664E-AF4B-820B2938BC68}" srcOrd="1" destOrd="0" presId="urn:microsoft.com/office/officeart/2005/8/layout/vList2"/>
    <dgm:cxn modelId="{DD5B8A0A-571A-E144-A216-9EE0CECA3BEF}" type="presParOf" srcId="{EC43A09D-84A4-914F-8FF4-2CB7D24D5313}" destId="{B5AB50ED-6C09-4645-9058-703EF247C167}" srcOrd="2" destOrd="0" presId="urn:microsoft.com/office/officeart/2005/8/layout/vList2"/>
    <dgm:cxn modelId="{D2D5ED3F-E17E-E442-89E8-1461F7C2366D}" type="presParOf" srcId="{EC43A09D-84A4-914F-8FF4-2CB7D24D5313}" destId="{B22E7881-98F8-4B41-8329-2F39C35BCC3C}" srcOrd="3" destOrd="0" presId="urn:microsoft.com/office/officeart/2005/8/layout/vList2"/>
    <dgm:cxn modelId="{7D26DDD9-15B1-BA4C-BD2A-4E1EB1B62FE6}" type="presParOf" srcId="{EC43A09D-84A4-914F-8FF4-2CB7D24D5313}" destId="{F8FF8AC9-99E4-C445-8B6F-6613CAACCC3E}" srcOrd="4" destOrd="0" presId="urn:microsoft.com/office/officeart/2005/8/layout/vList2"/>
    <dgm:cxn modelId="{E5F5C8E4-C2F1-734E-83D4-878CBF803741}" type="presParOf" srcId="{EC43A09D-84A4-914F-8FF4-2CB7D24D5313}" destId="{754366B5-6653-9C4F-8D31-E4447E151385}" srcOrd="5" destOrd="0" presId="urn:microsoft.com/office/officeart/2005/8/layout/vList2"/>
    <dgm:cxn modelId="{D36E5B43-C87D-6C4E-A67F-DD3DA8613977}" type="presParOf" srcId="{EC43A09D-84A4-914F-8FF4-2CB7D24D5313}" destId="{7D739B8B-844B-1A4B-BC21-772BF07247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C3C03-6F35-E74E-99D5-CDADD5C1DD4B}">
      <dsp:nvSpPr>
        <dsp:cNvPr id="0" name=""/>
        <dsp:cNvSpPr/>
      </dsp:nvSpPr>
      <dsp:spPr>
        <a:xfrm>
          <a:off x="0" y="531708"/>
          <a:ext cx="6263640" cy="10342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PROVIDES A STRUCTURE FOR INTEGRATED BIOLOGY RESEARCH AND EDUCATION</a:t>
          </a:r>
          <a:endParaRPr lang="en-US" sz="2600" kern="1200" dirty="0"/>
        </a:p>
      </dsp:txBody>
      <dsp:txXfrm>
        <a:off x="50489" y="582197"/>
        <a:ext cx="6162662" cy="933302"/>
      </dsp:txXfrm>
    </dsp:sp>
    <dsp:sp modelId="{B5AB50ED-6C09-4645-9058-703EF247C167}">
      <dsp:nvSpPr>
        <dsp:cNvPr id="0" name=""/>
        <dsp:cNvSpPr/>
      </dsp:nvSpPr>
      <dsp:spPr>
        <a:xfrm>
          <a:off x="0" y="1620991"/>
          <a:ext cx="6263640" cy="103428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Core question/overarching theme that crosses biological disciplines</a:t>
          </a:r>
        </a:p>
      </dsp:txBody>
      <dsp:txXfrm>
        <a:off x="50489" y="1671480"/>
        <a:ext cx="6162662" cy="933302"/>
      </dsp:txXfrm>
    </dsp:sp>
    <dsp:sp modelId="{F8FF8AC9-99E4-C445-8B6F-6613CAACCC3E}">
      <dsp:nvSpPr>
        <dsp:cNvPr id="0" name=""/>
        <dsp:cNvSpPr/>
      </dsp:nvSpPr>
      <dsp:spPr>
        <a:xfrm>
          <a:off x="0" y="3829802"/>
          <a:ext cx="6263640" cy="103428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Can include disciplines beyond biology</a:t>
          </a:r>
        </a:p>
      </dsp:txBody>
      <dsp:txXfrm>
        <a:off x="50489" y="3880291"/>
        <a:ext cx="6162662" cy="933302"/>
      </dsp:txXfrm>
    </dsp:sp>
    <dsp:sp modelId="{7D739B8B-844B-1A4B-BC21-772BF0724713}">
      <dsp:nvSpPr>
        <dsp:cNvPr id="0" name=""/>
        <dsp:cNvSpPr/>
      </dsp:nvSpPr>
      <dsp:spPr>
        <a:xfrm>
          <a:off x="0" y="2725711"/>
          <a:ext cx="6263640" cy="103428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Multiple projects that are synergistic</a:t>
          </a:r>
        </a:p>
      </dsp:txBody>
      <dsp:txXfrm>
        <a:off x="50489" y="2776200"/>
        <a:ext cx="616266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A41C8B-E4B0-3F42-8E04-035F8B8FA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93CDA-5FE9-7A4C-85FC-D3D38B0D0C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0F816-53AD-924B-8E86-0BE980DA3471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1C7834-1880-974E-9B7A-AFF4A5C455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C15FC2E-A99E-D54D-BD76-E64F9C94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72D02-2F12-3A46-BA3E-1444DB6A88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6A8C-5162-544B-B32C-39A1D0CB3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D8F9-D0AC-D54A-A99F-95BFDE443A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3475F-2FC1-463A-95A6-D594B221A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FD09-AECF-9749-A3DA-98A721E7E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1CE69-9496-7A44-8D43-33621B763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7530-CEB8-DF4C-8537-A53141DA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05B8C-F2E7-C941-9835-9A701C06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B845-3118-C646-8B9E-DBB61390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F19D-EBA0-CB49-9396-AD97DF98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7274-95CA-5E43-941D-A53CBB44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C5664-4F66-BE40-B63D-73F6BDE3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590C8-2980-0A42-BE67-7853B301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3024E-57DA-E14C-90B8-D7DE91FA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24557-2151-084A-8E05-842FF5626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89A09-26C3-044C-9354-64E9BC53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53603-3C8B-3F42-9AAA-8150D70B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2F9D-9C11-F34C-969F-6952ECA5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B962E-B24C-464D-A3FE-5B1F9763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0BF7-5529-8F4D-AFC9-E7AC0496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130A-4416-384B-AD4D-E89AA147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2016F-89CE-A243-ABC6-61995B62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3AC23-6082-7542-BD23-0544FA0C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D7C5-3EBD-C549-8E11-3557C932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00AC-28E6-8B41-B4E8-08D51A4A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ACB0A-D4F1-A94A-97E7-C8697BDEE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F1B4-3F6B-3641-AECF-86FFD0DA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B32B-013D-8A4A-AEAF-80DC1A8B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C67F-C804-AF47-B4E2-2E46B35B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F2E3-2474-634C-9863-95CB0C1F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7095-93AD-0646-AFFB-FE970F330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5EFC-34DE-764C-AF76-51DDF4D79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BC144-E1AE-EA44-BE74-E7DF40E4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C80A1-4459-1345-8A0F-AEB15700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A7F8E-ED4E-684B-916B-89ADA40C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F893-0BAB-2948-9640-8761BA6E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5CBCE-A078-C849-99F2-4BFD3D38E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0AC5-72A3-A74C-A692-66C4CA822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3122B-5EB2-064C-8AFE-DF92D1590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AD51E-ED8D-4E43-971A-7B1E1BBC1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49C7C8-90F3-B74C-A42D-313E4CC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B8E59D-D718-CE45-82D6-20FD2423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4D0BE-BFEB-0543-9896-190B531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EB29-C790-D844-A69B-3980853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D6181-D58D-534A-9A76-B30E8FFC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AF9E2-60FF-6F4A-8831-1A37AEE1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0D7E3-3818-B24D-8920-4130DBCF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6573F-3A81-F44A-B8F2-EE5D336A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839BA-38FA-E840-826A-660E173D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BB4C3-3AAF-E144-B69C-0696D767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C941-7593-DA42-ADBF-75D796A0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E901-115E-AD41-9762-32CC2EBA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287A2-77FA-944C-9502-2B97598E9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0ECBC-5163-E44B-AB70-84D66EBA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22D2C-39B7-C945-8908-2723930C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60B2B-2575-F849-96B7-8F0EAD7A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3DB8-D01C-0645-9336-3071CE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24A0-9D49-C24F-898E-3CD4D6EEE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A8490-B4FE-A84E-9FD5-419A6657A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4F795-D815-4E49-9FA6-7EA22611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1A0A-F0DC-B040-BE8B-28C1EE95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EBE1D-31E6-8745-B298-0E566775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43017-0F28-784A-B17C-21B494F1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0B52B-AD6E-2540-89A6-9664014B5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729D1-9D94-6548-9464-D2907313D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4F5F-41C6-0245-A46F-568AAE1D640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5E84-99E4-4747-8DE7-306007757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4193-C22F-C440-BA51-023D8CFEB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E108-74D4-D24F-A5B4-7DA6B78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nsf.gov/pubs/2020/nsf20508/nsf20508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francis@nsf.gov" TargetMode="External"/><Relationship Id="rId2" Type="http://schemas.openxmlformats.org/officeDocument/2006/relationships/hyperlink" Target="mailto:rbeaman@nsf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jshisler@nsf.gov" TargetMode="External"/><Relationship Id="rId4" Type="http://schemas.openxmlformats.org/officeDocument/2006/relationships/hyperlink" Target="mailto:sscheine@nsf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l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strs.unols.org/Public/diu_login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3FA26B-F7BF-3A4E-8FD7-D9DC687F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40" y="2944288"/>
            <a:ext cx="10275774" cy="3197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/>
              <a:t>The purpose of the BII is to support collaborative teams of researchers investigating questions that have an over-arching biological theme.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/>
              <a:t>Link to publication is </a:t>
            </a:r>
            <a:r>
              <a:rPr lang="en-US" b="1" dirty="0">
                <a:hlinkClick r:id="rId4"/>
              </a:rPr>
              <a:t>here</a:t>
            </a:r>
            <a:endParaRPr lang="en-US" b="1" dirty="0"/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6D4C15-6CEF-7D4E-8786-DD790378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13" y="827088"/>
            <a:ext cx="9832975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Biology Integration Institutes (BII)</a:t>
            </a:r>
            <a:br>
              <a:rPr lang="en-US" sz="40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(NSF 20-508)</a:t>
            </a:r>
          </a:p>
        </p:txBody>
      </p:sp>
      <p:pic>
        <p:nvPicPr>
          <p:cNvPr id="3" name="Picture 2" descr="NSF logo">
            <a:extLst>
              <a:ext uri="{FF2B5EF4-FFF2-40B4-BE49-F238E27FC236}">
                <a16:creationId xmlns:a16="http://schemas.microsoft.com/office/drawing/2014/main" id="{6233BE1C-C3A5-AB44-AFF2-532440E8B3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811" y="4497859"/>
            <a:ext cx="1833800" cy="18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CAC4-9174-834C-BE44-E9E5C04F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Contacts for Biology Integration Institutes (NSF 20-508)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80877E-F971-9D4E-8BC2-4DE476D2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Reed Beaman (DBI) </a:t>
            </a:r>
            <a:r>
              <a:rPr lang="en-US">
                <a:hlinkClick r:id="rId2"/>
              </a:rPr>
              <a:t>rbeaman@nsf.gov</a:t>
            </a:r>
            <a:r>
              <a:rPr lang="en-US"/>
              <a:t> </a:t>
            </a:r>
          </a:p>
          <a:p>
            <a:r>
              <a:rPr lang="en-US"/>
              <a:t>Wilson Francisco (MCB)  </a:t>
            </a:r>
            <a:r>
              <a:rPr lang="en-US">
                <a:hlinkClick r:id="rId3"/>
              </a:rPr>
              <a:t>wfrancis@nsf.gov</a:t>
            </a:r>
            <a:r>
              <a:rPr lang="en-US"/>
              <a:t> </a:t>
            </a:r>
          </a:p>
          <a:p>
            <a:r>
              <a:rPr lang="en-US"/>
              <a:t>Sam Scheiner (DEB) </a:t>
            </a:r>
            <a:r>
              <a:rPr lang="en-US">
                <a:hlinkClick r:id="rId4"/>
              </a:rPr>
              <a:t>sscheine@nsf.gov</a:t>
            </a:r>
            <a:r>
              <a:rPr lang="en-US"/>
              <a:t> </a:t>
            </a:r>
          </a:p>
          <a:p>
            <a:r>
              <a:rPr lang="en-US"/>
              <a:t>Joanna Shisler (IOS) </a:t>
            </a:r>
            <a:r>
              <a:rPr lang="en-US">
                <a:hlinkClick r:id="rId5"/>
              </a:rPr>
              <a:t>jshisler@nsf.gov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4" name="Picture 3" descr="NSF logo">
            <a:extLst>
              <a:ext uri="{FF2B5EF4-FFF2-40B4-BE49-F238E27FC236}">
                <a16:creationId xmlns:a16="http://schemas.microsoft.com/office/drawing/2014/main" id="{5308E931-2DEE-8C43-9683-FB7953154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3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8E1D2-C763-2E4A-B2F3-E8971A45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makes an Institute?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35118E2F-A4CC-6E42-933D-6905CDE5E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37706"/>
              </p:ext>
            </p:extLst>
          </p:nvPr>
        </p:nvGraphicFramePr>
        <p:xfrm>
          <a:off x="5729312" y="752989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2CDE52E-C520-5E4F-BDD6-28AA8DBBF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1737" y="5660168"/>
            <a:ext cx="889685" cy="8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DAB7F-6482-C441-B037-9BCA81D7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Two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0B13-019C-754A-8F3C-34FB9D13A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891" y="343587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Design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sz="2800" dirty="0"/>
              <a:t>evelopment activities; $200K, 1 or 2 years; 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Implementation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Full institute; </a:t>
            </a:r>
            <a:r>
              <a:rPr lang="en-US" sz="2800" dirty="0"/>
              <a:t>$12.5M; 5 years (+ the possibility for another 5 years)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5B90FE9E-56F2-7945-B766-CCFC9128F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  <p:pic>
        <p:nvPicPr>
          <p:cNvPr id="1026" name="Picture 2" descr="NSF logo">
            <a:extLst>
              <a:ext uri="{FF2B5EF4-FFF2-40B4-BE49-F238E27FC236}">
                <a16:creationId xmlns:a16="http://schemas.microsoft.com/office/drawing/2014/main" id="{7FE11A3E-6636-4C4C-AA77-8701825B4F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7" y="1248032"/>
            <a:ext cx="1880518" cy="189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D803672-1790-2F47-BE21-EB319F6A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3" y="2053641"/>
            <a:ext cx="4741932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BII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 might be: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EC7A43-DF65-6547-B05B-166865B2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604" y="801865"/>
            <a:ext cx="6090572" cy="5524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Multiscale biological responses to changes in the global environment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Determinants of biological complexity: from cells to organisms to ecosystems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Origins, mechanisms and adaptations of multicellularity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And more….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6" name="Picture 5" descr="NSF logo">
            <a:extLst>
              <a:ext uri="{FF2B5EF4-FFF2-40B4-BE49-F238E27FC236}">
                <a16:creationId xmlns:a16="http://schemas.microsoft.com/office/drawing/2014/main" id="{5662EE54-3409-3047-BB4A-EF3C46F5E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350" y="5362832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457A9-1246-A84E-ACF2-2BDE5C0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7" y="1720009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Deadlines &amp;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B94B-C17F-B340-AF0C-BD196F74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Solicitation released on October 28</a:t>
            </a:r>
          </a:p>
          <a:p>
            <a:endParaRPr lang="en-US" sz="1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Dec. 20, 2019 – Letter of Intent due for $12.5M Implementation proposals</a:t>
            </a:r>
          </a:p>
          <a:p>
            <a:endParaRPr lang="en-US" sz="1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Feb. 6, 2020 – Deadline for $200k Design &amp; $12.5M Implementation proposals</a:t>
            </a:r>
          </a:p>
          <a:p>
            <a:endParaRPr lang="en-US" sz="1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April –May 2020 -- Proposal review</a:t>
            </a:r>
          </a:p>
          <a:p>
            <a:endParaRPr lang="en-US" sz="1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June 2020 -- Reverse site visit of selected Implementation proposals, Design awards selected</a:t>
            </a:r>
          </a:p>
          <a:p>
            <a:endParaRPr lang="en-US" sz="1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July 2020 -- Awards made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159BE66E-E1FB-2F4F-80FC-319D3EC9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457A9-1246-A84E-ACF2-2BDE5C0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7" y="1720009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Letters of Intent (LOI)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B94B-C17F-B340-AF0C-BD196F74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20000"/>
          </a:bodyPr>
          <a:lstStyle/>
          <a:p>
            <a:endParaRPr lang="en-US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Synopsis may have up to 2,500 characters (not 2,500 words). Training summary has a maximum of 255 characters. </a:t>
            </a:r>
          </a:p>
          <a:p>
            <a:endParaRPr lang="en-US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Limit on number of Senior Personnel pertains to LOIs only, not full proposals</a:t>
            </a:r>
          </a:p>
          <a:p>
            <a:endParaRPr lang="en-US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Limit on number of  Participating Organizations pertains to LOIs only, not full proposals</a:t>
            </a:r>
          </a:p>
          <a:p>
            <a:endParaRPr lang="en-US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LOIs are used by NSF program officers only – they are not reviewed</a:t>
            </a:r>
          </a:p>
          <a:p>
            <a:endParaRPr lang="en-US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159BE66E-E1FB-2F4F-80FC-319D3EC9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457A9-1246-A84E-ACF2-2BDE5C0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7" y="1720009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Changes after an LOI is submitted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B94B-C17F-B340-AF0C-BD196F74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You cannot change the PI or lead institution.</a:t>
            </a:r>
          </a:p>
          <a:p>
            <a:endParaRPr lang="en-US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You can add or remove other senior personnel or organizations.</a:t>
            </a:r>
          </a:p>
          <a:p>
            <a:endParaRPr lang="en-US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We encourage you to inform BII program officers of any changes you plan to make in a full proposal.</a:t>
            </a:r>
          </a:p>
          <a:p>
            <a:endParaRPr lang="en-US" sz="2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159BE66E-E1FB-2F4F-80FC-319D3EC9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457A9-1246-A84E-ACF2-2BDE5C0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7" y="1720009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Ship time on a UNOLS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B94B-C17F-B340-AF0C-BD196F74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dirty="0"/>
              <a:t>Same procedures as Division of Ocean Sciences (OCE).</a:t>
            </a:r>
          </a:p>
          <a:p>
            <a:r>
              <a:rPr lang="en-US" dirty="0"/>
              <a:t>Refer to the UNOLS web site (</a:t>
            </a:r>
            <a:r>
              <a:rPr lang="en-US" u="sng" dirty="0">
                <a:hlinkClick r:id="rId3"/>
              </a:rPr>
              <a:t>https://www.unols.org/</a:t>
            </a:r>
            <a:r>
              <a:rPr lang="en-US" dirty="0"/>
              <a:t>) for general information</a:t>
            </a:r>
          </a:p>
          <a:p>
            <a:r>
              <a:rPr lang="en-US" dirty="0"/>
              <a:t>Make requests through (</a:t>
            </a:r>
            <a:r>
              <a:rPr lang="en-US" u="sng" dirty="0">
                <a:hlinkClick r:id="rId4"/>
              </a:rPr>
              <a:t>https://strs.unols.org/Public/diu_login.aspx</a:t>
            </a:r>
            <a:r>
              <a:rPr lang="en-US" dirty="0"/>
              <a:t>).  </a:t>
            </a:r>
          </a:p>
          <a:p>
            <a:r>
              <a:rPr lang="en-US" dirty="0"/>
              <a:t>Include a copy of the request in Supplementary Documents.</a:t>
            </a:r>
          </a:p>
          <a:p>
            <a:r>
              <a:rPr lang="en-US" dirty="0"/>
              <a:t>Contact one of the program officers if you have questions.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NSF logo&#10;">
            <a:extLst>
              <a:ext uri="{FF2B5EF4-FFF2-40B4-BE49-F238E27FC236}">
                <a16:creationId xmlns:a16="http://schemas.microsoft.com/office/drawing/2014/main" id="{159BE66E-E1FB-2F4F-80FC-319D3EC9E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457A9-1246-A84E-ACF2-2BDE5C0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87" y="1720009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Proposal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B94B-C17F-B340-AF0C-BD196F74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5"/>
            <a:ext cx="5306084" cy="5712547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Review panels will be highly interdisciplinary.</a:t>
            </a: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Includes solicitation specific review criteria for both Design and Implementation proposals.</a:t>
            </a: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Proposals should be understandable by someone who is not a specialist in the questions and techniques being proposed.  </a:t>
            </a:r>
          </a:p>
          <a:p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You will hear from us about your proposal </a:t>
            </a:r>
            <a:r>
              <a:rPr lang="en-US" sz="2600">
                <a:solidFill>
                  <a:srgbClr val="000000"/>
                </a:solidFill>
                <a:cs typeface="Times New Roman" panose="02020603050405020304" pitchFamily="18" charset="0"/>
              </a:rPr>
              <a:t>in early summer</a:t>
            </a:r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NSF logo&#10;">
            <a:extLst>
              <a:ext uri="{FF2B5EF4-FFF2-40B4-BE49-F238E27FC236}">
                <a16:creationId xmlns:a16="http://schemas.microsoft.com/office/drawing/2014/main" id="{159BE66E-E1FB-2F4F-80FC-319D3EC9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746" y="5550587"/>
            <a:ext cx="963826" cy="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493</Words>
  <Application>Microsoft Macintosh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Biology Integration Institutes (BII) (NSF 20-508)</vt:lpstr>
      <vt:lpstr>What makes an Institute?</vt:lpstr>
      <vt:lpstr>Two tracks</vt:lpstr>
      <vt:lpstr>BII  Examples might be:</vt:lpstr>
      <vt:lpstr>Deadlines &amp; Timelines</vt:lpstr>
      <vt:lpstr>Letters of Intent (LOI)</vt:lpstr>
      <vt:lpstr>Changes after an LOI is submitted</vt:lpstr>
      <vt:lpstr>Ship time on a UNOLS vessel</vt:lpstr>
      <vt:lpstr>Proposal Review</vt:lpstr>
      <vt:lpstr>Contacts for Biology Integration Institutes (NSF 20-508)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Integration Institutes (BII) (NSF 20-508)</dc:title>
  <cp:lastModifiedBy>Shisler, Joanna</cp:lastModifiedBy>
  <cp:revision>7</cp:revision>
  <dcterms:modified xsi:type="dcterms:W3CDTF">2019-11-21T20:50:39Z</dcterms:modified>
</cp:coreProperties>
</file>