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8" r:id="rId1"/>
  </p:sldMasterIdLst>
  <p:notesMasterIdLst>
    <p:notesMasterId r:id="rId14"/>
  </p:notesMasterIdLst>
  <p:sldIdLst>
    <p:sldId id="256" r:id="rId2"/>
    <p:sldId id="270" r:id="rId3"/>
    <p:sldId id="294" r:id="rId4"/>
    <p:sldId id="293" r:id="rId5"/>
    <p:sldId id="347" r:id="rId6"/>
    <p:sldId id="260" r:id="rId7"/>
    <p:sldId id="287" r:id="rId8"/>
    <p:sldId id="348" r:id="rId9"/>
    <p:sldId id="351" r:id="rId10"/>
    <p:sldId id="352" r:id="rId11"/>
    <p:sldId id="350" r:id="rId12"/>
    <p:sldId id="349" r:id="rId13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s" id="{670C5933-7F8D-CF4A-B044-75F7F1CB318A}">
          <p14:sldIdLst>
            <p14:sldId id="256"/>
            <p14:sldId id="270"/>
            <p14:sldId id="294"/>
          </p14:sldIdLst>
        </p14:section>
        <p14:section name="Welcome, Intro's" id="{7A956E85-8C8E-644C-A87A-E9779848177E}">
          <p14:sldIdLst>
            <p14:sldId id="293"/>
            <p14:sldId id="347"/>
            <p14:sldId id="260"/>
          </p14:sldIdLst>
        </p14:section>
        <p14:section name="Guidance" id="{A28485AE-BABA-1C4D-BEA7-5D05C8BB2F3D}">
          <p14:sldIdLst>
            <p14:sldId id="287"/>
            <p14:sldId id="348"/>
            <p14:sldId id="351"/>
            <p14:sldId id="352"/>
            <p14:sldId id="350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BECFB-3CFD-FC4F-A64D-C6AE87ECAE3F}" v="57" dt="2020-05-22T17:13:05.0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93"/>
    <p:restoredTop sz="93463"/>
  </p:normalViewPr>
  <p:slideViewPr>
    <p:cSldViewPr>
      <p:cViewPr varScale="1">
        <p:scale>
          <a:sx n="85" d="100"/>
          <a:sy n="85" d="100"/>
        </p:scale>
        <p:origin x="200" y="13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ern, Alexandra R." userId="6fee4bdb-cb7b-434f-99e1-19b3115bb153" providerId="ADAL" clId="{9B5BECFB-3CFD-FC4F-A64D-C6AE87ECAE3F}"/>
    <pc:docChg chg="undo custSel modSld">
      <pc:chgData name="Isern, Alexandra R." userId="6fee4bdb-cb7b-434f-99e1-19b3115bb153" providerId="ADAL" clId="{9B5BECFB-3CFD-FC4F-A64D-C6AE87ECAE3F}" dt="2020-05-22T17:13:05.056" v="355"/>
      <pc:docMkLst>
        <pc:docMk/>
      </pc:docMkLst>
      <pc:sldChg chg="modTransition">
        <pc:chgData name="Isern, Alexandra R." userId="6fee4bdb-cb7b-434f-99e1-19b3115bb153" providerId="ADAL" clId="{9B5BECFB-3CFD-FC4F-A64D-C6AE87ECAE3F}" dt="2020-05-22T17:13:05.056" v="355"/>
        <pc:sldMkLst>
          <pc:docMk/>
          <pc:sldMk cId="0" sldId="256"/>
        </pc:sldMkLst>
      </pc:sldChg>
      <pc:sldChg chg="modSp modTransition">
        <pc:chgData name="Isern, Alexandra R." userId="6fee4bdb-cb7b-434f-99e1-19b3115bb153" providerId="ADAL" clId="{9B5BECFB-3CFD-FC4F-A64D-C6AE87ECAE3F}" dt="2020-05-22T17:13:05.056" v="355"/>
        <pc:sldMkLst>
          <pc:docMk/>
          <pc:sldMk cId="0" sldId="260"/>
        </pc:sldMkLst>
        <pc:spChg chg="mod">
          <ac:chgData name="Isern, Alexandra R." userId="6fee4bdb-cb7b-434f-99e1-19b3115bb153" providerId="ADAL" clId="{9B5BECFB-3CFD-FC4F-A64D-C6AE87ECAE3F}" dt="2020-05-19T16:42:16.312" v="205" actId="207"/>
          <ac:spMkLst>
            <pc:docMk/>
            <pc:sldMk cId="0" sldId="260"/>
            <ac:spMk id="3" creationId="{00000000-0000-0000-0000-000000000000}"/>
          </ac:spMkLst>
        </pc:spChg>
      </pc:sldChg>
      <pc:sldChg chg="modTransition">
        <pc:chgData name="Isern, Alexandra R." userId="6fee4bdb-cb7b-434f-99e1-19b3115bb153" providerId="ADAL" clId="{9B5BECFB-3CFD-FC4F-A64D-C6AE87ECAE3F}" dt="2020-05-22T17:13:05.056" v="355"/>
        <pc:sldMkLst>
          <pc:docMk/>
          <pc:sldMk cId="0" sldId="270"/>
        </pc:sldMkLst>
      </pc:sldChg>
      <pc:sldChg chg="modSp modTransition">
        <pc:chgData name="Isern, Alexandra R." userId="6fee4bdb-cb7b-434f-99e1-19b3115bb153" providerId="ADAL" clId="{9B5BECFB-3CFD-FC4F-A64D-C6AE87ECAE3F}" dt="2020-05-22T17:13:05.056" v="355"/>
        <pc:sldMkLst>
          <pc:docMk/>
          <pc:sldMk cId="4178439126" sldId="287"/>
        </pc:sldMkLst>
        <pc:spChg chg="mod">
          <ac:chgData name="Isern, Alexandra R." userId="6fee4bdb-cb7b-434f-99e1-19b3115bb153" providerId="ADAL" clId="{9B5BECFB-3CFD-FC4F-A64D-C6AE87ECAE3F}" dt="2020-05-19T20:02:56.367" v="207" actId="20577"/>
          <ac:spMkLst>
            <pc:docMk/>
            <pc:sldMk cId="4178439126" sldId="287"/>
            <ac:spMk id="3" creationId="{3677FAB1-8D27-4F82-AE4D-4B625D1C0407}"/>
          </ac:spMkLst>
        </pc:spChg>
      </pc:sldChg>
      <pc:sldChg chg="modSp mod modShow modNotesTx">
        <pc:chgData name="Isern, Alexandra R." userId="6fee4bdb-cb7b-434f-99e1-19b3115bb153" providerId="ADAL" clId="{9B5BECFB-3CFD-FC4F-A64D-C6AE87ECAE3F}" dt="2020-05-22T16:28:25.313" v="354" actId="20577"/>
        <pc:sldMkLst>
          <pc:docMk/>
          <pc:sldMk cId="293985840" sldId="293"/>
        </pc:sldMkLst>
        <pc:spChg chg="mod">
          <ac:chgData name="Isern, Alexandra R." userId="6fee4bdb-cb7b-434f-99e1-19b3115bb153" providerId="ADAL" clId="{9B5BECFB-3CFD-FC4F-A64D-C6AE87ECAE3F}" dt="2020-05-20T15:22:06.125" v="345" actId="14100"/>
          <ac:spMkLst>
            <pc:docMk/>
            <pc:sldMk cId="293985840" sldId="293"/>
            <ac:spMk id="3" creationId="{3677FAB1-8D27-4F82-AE4D-4B625D1C0407}"/>
          </ac:spMkLst>
        </pc:spChg>
      </pc:sldChg>
      <pc:sldChg chg="modTransition">
        <pc:chgData name="Isern, Alexandra R." userId="6fee4bdb-cb7b-434f-99e1-19b3115bb153" providerId="ADAL" clId="{9B5BECFB-3CFD-FC4F-A64D-C6AE87ECAE3F}" dt="2020-05-22T17:13:05.056" v="355"/>
        <pc:sldMkLst>
          <pc:docMk/>
          <pc:sldMk cId="663021100" sldId="294"/>
        </pc:sldMkLst>
      </pc:sldChg>
      <pc:sldChg chg="modSp mod modTransition modShow modNotesTx">
        <pc:chgData name="Isern, Alexandra R." userId="6fee4bdb-cb7b-434f-99e1-19b3115bb153" providerId="ADAL" clId="{9B5BECFB-3CFD-FC4F-A64D-C6AE87ECAE3F}" dt="2020-05-22T17:13:05.056" v="355"/>
        <pc:sldMkLst>
          <pc:docMk/>
          <pc:sldMk cId="1748170121" sldId="347"/>
        </pc:sldMkLst>
        <pc:spChg chg="mod">
          <ac:chgData name="Isern, Alexandra R." userId="6fee4bdb-cb7b-434f-99e1-19b3115bb153" providerId="ADAL" clId="{9B5BECFB-3CFD-FC4F-A64D-C6AE87ECAE3F}" dt="2020-05-20T15:22:11.953" v="346" actId="14100"/>
          <ac:spMkLst>
            <pc:docMk/>
            <pc:sldMk cId="1748170121" sldId="347"/>
            <ac:spMk id="3" creationId="{3677FAB1-8D27-4F82-AE4D-4B625D1C0407}"/>
          </ac:spMkLst>
        </pc:spChg>
      </pc:sldChg>
      <pc:sldChg chg="modSp modTransition modNotesTx">
        <pc:chgData name="Isern, Alexandra R." userId="6fee4bdb-cb7b-434f-99e1-19b3115bb153" providerId="ADAL" clId="{9B5BECFB-3CFD-FC4F-A64D-C6AE87ECAE3F}" dt="2020-05-22T17:13:05.056" v="355"/>
        <pc:sldMkLst>
          <pc:docMk/>
          <pc:sldMk cId="3182228438" sldId="348"/>
        </pc:sldMkLst>
        <pc:spChg chg="mod">
          <ac:chgData name="Isern, Alexandra R." userId="6fee4bdb-cb7b-434f-99e1-19b3115bb153" providerId="ADAL" clId="{9B5BECFB-3CFD-FC4F-A64D-C6AE87ECAE3F}" dt="2020-05-19T13:50:08.495" v="10" actId="20577"/>
          <ac:spMkLst>
            <pc:docMk/>
            <pc:sldMk cId="3182228438" sldId="348"/>
            <ac:spMk id="4" creationId="{00000000-0000-0000-0000-000000000000}"/>
          </ac:spMkLst>
        </pc:spChg>
      </pc:sldChg>
      <pc:sldChg chg="modTransition">
        <pc:chgData name="Isern, Alexandra R." userId="6fee4bdb-cb7b-434f-99e1-19b3115bb153" providerId="ADAL" clId="{9B5BECFB-3CFD-FC4F-A64D-C6AE87ECAE3F}" dt="2020-05-22T17:13:05.056" v="355"/>
        <pc:sldMkLst>
          <pc:docMk/>
          <pc:sldMk cId="3797252859" sldId="349"/>
        </pc:sldMkLst>
      </pc:sldChg>
      <pc:sldChg chg="modSp modTransition modNotesTx">
        <pc:chgData name="Isern, Alexandra R." userId="6fee4bdb-cb7b-434f-99e1-19b3115bb153" providerId="ADAL" clId="{9B5BECFB-3CFD-FC4F-A64D-C6AE87ECAE3F}" dt="2020-05-22T17:13:05.056" v="355"/>
        <pc:sldMkLst>
          <pc:docMk/>
          <pc:sldMk cId="3570124936" sldId="350"/>
        </pc:sldMkLst>
        <pc:spChg chg="mod">
          <ac:chgData name="Isern, Alexandra R." userId="6fee4bdb-cb7b-434f-99e1-19b3115bb153" providerId="ADAL" clId="{9B5BECFB-3CFD-FC4F-A64D-C6AE87ECAE3F}" dt="2020-05-20T15:19:44.968" v="342" actId="1076"/>
          <ac:spMkLst>
            <pc:docMk/>
            <pc:sldMk cId="3570124936" sldId="350"/>
            <ac:spMk id="4" creationId="{00000000-0000-0000-0000-000000000000}"/>
          </ac:spMkLst>
        </pc:spChg>
      </pc:sldChg>
      <pc:sldChg chg="modSp modTransition modNotesTx">
        <pc:chgData name="Isern, Alexandra R." userId="6fee4bdb-cb7b-434f-99e1-19b3115bb153" providerId="ADAL" clId="{9B5BECFB-3CFD-FC4F-A64D-C6AE87ECAE3F}" dt="2020-05-22T17:13:05.056" v="355"/>
        <pc:sldMkLst>
          <pc:docMk/>
          <pc:sldMk cId="1347230538" sldId="351"/>
        </pc:sldMkLst>
        <pc:spChg chg="mod">
          <ac:chgData name="Isern, Alexandra R." userId="6fee4bdb-cb7b-434f-99e1-19b3115bb153" providerId="ADAL" clId="{9B5BECFB-3CFD-FC4F-A64D-C6AE87ECAE3F}" dt="2020-05-15T19:50:01.456" v="1" actId="20577"/>
          <ac:spMkLst>
            <pc:docMk/>
            <pc:sldMk cId="1347230538" sldId="351"/>
            <ac:spMk id="4" creationId="{00000000-0000-0000-0000-000000000000}"/>
          </ac:spMkLst>
        </pc:spChg>
      </pc:sldChg>
      <pc:sldChg chg="modSp modTransition modNotesTx">
        <pc:chgData name="Isern, Alexandra R." userId="6fee4bdb-cb7b-434f-99e1-19b3115bb153" providerId="ADAL" clId="{9B5BECFB-3CFD-FC4F-A64D-C6AE87ECAE3F}" dt="2020-05-22T17:13:05.056" v="355"/>
        <pc:sldMkLst>
          <pc:docMk/>
          <pc:sldMk cId="1980697228" sldId="352"/>
        </pc:sldMkLst>
        <pc:spChg chg="mod">
          <ac:chgData name="Isern, Alexandra R." userId="6fee4bdb-cb7b-434f-99e1-19b3115bb153" providerId="ADAL" clId="{9B5BECFB-3CFD-FC4F-A64D-C6AE87ECAE3F}" dt="2020-05-20T15:18:04.028" v="336" actId="20577"/>
          <ac:spMkLst>
            <pc:docMk/>
            <pc:sldMk cId="1980697228" sldId="352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62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32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1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Our goal is to provide new information. Please reference previous slides.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3DC11-AC09-6347-8AF9-E384881D60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3DC11-AC09-6347-8AF9-E384881D6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3DC11-AC09-6347-8AF9-E384881D6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58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52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270650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134990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296048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4937-7600-A14E-8370-51165A07A1CF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0B3-8F55-384C-8A96-064F4372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113520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97176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52212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237580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423065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113121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</p:spTree>
    <p:extLst>
      <p:ext uri="{BB962C8B-B14F-4D97-AF65-F5344CB8AC3E}">
        <p14:creationId xmlns:p14="http://schemas.microsoft.com/office/powerpoint/2010/main" val="2362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5"/>
              <a:t>Information </a:t>
            </a:r>
            <a:r>
              <a:rPr lang="en-US" spc="-45"/>
              <a:t>last </a:t>
            </a:r>
            <a:r>
              <a:rPr lang="en-US" spc="-40"/>
              <a:t>updated on </a:t>
            </a:r>
            <a:r>
              <a:rPr lang="en-US" spc="-25"/>
              <a:t>April </a:t>
            </a:r>
            <a:r>
              <a:rPr lang="en-US" spc="-55"/>
              <a:t>07,</a:t>
            </a:r>
            <a:r>
              <a:rPr lang="en-US" spc="-245"/>
              <a:t> </a:t>
            </a:r>
            <a:r>
              <a:rPr lang="en-US" spc="-60"/>
              <a:t>2020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90" smtClean="0"/>
              <a:t>‹#›</a:t>
            </a:fld>
            <a:endParaRPr lang="en-US" spc="-90" dirty="0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85103C78-3923-9F41-AC8C-A56528274DE0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5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ejackso@nsf.gov" TargetMode="External"/><Relationship Id="rId3" Type="http://schemas.openxmlformats.org/officeDocument/2006/relationships/hyperlink" Target="mailto:aisern@nsf.gov" TargetMode="External"/><Relationship Id="rId7" Type="http://schemas.openxmlformats.org/officeDocument/2006/relationships/hyperlink" Target="mailto:fbmoore@nsf.gov" TargetMode="External"/><Relationship Id="rId12" Type="http://schemas.openxmlformats.org/officeDocument/2006/relationships/hyperlink" Target="mailto:wsauthof@nsf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heidelb@nsf.gov" TargetMode="External"/><Relationship Id="rId11" Type="http://schemas.openxmlformats.org/officeDocument/2006/relationships/hyperlink" Target="mailto:jlcrain@nsf.gov" TargetMode="External"/><Relationship Id="rId5" Type="http://schemas.openxmlformats.org/officeDocument/2006/relationships/hyperlink" Target="mailto:rcrain@nsf.gov" TargetMode="External"/><Relationship Id="rId10" Type="http://schemas.openxmlformats.org/officeDocument/2006/relationships/hyperlink" Target="mailto:vpapita@nsf.gov" TargetMode="External"/><Relationship Id="rId4" Type="http://schemas.openxmlformats.org/officeDocument/2006/relationships/hyperlink" Target="mailto:sashort@nsf.gov" TargetMode="External"/><Relationship Id="rId9" Type="http://schemas.openxmlformats.org/officeDocument/2006/relationships/hyperlink" Target="mailto:rmoore@nsf.g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kittle@nsf.gov" TargetMode="External"/><Relationship Id="rId13" Type="http://schemas.openxmlformats.org/officeDocument/2006/relationships/hyperlink" Target="mailto:fbmoore@nsf.gov" TargetMode="External"/><Relationship Id="rId3" Type="http://schemas.openxmlformats.org/officeDocument/2006/relationships/hyperlink" Target="mailto:aisern@nsf.gov" TargetMode="External"/><Relationship Id="rId7" Type="http://schemas.openxmlformats.org/officeDocument/2006/relationships/hyperlink" Target="mailto:wpowell@nsf.gov" TargetMode="External"/><Relationship Id="rId12" Type="http://schemas.openxmlformats.org/officeDocument/2006/relationships/hyperlink" Target="mailto:kheidelb@nsf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crain@nsf.gov" TargetMode="External"/><Relationship Id="rId11" Type="http://schemas.openxmlformats.org/officeDocument/2006/relationships/hyperlink" Target="mailto:mejackso@nsf.gov" TargetMode="External"/><Relationship Id="rId5" Type="http://schemas.openxmlformats.org/officeDocument/2006/relationships/hyperlink" Target="mailto:jlcrain@nsf.gov" TargetMode="External"/><Relationship Id="rId10" Type="http://schemas.openxmlformats.org/officeDocument/2006/relationships/hyperlink" Target="mailto:pcutler@nsf.gov" TargetMode="External"/><Relationship Id="rId4" Type="http://schemas.openxmlformats.org/officeDocument/2006/relationships/hyperlink" Target="mailto:sashort@nsf.gov" TargetMode="External"/><Relationship Id="rId9" Type="http://schemas.openxmlformats.org/officeDocument/2006/relationships/hyperlink" Target="mailto:rmoore@nsf.gov" TargetMode="External"/><Relationship Id="rId14" Type="http://schemas.openxmlformats.org/officeDocument/2006/relationships/hyperlink" Target="mailto:wsauthof@nsf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div/index.jsp?div=O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f.gov/geo/opp/ant/virtualhours%20_qanda.js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8923" y="3819145"/>
            <a:ext cx="1053083" cy="10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0964" y="120592"/>
            <a:ext cx="3428999" cy="65850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25" dirty="0">
                <a:solidFill>
                  <a:schemeClr val="bg1"/>
                </a:solidFill>
                <a:latin typeface="+mn-lt"/>
              </a:rPr>
              <a:t>Antarctic </a:t>
            </a:r>
            <a:r>
              <a:rPr lang="en-US" sz="3200" b="1" spc="-229" dirty="0">
                <a:solidFill>
                  <a:schemeClr val="bg1"/>
                </a:solidFill>
                <a:latin typeface="+mn-lt"/>
              </a:rPr>
              <a:t>Sciences</a:t>
            </a:r>
            <a:endParaRPr sz="3200" b="1" dirty="0">
              <a:solidFill>
                <a:schemeClr val="bg1"/>
              </a:solidFill>
              <a:latin typeface="+mn-lt"/>
            </a:endParaRPr>
          </a:p>
          <a:p>
            <a:pPr marL="276225" marR="269875" algn="ctr">
              <a:spcBef>
                <a:spcPts val="120"/>
              </a:spcBef>
            </a:pPr>
            <a:r>
              <a:rPr sz="3200" b="1" spc="-114" dirty="0">
                <a:solidFill>
                  <a:schemeClr val="bg1"/>
                </a:solidFill>
                <a:latin typeface="+mn-lt"/>
              </a:rPr>
              <a:t>Office </a:t>
            </a:r>
            <a:r>
              <a:rPr sz="3200" b="1" spc="-175" dirty="0">
                <a:solidFill>
                  <a:schemeClr val="bg1"/>
                </a:solidFill>
                <a:latin typeface="+mn-lt"/>
              </a:rPr>
              <a:t>Hour</a:t>
            </a:r>
            <a:br>
              <a:rPr lang="en-US" sz="3200" b="1" spc="-175" dirty="0">
                <a:solidFill>
                  <a:schemeClr val="bg1"/>
                </a:solidFill>
                <a:latin typeface="+mn-lt"/>
              </a:rPr>
            </a:br>
            <a:br>
              <a:rPr lang="en-US" sz="3200" spc="-175" dirty="0">
                <a:solidFill>
                  <a:schemeClr val="bg1"/>
                </a:solidFill>
              </a:rPr>
            </a:br>
            <a:r>
              <a:rPr lang="en-US" sz="3200" b="1" spc="-175" dirty="0">
                <a:solidFill>
                  <a:schemeClr val="bg1"/>
                </a:solidFill>
                <a:latin typeface="+mn-lt"/>
              </a:rPr>
              <a:t>April 2020</a:t>
            </a:r>
            <a:br>
              <a:rPr lang="en-US" sz="3200" u="sng" spc="-175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  <a:latin typeface="+mn-lt"/>
              </a:rPr>
              <a:t>COVID-19 Research Impacts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br>
              <a:rPr lang="en-US" sz="3200" spc="-175" dirty="0">
                <a:latin typeface="+mn-lt"/>
              </a:rPr>
            </a:br>
            <a:r>
              <a:rPr lang="en-US" sz="28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We will begin soon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submit questions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the Q&amp;A button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set to 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“Send anonymously”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18891"/>
            <a:ext cx="11430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1" dirty="0">
                <a:solidFill>
                  <a:srgbClr val="FFFF00"/>
                </a:solidFill>
                <a:latin typeface="+mn-lt"/>
              </a:rPr>
              <a:t>Tiered priorities to guide planning</a:t>
            </a:r>
            <a:endParaRPr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447800"/>
            <a:ext cx="10515600" cy="463011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60525" marR="68580" indent="-1651000" algn="just">
              <a:spcBef>
                <a:spcPts val="1200"/>
              </a:spcBef>
              <a:spcAft>
                <a:spcPts val="1200"/>
              </a:spcAft>
              <a:tabLst>
                <a:tab pos="1593850" algn="l"/>
              </a:tabLst>
            </a:pPr>
            <a:r>
              <a:rPr lang="en-US" sz="3200" b="1" dirty="0">
                <a:solidFill>
                  <a:srgbClr val="FFFF00"/>
                </a:solidFill>
                <a:cs typeface="Arial"/>
              </a:rPr>
              <a:t>Tier 1</a:t>
            </a:r>
            <a:r>
              <a:rPr lang="en-US" sz="3200" b="1" dirty="0">
                <a:solidFill>
                  <a:srgbClr val="FFFFFF"/>
                </a:solidFill>
                <a:cs typeface="Arial"/>
              </a:rPr>
              <a:t> 	Activities that are required for safe and continuous operation of all three USAP stations, and to resupply them for the winter.  </a:t>
            </a:r>
          </a:p>
          <a:p>
            <a:pPr marL="1660525" marR="68580" indent="-1651000" algn="just">
              <a:spcBef>
                <a:spcPts val="1200"/>
              </a:spcBef>
              <a:spcAft>
                <a:spcPts val="1200"/>
              </a:spcAft>
              <a:tabLst>
                <a:tab pos="1593850" algn="l"/>
              </a:tabLst>
            </a:pPr>
            <a:r>
              <a:rPr lang="en-US" sz="3200" b="1" dirty="0">
                <a:solidFill>
                  <a:srgbClr val="FFFF00"/>
                </a:solidFill>
                <a:cs typeface="Arial"/>
              </a:rPr>
              <a:t>Tier 2 	</a:t>
            </a:r>
            <a:r>
              <a:rPr lang="en-US" sz="3200" b="1" dirty="0">
                <a:solidFill>
                  <a:srgbClr val="FFFFFF"/>
                </a:solidFill>
                <a:cs typeface="Arial"/>
              </a:rPr>
              <a:t>Activities needed to minimize negative impacts on science, construction, and future operations.</a:t>
            </a:r>
          </a:p>
          <a:p>
            <a:pPr marL="1660525" marR="68580" indent="-1651000" algn="just">
              <a:spcBef>
                <a:spcPts val="1200"/>
              </a:spcBef>
              <a:spcAft>
                <a:spcPts val="1200"/>
              </a:spcAft>
              <a:tabLst>
                <a:tab pos="1593850" algn="l"/>
              </a:tabLst>
            </a:pPr>
            <a:r>
              <a:rPr lang="en-US" sz="3200" b="1" dirty="0">
                <a:solidFill>
                  <a:srgbClr val="FFFF00"/>
                </a:solidFill>
                <a:cs typeface="Arial"/>
              </a:rPr>
              <a:t>Tier 3</a:t>
            </a:r>
            <a:r>
              <a:rPr lang="en-US" sz="3200" b="1" dirty="0">
                <a:solidFill>
                  <a:srgbClr val="FFFFFF"/>
                </a:solidFill>
                <a:cs typeface="Arial"/>
              </a:rPr>
              <a:t> 	Activities not included in Tiers 1,2 are being considered for support feasibility for 2020/21 with the potential for deferral to a later season.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2E0437-3D8C-DB41-8B63-53C26921467E}"/>
              </a:ext>
            </a:extLst>
          </p:cNvPr>
          <p:cNvCxnSpPr/>
          <p:nvPr/>
        </p:nvCxnSpPr>
        <p:spPr>
          <a:xfrm>
            <a:off x="381000" y="1066800"/>
            <a:ext cx="11430000" cy="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9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89"/>
    </mc:Choice>
    <mc:Fallback>
      <p:transition spd="slow" advTm="1115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18891"/>
            <a:ext cx="10210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1" dirty="0">
                <a:solidFill>
                  <a:srgbClr val="FFFF00"/>
                </a:solidFill>
                <a:latin typeface="+mn-lt"/>
              </a:rPr>
              <a:t>Update on COVID-19 Impacts on the USAP</a:t>
            </a:r>
            <a:endParaRPr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371600"/>
            <a:ext cx="10058400" cy="499944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90563" marR="68580" indent="-681038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3600" b="1" dirty="0">
                <a:solidFill>
                  <a:srgbClr val="FFFFFF"/>
                </a:solidFill>
                <a:cs typeface="Arial"/>
              </a:rPr>
              <a:t>We will continue to reach out to stakeholders as we evaluate options for research and operations. </a:t>
            </a:r>
          </a:p>
          <a:p>
            <a:pPr marL="9525" marR="68580" algn="just">
              <a:spcBef>
                <a:spcPts val="1800"/>
              </a:spcBef>
              <a:spcAft>
                <a:spcPts val="1800"/>
              </a:spcAft>
              <a:tabLst>
                <a:tab pos="939800" algn="l"/>
              </a:tabLst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If you have not been contacted, please reach out to your Program Officer.</a:t>
            </a:r>
            <a:endParaRPr lang="en-US" sz="4000" b="1" dirty="0">
              <a:solidFill>
                <a:srgbClr val="FFFFFF"/>
              </a:solidFill>
              <a:cs typeface="Arial"/>
            </a:endParaRPr>
          </a:p>
          <a:p>
            <a:pPr marL="690563" marR="68580" indent="-681038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3600" b="1" dirty="0">
                <a:solidFill>
                  <a:srgbClr val="FFFFFF"/>
                </a:solidFill>
                <a:cs typeface="Arial"/>
              </a:rPr>
              <a:t>We intend to have a more complete understanding of the situation by the end of May.</a:t>
            </a:r>
            <a:r>
              <a:rPr lang="en-US" sz="3200" b="1" dirty="0">
                <a:solidFill>
                  <a:srgbClr val="FFFFFF"/>
                </a:solidFill>
                <a:cs typeface="Arial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2E0437-3D8C-DB41-8B63-53C26921467E}"/>
              </a:ext>
            </a:extLst>
          </p:cNvPr>
          <p:cNvCxnSpPr/>
          <p:nvPr/>
        </p:nvCxnSpPr>
        <p:spPr>
          <a:xfrm>
            <a:off x="381000" y="1066800"/>
            <a:ext cx="11430000" cy="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2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91"/>
    </mc:Choice>
    <mc:Fallback>
      <p:transition spd="slow" advTm="482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6012"/>
            <a:ext cx="12192000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br>
              <a:rPr lang="en-US" spc="-285" dirty="0"/>
            </a:br>
            <a:r>
              <a:rPr lang="en-US" spc="-285" dirty="0"/>
              <a:t> </a:t>
            </a:r>
            <a:r>
              <a:rPr lang="en-US" sz="4800" b="1" spc="-285" dirty="0">
                <a:solidFill>
                  <a:schemeClr val="bg1"/>
                </a:solidFill>
                <a:latin typeface="+mn-lt"/>
              </a:rPr>
              <a:t>Do you have q</a:t>
            </a:r>
            <a:r>
              <a:rPr sz="4800" b="1" spc="-285" dirty="0">
                <a:solidFill>
                  <a:schemeClr val="bg1"/>
                </a:solidFill>
                <a:latin typeface="+mn-lt"/>
              </a:rPr>
              <a:t>uestions?</a:t>
            </a:r>
            <a:br>
              <a:rPr lang="en-US" b="1" spc="-285" dirty="0">
                <a:solidFill>
                  <a:schemeClr val="bg1"/>
                </a:solidFill>
                <a:latin typeface="+mn-lt"/>
              </a:rPr>
            </a:br>
            <a:endParaRPr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1088" y="2399484"/>
            <a:ext cx="10029825" cy="179151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Submit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endParaRPr lang="en-US" sz="3200" spc="-1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Q&amp;A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sz="3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lang="en-US" sz="3200" spc="-1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endParaRPr lang="en-US" sz="3200" spc="-1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lang="en-US" sz="3200" spc="-160" dirty="0">
                <a:solidFill>
                  <a:srgbClr val="FFFFFF"/>
                </a:solidFill>
                <a:latin typeface="Arial"/>
                <a:cs typeface="Arial"/>
              </a:rPr>
              <a:t>Please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“Send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anonymously.”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A1953-944F-E547-AD01-61728A48FEC4}"/>
              </a:ext>
            </a:extLst>
          </p:cNvPr>
          <p:cNvGrpSpPr/>
          <p:nvPr/>
        </p:nvGrpSpPr>
        <p:grpSpPr>
          <a:xfrm>
            <a:off x="1924813" y="5029200"/>
            <a:ext cx="8342374" cy="609600"/>
            <a:chOff x="954036" y="2343150"/>
            <a:chExt cx="10283938" cy="694180"/>
          </a:xfrm>
        </p:grpSpPr>
        <p:sp>
          <p:nvSpPr>
            <p:cNvPr id="5" name="object 5"/>
            <p:cNvSpPr/>
            <p:nvPr/>
          </p:nvSpPr>
          <p:spPr>
            <a:xfrm>
              <a:off x="954036" y="2345435"/>
              <a:ext cx="10283938" cy="691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25233" y="2343150"/>
              <a:ext cx="919480" cy="690880"/>
            </a:xfrm>
            <a:custGeom>
              <a:avLst/>
              <a:gdLst/>
              <a:ahLst/>
              <a:cxnLst/>
              <a:rect l="l" t="t" r="r" b="b"/>
              <a:pathLst>
                <a:path w="919479" h="690880">
                  <a:moveTo>
                    <a:pt x="0" y="345186"/>
                  </a:moveTo>
                  <a:lnTo>
                    <a:pt x="3091" y="385441"/>
                  </a:lnTo>
                  <a:lnTo>
                    <a:pt x="12135" y="424333"/>
                  </a:lnTo>
                  <a:lnTo>
                    <a:pt x="26786" y="461602"/>
                  </a:lnTo>
                  <a:lnTo>
                    <a:pt x="46701" y="496989"/>
                  </a:lnTo>
                  <a:lnTo>
                    <a:pt x="71535" y="530235"/>
                  </a:lnTo>
                  <a:lnTo>
                    <a:pt x="100942" y="561081"/>
                  </a:lnTo>
                  <a:lnTo>
                    <a:pt x="134578" y="589268"/>
                  </a:lnTo>
                  <a:lnTo>
                    <a:pt x="172099" y="614538"/>
                  </a:lnTo>
                  <a:lnTo>
                    <a:pt x="213159" y="636630"/>
                  </a:lnTo>
                  <a:lnTo>
                    <a:pt x="257413" y="655286"/>
                  </a:lnTo>
                  <a:lnTo>
                    <a:pt x="304518" y="670247"/>
                  </a:lnTo>
                  <a:lnTo>
                    <a:pt x="354128" y="681255"/>
                  </a:lnTo>
                  <a:lnTo>
                    <a:pt x="405899" y="688049"/>
                  </a:lnTo>
                  <a:lnTo>
                    <a:pt x="459486" y="690372"/>
                  </a:lnTo>
                  <a:lnTo>
                    <a:pt x="513072" y="688049"/>
                  </a:lnTo>
                  <a:lnTo>
                    <a:pt x="564843" y="681255"/>
                  </a:lnTo>
                  <a:lnTo>
                    <a:pt x="614453" y="670247"/>
                  </a:lnTo>
                  <a:lnTo>
                    <a:pt x="661558" y="655286"/>
                  </a:lnTo>
                  <a:lnTo>
                    <a:pt x="705812" y="636630"/>
                  </a:lnTo>
                  <a:lnTo>
                    <a:pt x="746872" y="614538"/>
                  </a:lnTo>
                  <a:lnTo>
                    <a:pt x="784393" y="589268"/>
                  </a:lnTo>
                  <a:lnTo>
                    <a:pt x="818029" y="561081"/>
                  </a:lnTo>
                  <a:lnTo>
                    <a:pt x="847436" y="530235"/>
                  </a:lnTo>
                  <a:lnTo>
                    <a:pt x="872270" y="496989"/>
                  </a:lnTo>
                  <a:lnTo>
                    <a:pt x="892185" y="461602"/>
                  </a:lnTo>
                  <a:lnTo>
                    <a:pt x="906836" y="424333"/>
                  </a:lnTo>
                  <a:lnTo>
                    <a:pt x="915880" y="385441"/>
                  </a:lnTo>
                  <a:lnTo>
                    <a:pt x="918972" y="345186"/>
                  </a:lnTo>
                  <a:lnTo>
                    <a:pt x="915880" y="304930"/>
                  </a:lnTo>
                  <a:lnTo>
                    <a:pt x="906836" y="266038"/>
                  </a:lnTo>
                  <a:lnTo>
                    <a:pt x="892185" y="228769"/>
                  </a:lnTo>
                  <a:lnTo>
                    <a:pt x="872270" y="193382"/>
                  </a:lnTo>
                  <a:lnTo>
                    <a:pt x="847436" y="160136"/>
                  </a:lnTo>
                  <a:lnTo>
                    <a:pt x="818029" y="129290"/>
                  </a:lnTo>
                  <a:lnTo>
                    <a:pt x="784393" y="101103"/>
                  </a:lnTo>
                  <a:lnTo>
                    <a:pt x="746872" y="75833"/>
                  </a:lnTo>
                  <a:lnTo>
                    <a:pt x="705812" y="53741"/>
                  </a:lnTo>
                  <a:lnTo>
                    <a:pt x="661558" y="35085"/>
                  </a:lnTo>
                  <a:lnTo>
                    <a:pt x="614453" y="20124"/>
                  </a:lnTo>
                  <a:lnTo>
                    <a:pt x="564843" y="9116"/>
                  </a:lnTo>
                  <a:lnTo>
                    <a:pt x="513072" y="2322"/>
                  </a:lnTo>
                  <a:lnTo>
                    <a:pt x="459486" y="0"/>
                  </a:lnTo>
                  <a:lnTo>
                    <a:pt x="405899" y="2322"/>
                  </a:lnTo>
                  <a:lnTo>
                    <a:pt x="354128" y="9116"/>
                  </a:lnTo>
                  <a:lnTo>
                    <a:pt x="304518" y="20124"/>
                  </a:lnTo>
                  <a:lnTo>
                    <a:pt x="257413" y="35085"/>
                  </a:lnTo>
                  <a:lnTo>
                    <a:pt x="213159" y="53741"/>
                  </a:lnTo>
                  <a:lnTo>
                    <a:pt x="172099" y="75833"/>
                  </a:lnTo>
                  <a:lnTo>
                    <a:pt x="134578" y="101103"/>
                  </a:lnTo>
                  <a:lnTo>
                    <a:pt x="100942" y="129290"/>
                  </a:lnTo>
                  <a:lnTo>
                    <a:pt x="71535" y="160136"/>
                  </a:lnTo>
                  <a:lnTo>
                    <a:pt x="46701" y="193382"/>
                  </a:lnTo>
                  <a:lnTo>
                    <a:pt x="26786" y="228769"/>
                  </a:lnTo>
                  <a:lnTo>
                    <a:pt x="12135" y="266038"/>
                  </a:lnTo>
                  <a:lnTo>
                    <a:pt x="3091" y="304930"/>
                  </a:lnTo>
                  <a:lnTo>
                    <a:pt x="0" y="345186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3632-387F-3C45-8CA1-C4B0AE0D3854}"/>
              </a:ext>
            </a:extLst>
          </p:cNvPr>
          <p:cNvSpPr/>
          <p:nvPr/>
        </p:nvSpPr>
        <p:spPr>
          <a:xfrm>
            <a:off x="571500" y="609600"/>
            <a:ext cx="11049000" cy="5715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5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7"/>
    </mc:Choice>
    <mc:Fallback>
      <p:transition spd="slow" advTm="105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6012"/>
            <a:ext cx="12192000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br>
              <a:rPr lang="en-US" spc="-285" dirty="0"/>
            </a:br>
            <a:r>
              <a:rPr lang="en-US" spc="-285" dirty="0"/>
              <a:t> </a:t>
            </a:r>
            <a:r>
              <a:rPr lang="en-US" sz="4800" b="1" spc="-285" dirty="0">
                <a:solidFill>
                  <a:schemeClr val="bg1"/>
                </a:solidFill>
                <a:latin typeface="+mn-lt"/>
              </a:rPr>
              <a:t>Do you have q</a:t>
            </a:r>
            <a:r>
              <a:rPr sz="4800" b="1" spc="-285" dirty="0">
                <a:solidFill>
                  <a:schemeClr val="bg1"/>
                </a:solidFill>
                <a:latin typeface="+mn-lt"/>
              </a:rPr>
              <a:t>uestions?</a:t>
            </a:r>
            <a:br>
              <a:rPr lang="en-US" b="1" spc="-285" dirty="0">
                <a:solidFill>
                  <a:schemeClr val="bg1"/>
                </a:solidFill>
                <a:latin typeface="+mn-lt"/>
              </a:rPr>
            </a:br>
            <a:endParaRPr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1088" y="2399484"/>
            <a:ext cx="10029825" cy="179151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Submit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endParaRPr lang="en-US" sz="3200" spc="-1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Q&amp;A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sz="3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lang="en-US" sz="3200" spc="-1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endParaRPr lang="en-US" sz="3200" spc="-1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lang="en-US" sz="3200" spc="-160" dirty="0">
                <a:solidFill>
                  <a:srgbClr val="FFFFFF"/>
                </a:solidFill>
                <a:latin typeface="Arial"/>
                <a:cs typeface="Arial"/>
              </a:rPr>
              <a:t>Please 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“Send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anonymously.”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A1953-944F-E547-AD01-61728A48FEC4}"/>
              </a:ext>
            </a:extLst>
          </p:cNvPr>
          <p:cNvGrpSpPr/>
          <p:nvPr/>
        </p:nvGrpSpPr>
        <p:grpSpPr>
          <a:xfrm>
            <a:off x="1924813" y="5029200"/>
            <a:ext cx="8342374" cy="609600"/>
            <a:chOff x="954036" y="2343150"/>
            <a:chExt cx="10283938" cy="694180"/>
          </a:xfrm>
        </p:grpSpPr>
        <p:sp>
          <p:nvSpPr>
            <p:cNvPr id="5" name="object 5"/>
            <p:cNvSpPr/>
            <p:nvPr/>
          </p:nvSpPr>
          <p:spPr>
            <a:xfrm>
              <a:off x="954036" y="2345435"/>
              <a:ext cx="10283938" cy="691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25233" y="2343150"/>
              <a:ext cx="919480" cy="690880"/>
            </a:xfrm>
            <a:custGeom>
              <a:avLst/>
              <a:gdLst/>
              <a:ahLst/>
              <a:cxnLst/>
              <a:rect l="l" t="t" r="r" b="b"/>
              <a:pathLst>
                <a:path w="919479" h="690880">
                  <a:moveTo>
                    <a:pt x="0" y="345186"/>
                  </a:moveTo>
                  <a:lnTo>
                    <a:pt x="3091" y="385441"/>
                  </a:lnTo>
                  <a:lnTo>
                    <a:pt x="12135" y="424333"/>
                  </a:lnTo>
                  <a:lnTo>
                    <a:pt x="26786" y="461602"/>
                  </a:lnTo>
                  <a:lnTo>
                    <a:pt x="46701" y="496989"/>
                  </a:lnTo>
                  <a:lnTo>
                    <a:pt x="71535" y="530235"/>
                  </a:lnTo>
                  <a:lnTo>
                    <a:pt x="100942" y="561081"/>
                  </a:lnTo>
                  <a:lnTo>
                    <a:pt x="134578" y="589268"/>
                  </a:lnTo>
                  <a:lnTo>
                    <a:pt x="172099" y="614538"/>
                  </a:lnTo>
                  <a:lnTo>
                    <a:pt x="213159" y="636630"/>
                  </a:lnTo>
                  <a:lnTo>
                    <a:pt x="257413" y="655286"/>
                  </a:lnTo>
                  <a:lnTo>
                    <a:pt x="304518" y="670247"/>
                  </a:lnTo>
                  <a:lnTo>
                    <a:pt x="354128" y="681255"/>
                  </a:lnTo>
                  <a:lnTo>
                    <a:pt x="405899" y="688049"/>
                  </a:lnTo>
                  <a:lnTo>
                    <a:pt x="459486" y="690372"/>
                  </a:lnTo>
                  <a:lnTo>
                    <a:pt x="513072" y="688049"/>
                  </a:lnTo>
                  <a:lnTo>
                    <a:pt x="564843" y="681255"/>
                  </a:lnTo>
                  <a:lnTo>
                    <a:pt x="614453" y="670247"/>
                  </a:lnTo>
                  <a:lnTo>
                    <a:pt x="661558" y="655286"/>
                  </a:lnTo>
                  <a:lnTo>
                    <a:pt x="705812" y="636630"/>
                  </a:lnTo>
                  <a:lnTo>
                    <a:pt x="746872" y="614538"/>
                  </a:lnTo>
                  <a:lnTo>
                    <a:pt x="784393" y="589268"/>
                  </a:lnTo>
                  <a:lnTo>
                    <a:pt x="818029" y="561081"/>
                  </a:lnTo>
                  <a:lnTo>
                    <a:pt x="847436" y="530235"/>
                  </a:lnTo>
                  <a:lnTo>
                    <a:pt x="872270" y="496989"/>
                  </a:lnTo>
                  <a:lnTo>
                    <a:pt x="892185" y="461602"/>
                  </a:lnTo>
                  <a:lnTo>
                    <a:pt x="906836" y="424333"/>
                  </a:lnTo>
                  <a:lnTo>
                    <a:pt x="915880" y="385441"/>
                  </a:lnTo>
                  <a:lnTo>
                    <a:pt x="918972" y="345186"/>
                  </a:lnTo>
                  <a:lnTo>
                    <a:pt x="915880" y="304930"/>
                  </a:lnTo>
                  <a:lnTo>
                    <a:pt x="906836" y="266038"/>
                  </a:lnTo>
                  <a:lnTo>
                    <a:pt x="892185" y="228769"/>
                  </a:lnTo>
                  <a:lnTo>
                    <a:pt x="872270" y="193382"/>
                  </a:lnTo>
                  <a:lnTo>
                    <a:pt x="847436" y="160136"/>
                  </a:lnTo>
                  <a:lnTo>
                    <a:pt x="818029" y="129290"/>
                  </a:lnTo>
                  <a:lnTo>
                    <a:pt x="784393" y="101103"/>
                  </a:lnTo>
                  <a:lnTo>
                    <a:pt x="746872" y="75833"/>
                  </a:lnTo>
                  <a:lnTo>
                    <a:pt x="705812" y="53741"/>
                  </a:lnTo>
                  <a:lnTo>
                    <a:pt x="661558" y="35085"/>
                  </a:lnTo>
                  <a:lnTo>
                    <a:pt x="614453" y="20124"/>
                  </a:lnTo>
                  <a:lnTo>
                    <a:pt x="564843" y="9116"/>
                  </a:lnTo>
                  <a:lnTo>
                    <a:pt x="513072" y="2322"/>
                  </a:lnTo>
                  <a:lnTo>
                    <a:pt x="459486" y="0"/>
                  </a:lnTo>
                  <a:lnTo>
                    <a:pt x="405899" y="2322"/>
                  </a:lnTo>
                  <a:lnTo>
                    <a:pt x="354128" y="9116"/>
                  </a:lnTo>
                  <a:lnTo>
                    <a:pt x="304518" y="20124"/>
                  </a:lnTo>
                  <a:lnTo>
                    <a:pt x="257413" y="35085"/>
                  </a:lnTo>
                  <a:lnTo>
                    <a:pt x="213159" y="53741"/>
                  </a:lnTo>
                  <a:lnTo>
                    <a:pt x="172099" y="75833"/>
                  </a:lnTo>
                  <a:lnTo>
                    <a:pt x="134578" y="101103"/>
                  </a:lnTo>
                  <a:lnTo>
                    <a:pt x="100942" y="129290"/>
                  </a:lnTo>
                  <a:lnTo>
                    <a:pt x="71535" y="160136"/>
                  </a:lnTo>
                  <a:lnTo>
                    <a:pt x="46701" y="193382"/>
                  </a:lnTo>
                  <a:lnTo>
                    <a:pt x="26786" y="228769"/>
                  </a:lnTo>
                  <a:lnTo>
                    <a:pt x="12135" y="266038"/>
                  </a:lnTo>
                  <a:lnTo>
                    <a:pt x="3091" y="304930"/>
                  </a:lnTo>
                  <a:lnTo>
                    <a:pt x="0" y="345186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3632-387F-3C45-8CA1-C4B0AE0D3854}"/>
              </a:ext>
            </a:extLst>
          </p:cNvPr>
          <p:cNvSpPr/>
          <p:nvPr/>
        </p:nvSpPr>
        <p:spPr>
          <a:xfrm>
            <a:off x="571500" y="609600"/>
            <a:ext cx="11049000" cy="5715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55"/>
    </mc:Choice>
    <mc:Fallback>
      <p:transition spd="slow" advTm="111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FAB1-8D27-4F82-AE4D-4B625D1C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858" y="1944038"/>
            <a:ext cx="6966284" cy="2438400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Today: COVID-19 research impacts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USAP activities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and answer session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FBF7F61-2A39-0849-8BEE-5AFD60891E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5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endParaRPr lang="en-US" sz="3600" kern="0" spc="-140" dirty="0"/>
          </a:p>
          <a:p>
            <a:pPr marL="12700" algn="ctr">
              <a:spcBef>
                <a:spcPts val="105"/>
              </a:spcBef>
            </a:pPr>
            <a:r>
              <a:rPr lang="en-US" b="1" kern="0" spc="-140" dirty="0">
                <a:solidFill>
                  <a:srgbClr val="FFFF00"/>
                </a:solidFill>
              </a:rPr>
              <a:t>Antarctic Sciences Office Hour</a:t>
            </a:r>
            <a:endParaRPr lang="en-US" b="1" kern="0" dirty="0">
              <a:solidFill>
                <a:srgbClr val="FFFF00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E5B5DF7-FD14-454A-902E-987A906D526E}"/>
              </a:ext>
            </a:extLst>
          </p:cNvPr>
          <p:cNvSpPr txBox="1"/>
          <p:nvPr/>
        </p:nvSpPr>
        <p:spPr>
          <a:xfrm>
            <a:off x="457200" y="4969841"/>
            <a:ext cx="11277600" cy="92204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algn="ctr">
              <a:spcBef>
                <a:spcPts val="660"/>
              </a:spcBef>
              <a:spcAft>
                <a:spcPts val="600"/>
              </a:spcAft>
              <a:tabLst>
                <a:tab pos="241300" algn="l"/>
              </a:tabLst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Office Hour presentations will be posted at: 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nsf.gov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/geo/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opp</a:t>
            </a:r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lang="en-US" sz="2800" b="1" dirty="0" err="1">
                <a:solidFill>
                  <a:srgbClr val="FFFF00"/>
                </a:solidFill>
                <a:latin typeface="Arial"/>
                <a:cs typeface="Arial"/>
              </a:rPr>
              <a:t>about.jsp</a:t>
            </a:r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02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25"/>
    </mc:Choice>
    <mc:Fallback>
      <p:transition spd="slow" advTm="5002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63C-AC25-474C-894D-F37427AF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 Sciences: Virtual Office Hour – Welcome!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FAB1-8D27-4F82-AE4D-4B625D1C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295400"/>
            <a:ext cx="11091334" cy="5410200"/>
          </a:xfrm>
        </p:spPr>
        <p:txBody>
          <a:bodyPr>
            <a:noAutofit/>
          </a:bodyPr>
          <a:lstStyle/>
          <a:p>
            <a:pPr marL="0" lvl="1">
              <a:spcBef>
                <a:spcPts val="600"/>
              </a:spcBef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Panelists today: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Isern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Section Head, Antarctic Sciences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aisern@nsf.gov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Short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Section Head, Antarctic Infrastructure and Logistics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mailto:sashort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sashort@nsf.gov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Renee Crain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Acting Section Head, Polar Environment, Safety &amp; Health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rcrain@nsf.gov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Turner –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Grants and Agreements 	(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aturner@nsf.gov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2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Karla Heidelberg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Organisms &amp; Ecosystems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kheidelb@nsf.gov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2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(Paco) Moore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Organisms &amp; Ecosystems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mailto:fbmoore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fbmoore@nsf.gov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2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Jackson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Earth Science, Instrumentation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mejackso@nsf.gov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 Moore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Astrophysics &amp; Geospace Sciences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mailto:rmoore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rmoore@nsf.gov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Vladimir Papitashvili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Prog. Dir., Astrophysics &amp; Geospace Sciences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vpapita@nsf.gov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Jessie Crain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Antarctic Research Support Manager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jlcrain@nsf.gov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 </a:t>
            </a:r>
          </a:p>
          <a:p>
            <a:pPr marL="0" lvl="2">
              <a:lnSpc>
                <a:spcPct val="120000"/>
              </a:lnSpc>
              <a:spcBef>
                <a:spcPts val="600"/>
              </a:spcBef>
              <a:tabLst>
                <a:tab pos="8569325" algn="l"/>
              </a:tabLst>
              <a:defRPr/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Sauthoff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OPP Science Assistant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tooltip="mailto:wsauthof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wsauthof@nsf.gov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39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63C-AC25-474C-894D-F37427AF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 Sciences: Virtual Office Hour – Welcome!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FAB1-8D27-4F82-AE4D-4B625D1C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1430000" cy="5638800"/>
          </a:xfrm>
        </p:spPr>
        <p:txBody>
          <a:bodyPr>
            <a:noAutofit/>
          </a:bodyPr>
          <a:lstStyle/>
          <a:p>
            <a:pPr marL="9525" lvl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Panelists today</a:t>
            </a: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Isern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Section Head, Antarctic Sciences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aisern@nsf.gov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Short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Section Head, Antarctic Infrastructure and Logistics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mailto:sashort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sashort@nsf.gov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31775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Jessie Crain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Antarctic Research Support Manager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jlcrain@nsf.gov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 </a:t>
            </a:r>
          </a:p>
          <a:p>
            <a:pPr marL="231775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Knuth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Operations Manager 	(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mknuth@nsf.gov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  </a:t>
            </a:r>
          </a:p>
          <a:p>
            <a:pPr marL="231775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Renee Crain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Acting Section Head, Polar Environment, Safety &amp; Health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rcrain@nsf.gov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Willie Mae Powell –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Grants and Agreements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wpowell@nsf.gov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Kittle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Division of Grants and Agreements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jkittle@nsf.gov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 Moore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Astrophysics &amp; Geospace Sciences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mailto:rmoore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rmoore@nsf.gov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Cutler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Program Director, Glaciology, Geomorphology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pcutler@nsf.gov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Jackson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Earth Science, Instrumentation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mejackso@nsf.gov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Karla Heidelberg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Organisms &amp; Ecosystems 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kheidelb@nsf.gov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(Paco) Moore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Program Director, Organisms &amp; Ecosystems	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tooltip="mailto:fbmoore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fbmoore@nsf.gov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1775" lvl="2" indent="-222250">
              <a:lnSpc>
                <a:spcPct val="120000"/>
              </a:lnSpc>
              <a:spcBef>
                <a:spcPts val="300"/>
              </a:spcBef>
              <a:tabLst>
                <a:tab pos="8910638" algn="l"/>
              </a:tabLst>
              <a:defRPr/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Sauthoff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OPP Science Assistant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tooltip="mailto:wsauthof@nsf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wsauthof@nsf.gov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817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25"/>
    </mc:Choice>
    <mc:Fallback>
      <p:transition spd="slow" advTm="400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151" y="228600"/>
            <a:ext cx="121920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Sources of NSF information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rgbClr val="FFFFFF"/>
                </a:solidFill>
                <a:latin typeface="+mn-lt"/>
                <a:cs typeface="Arial"/>
              </a:rPr>
              <a:t>Check frequently for updates</a:t>
            </a:r>
            <a:endParaRPr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849" y="2703587"/>
            <a:ext cx="114300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80305" algn="l"/>
              </a:tabLst>
            </a:pPr>
            <a:r>
              <a:rPr sz="3600" b="1" dirty="0">
                <a:solidFill>
                  <a:srgbClr val="FFFFFF"/>
                </a:solidFill>
                <a:cs typeface="Arial"/>
              </a:rPr>
              <a:t>Go to</a:t>
            </a:r>
            <a:r>
              <a:rPr lang="en-US" sz="3600" b="1" dirty="0">
                <a:solidFill>
                  <a:srgbClr val="FFFFFF"/>
                </a:solidFill>
                <a:cs typeface="Arial"/>
              </a:rPr>
              <a:t>:</a:t>
            </a:r>
            <a:r>
              <a:rPr sz="3600" b="1" dirty="0">
                <a:solidFill>
                  <a:srgbClr val="FFFF00"/>
                </a:solidFill>
                <a:cs typeface="Arial"/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https://</a:t>
            </a:r>
            <a:r>
              <a:rPr lang="en-US" sz="3600" b="1" dirty="0" err="1">
                <a:solidFill>
                  <a:srgbClr val="FFFF00"/>
                </a:solidFill>
              </a:rPr>
              <a:t>www.nsf.gov</a:t>
            </a:r>
            <a:r>
              <a:rPr lang="en-US" sz="3600" b="1" dirty="0">
                <a:solidFill>
                  <a:srgbClr val="FFFF00"/>
                </a:solidFill>
              </a:rPr>
              <a:t>/coronavirus/</a:t>
            </a:r>
            <a:r>
              <a:rPr lang="en-US" sz="3600" b="1" dirty="0">
                <a:solidFill>
                  <a:srgbClr val="FFFFFF"/>
                </a:solidFill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80305" algn="l"/>
              </a:tabLst>
            </a:pPr>
            <a:endParaRPr lang="en-US" sz="3600" b="1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80305" algn="l"/>
              </a:tabLst>
            </a:pPr>
            <a:r>
              <a:rPr lang="en-US" sz="3600" b="1" dirty="0">
                <a:solidFill>
                  <a:schemeClr val="bg1"/>
                </a:solidFill>
                <a:cs typeface="Arial"/>
              </a:rPr>
              <a:t>OPP website: </a:t>
            </a:r>
            <a:r>
              <a:rPr lang="en-US" sz="3600" b="1" dirty="0">
                <a:solidFill>
                  <a:srgbClr val="FFFF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https://www.nsf.gov/div/index.jsp?div=OPP</a:t>
            </a:r>
            <a:endParaRPr lang="en-US" sz="3600" b="1" dirty="0">
              <a:solidFill>
                <a:srgbClr val="FFFF00"/>
              </a:solidFill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  <a:tabLst>
                <a:tab pos="4980305" algn="l"/>
              </a:tabLst>
            </a:pPr>
            <a:r>
              <a:rPr lang="en-US" sz="3200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https://www.nsf.gov/geo/opp/ant/virtualhours%20_qanda.jsp</a:t>
            </a:r>
            <a:r>
              <a:rPr lang="en-US" sz="3600" b="1" dirty="0">
                <a:solidFill>
                  <a:srgbClr val="FFFF00"/>
                </a:solidFill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80305" algn="l"/>
              </a:tabLst>
            </a:pPr>
            <a:endParaRPr lang="en-US" sz="3600" b="1" dirty="0">
              <a:solidFill>
                <a:schemeClr val="bg1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80305" algn="l"/>
              </a:tabLst>
            </a:pPr>
            <a:r>
              <a:rPr lang="en-US" sz="3600" b="1" dirty="0">
                <a:solidFill>
                  <a:srgbClr val="FFFFFF"/>
                </a:solidFill>
                <a:cs typeface="Arial"/>
              </a:rPr>
              <a:t>Email or call your NSF Program Officer</a:t>
            </a:r>
            <a:endParaRPr lang="en-US" sz="3600" b="1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A2D711-0475-1A4B-A23F-6B7B2AC23E56}"/>
              </a:ext>
            </a:extLst>
          </p:cNvPr>
          <p:cNvCxnSpPr/>
          <p:nvPr/>
        </p:nvCxnSpPr>
        <p:spPr>
          <a:xfrm>
            <a:off x="369849" y="1828800"/>
            <a:ext cx="11430000" cy="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00"/>
    </mc:Choice>
    <mc:Fallback>
      <p:transition spd="slow" advTm="528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FAB1-8D27-4F82-AE4D-4B625D1C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77600" cy="5237524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staff are on duty and available to answer your questions and hear your concerns.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currently continuing to review your proposals and are holding virtual panels.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committed to providing the greatest available flexibilities to support your health, safety, and work.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grant balances. If you envision a need for supplemental funding to accomplish the original proposal goals, please contact your Program Officer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0C9574C-E3FC-6A42-94B8-9A4DF300EFFE}"/>
              </a:ext>
            </a:extLst>
          </p:cNvPr>
          <p:cNvSpPr txBox="1">
            <a:spLocks/>
          </p:cNvSpPr>
          <p:nvPr/>
        </p:nvSpPr>
        <p:spPr>
          <a:xfrm>
            <a:off x="-8823" y="4556"/>
            <a:ext cx="121920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 b="1" dirty="0">
              <a:solidFill>
                <a:srgbClr val="FFFF00"/>
              </a:solidFill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We are here for you! – NSF is Open for Business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FAE9-6F0B-014A-B193-4AFD50B2904C}"/>
              </a:ext>
            </a:extLst>
          </p:cNvPr>
          <p:cNvCxnSpPr/>
          <p:nvPr/>
        </p:nvCxnSpPr>
        <p:spPr>
          <a:xfrm>
            <a:off x="381000" y="1295400"/>
            <a:ext cx="11430000" cy="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43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63"/>
    </mc:Choice>
    <mc:Fallback>
      <p:transition spd="slow" advTm="909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18891"/>
            <a:ext cx="10210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1" dirty="0">
                <a:solidFill>
                  <a:srgbClr val="FFFF00"/>
                </a:solidFill>
                <a:latin typeface="+mn-lt"/>
              </a:rPr>
              <a:t>Update on COVID-19 Impacts on the USAP</a:t>
            </a:r>
            <a:endParaRPr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" y="1325154"/>
            <a:ext cx="11049000" cy="496866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3200" b="1" dirty="0">
                <a:solidFill>
                  <a:srgbClr val="FFFFFF"/>
                </a:solidFill>
                <a:cs typeface="Arial"/>
              </a:rPr>
              <a:t>All three USAP Antarctic Stations continue to operate safely, and no indications of the virus have been detected. 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3200" b="1" dirty="0">
                <a:solidFill>
                  <a:srgbClr val="FFFFFF"/>
                </a:solidFill>
                <a:cs typeface="Arial"/>
              </a:rPr>
              <a:t>April and May flights to place McMurdo Station into winter status were completed.  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3200" b="1" dirty="0">
                <a:solidFill>
                  <a:srgbClr val="FFFFFF"/>
                </a:solidFill>
                <a:cs typeface="Arial"/>
              </a:rPr>
              <a:t>RVIB Nathaniel B. Palmer is at port in the U.S.; samples are being delivered.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3200" b="1" dirty="0">
                <a:solidFill>
                  <a:srgbClr val="FFFFFF"/>
                </a:solidFill>
                <a:cs typeface="Arial"/>
              </a:rPr>
              <a:t>Modified the Physical Qualification (PQ) requirements for USAP have been developed to incorporate CDC guidelines regarding higher risk individuals.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2E0437-3D8C-DB41-8B63-53C26921467E}"/>
              </a:ext>
            </a:extLst>
          </p:cNvPr>
          <p:cNvCxnSpPr/>
          <p:nvPr/>
        </p:nvCxnSpPr>
        <p:spPr>
          <a:xfrm>
            <a:off x="381000" y="1066800"/>
            <a:ext cx="11430000" cy="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2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95"/>
    </mc:Choice>
    <mc:Fallback>
      <p:transition spd="slow" advTm="716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18891"/>
            <a:ext cx="11430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000" b="1" dirty="0">
                <a:solidFill>
                  <a:srgbClr val="FFFF00"/>
                </a:solidFill>
                <a:latin typeface="+mn-lt"/>
              </a:rPr>
              <a:t>Unique challenges for the 2020/21 USAP Season</a:t>
            </a:r>
            <a:endParaRPr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" y="1219200"/>
            <a:ext cx="11049000" cy="543033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2800" b="1" dirty="0">
                <a:solidFill>
                  <a:srgbClr val="FFFFFF"/>
                </a:solidFill>
                <a:cs typeface="Arial"/>
              </a:rPr>
              <a:t>The early season pace of activity will be slow to avoid exposing existing crews to the virus and to ensure new crews do not carry the virus to the stations.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2800" b="1" dirty="0">
                <a:solidFill>
                  <a:srgbClr val="FFFFFF"/>
                </a:solidFill>
                <a:cs typeface="Arial"/>
              </a:rPr>
              <a:t>Deployments will be implemented using the best testing, treatments and other techniques that are available. </a:t>
            </a:r>
            <a:r>
              <a:rPr lang="en-US" sz="2800" b="1">
                <a:solidFill>
                  <a:srgbClr val="FFFFFF"/>
                </a:solidFill>
                <a:cs typeface="Arial"/>
              </a:rPr>
              <a:t>Will limit the number of deployers that can be safely accommodated. 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2800" b="1">
                <a:solidFill>
                  <a:srgbClr val="FFFFFF"/>
                </a:solidFill>
                <a:cs typeface="Arial"/>
              </a:rPr>
              <a:t>Stricter </a:t>
            </a:r>
            <a:r>
              <a:rPr lang="en-US" sz="2800" b="1" dirty="0">
                <a:solidFill>
                  <a:srgbClr val="FFFFFF"/>
                </a:solidFill>
                <a:cs typeface="Arial"/>
              </a:rPr>
              <a:t>PQ guidelines will make workforce recruitment challenging.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2800" b="1" dirty="0">
                <a:solidFill>
                  <a:srgbClr val="FFFFFF"/>
                </a:solidFill>
                <a:cs typeface="Arial"/>
              </a:rPr>
              <a:t>International travel restrictions may persist adding additional challenges.</a:t>
            </a:r>
          </a:p>
          <a:p>
            <a:pPr marL="466725" marR="68580" indent="-457200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39800" algn="l"/>
              </a:tabLst>
            </a:pPr>
            <a:r>
              <a:rPr lang="en-US" sz="2800" b="1" dirty="0">
                <a:solidFill>
                  <a:srgbClr val="FFFFFF"/>
                </a:solidFill>
                <a:cs typeface="Arial"/>
              </a:rPr>
              <a:t>Restrictions by other National Antarctic Programs will impact USAP movements.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2E0437-3D8C-DB41-8B63-53C26921467E}"/>
              </a:ext>
            </a:extLst>
          </p:cNvPr>
          <p:cNvCxnSpPr/>
          <p:nvPr/>
        </p:nvCxnSpPr>
        <p:spPr>
          <a:xfrm>
            <a:off x="381000" y="1066800"/>
            <a:ext cx="11430000" cy="0"/>
          </a:xfrm>
          <a:prstGeom prst="line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3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71"/>
    </mc:Choice>
    <mc:Fallback>
      <p:transition spd="slow" advTm="10507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1078</Words>
  <Application>Microsoft Macintosh PowerPoint</Application>
  <PresentationFormat>Widescreen</PresentationFormat>
  <Paragraphs>84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Antarctic Sciences Office Hour  April 2020 COVID-19 Research Impacts  We will begin soon        Please submit questions via the Q&amp;A button  Please set to  “Send anonymously”</vt:lpstr>
      <vt:lpstr>  Do you have questions? </vt:lpstr>
      <vt:lpstr>PowerPoint Presentation</vt:lpstr>
      <vt:lpstr>Antarctic Sciences: Virtual Office Hour – Welcome!</vt:lpstr>
      <vt:lpstr>Antarctic Sciences: Virtual Office Hour – Welcome!</vt:lpstr>
      <vt:lpstr>Sources of NSF information Check frequently for updates</vt:lpstr>
      <vt:lpstr>PowerPoint Presentation</vt:lpstr>
      <vt:lpstr>Update on COVID-19 Impacts on the USAP</vt:lpstr>
      <vt:lpstr>Unique challenges for the 2020/21 USAP Season</vt:lpstr>
      <vt:lpstr>Tiered priorities to guide planning</vt:lpstr>
      <vt:lpstr>Update on COVID-19 Impacts on the USAP</vt:lpstr>
      <vt:lpstr>  Do you have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Kensill, Trinka (Contractor)</dc:creator>
  <cp:lastModifiedBy>Isern, Alexandra R.</cp:lastModifiedBy>
  <cp:revision>6</cp:revision>
  <dcterms:created xsi:type="dcterms:W3CDTF">2020-04-13T19:39:11Z</dcterms:created>
  <dcterms:modified xsi:type="dcterms:W3CDTF">2020-05-22T17:13:05Z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2020-04-13T00:00:00Z</vt:filetime>
  </property>
</Properties>
</file>