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83" r:id="rId4"/>
    <p:sldId id="276" r:id="rId5"/>
    <p:sldId id="297" r:id="rId6"/>
    <p:sldId id="277" r:id="rId7"/>
    <p:sldId id="299" r:id="rId8"/>
    <p:sldId id="278" r:id="rId9"/>
    <p:sldId id="279" r:id="rId10"/>
    <p:sldId id="280" r:id="rId11"/>
    <p:sldId id="284" r:id="rId12"/>
    <p:sldId id="286" r:id="rId13"/>
    <p:sldId id="287" r:id="rId14"/>
    <p:sldId id="288" r:id="rId15"/>
    <p:sldId id="291" r:id="rId16"/>
    <p:sldId id="260" r:id="rId17"/>
    <p:sldId id="265" r:id="rId18"/>
    <p:sldId id="261" r:id="rId19"/>
    <p:sldId id="269" r:id="rId20"/>
    <p:sldId id="271" r:id="rId21"/>
    <p:sldId id="272" r:id="rId22"/>
    <p:sldId id="273" r:id="rId23"/>
    <p:sldId id="275" r:id="rId24"/>
    <p:sldId id="259" r:id="rId25"/>
    <p:sldId id="264" r:id="rId26"/>
    <p:sldId id="300" r:id="rId27"/>
    <p:sldId id="301" r:id="rId28"/>
    <p:sldId id="302" r:id="rId29"/>
    <p:sldId id="258" r:id="rId30"/>
    <p:sldId id="303" r:id="rId31"/>
    <p:sldId id="298" r:id="rId32"/>
    <p:sldId id="292" r:id="rId33"/>
    <p:sldId id="293" r:id="rId34"/>
    <p:sldId id="294" r:id="rId35"/>
    <p:sldId id="295" r:id="rId36"/>
    <p:sldId id="29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450" y="-84"/>
      </p:cViewPr>
      <p:guideLst>
        <p:guide orient="horz" pos="2158"/>
        <p:guide pos="28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63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A3C59-420A-B04F-967C-89A980C94119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EDAB3-5B98-0B41-A27C-806889323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F85D7-8867-B64E-B220-15DABA6E290D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B0184-EBA8-7141-B222-46C6BAB75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0FC53D-29E4-40F5-90D6-68EA46ADB4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F3E83-53E0-4731-9C5D-4E1BA50EEC3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BBBB41-6032-AE4E-A801-B610DF2311D5}" type="slidenum">
              <a:rPr lang="en-US"/>
              <a:pPr/>
              <a:t>25</a:t>
            </a:fld>
            <a:endParaRPr lang="en-US"/>
          </a:p>
        </p:txBody>
      </p:sp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8F8EFA9-2B88-D54A-BBBB-425E1F6168F7}" type="slidenum">
              <a:rPr lang="en-US" sz="1200">
                <a:latin typeface="Calibri" charset="0"/>
              </a:rPr>
              <a:pPr algn="r"/>
              <a:t>25</a:t>
            </a:fld>
            <a:endParaRPr lang="en-US" sz="1200">
              <a:latin typeface="Calibri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9ABA25-AD4D-4F23-AB9E-C8DF4F5A5C8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  <p:sp>
        <p:nvSpPr>
          <p:cNvPr id="225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8EAA9-D0F0-1A4A-82F8-A57D8EA57FE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4009867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169DD-3BF5-4C50-A949-651B5FDB143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0184-EBA8-7141-B222-46C6BAB75E7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A0695B-19BD-4741-82A1-E9398658FE5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D73938-3095-8A4C-8156-B73BC5185640}" type="slidenum">
              <a:rPr lang="en-US"/>
              <a:pPr/>
              <a:t>8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AF49A0-834E-0245-AB44-1C4C13C04B7F}" type="slidenum">
              <a:rPr lang="en-US"/>
              <a:pPr/>
              <a:t>9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 descr="usap_logo_1x1.gif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853752" y="5295755"/>
            <a:ext cx="976228" cy="914400"/>
          </a:xfrm>
          <a:prstGeom prst="rect">
            <a:avLst/>
          </a:prstGeom>
        </p:spPr>
      </p:pic>
      <p:pic>
        <p:nvPicPr>
          <p:cNvPr id="18" name="Picture 17" descr="nsf_logo_transparent_color.gif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587668" y="4567376"/>
            <a:ext cx="9144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usap_logo_1x1.gif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853752" y="5295755"/>
            <a:ext cx="976228" cy="914400"/>
          </a:xfrm>
          <a:prstGeom prst="rect">
            <a:avLst/>
          </a:prstGeom>
        </p:spPr>
      </p:pic>
      <p:pic>
        <p:nvPicPr>
          <p:cNvPr id="16" name="Picture 15" descr="nsf_logo_transparent_color.gif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587668" y="4567376"/>
            <a:ext cx="9144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3B4D183-F537-40EF-891D-83F7B918FF2B}" type="datetimeFigureOut">
              <a:rPr lang="en-US" smtClean="0"/>
              <a:pPr/>
              <a:t>11/04/2011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A3BD4BA-7A96-421E-A236-5891F8081F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6" name="Picture 15" descr="nsf_logo_transparent_color.gif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8345056" y="152400"/>
            <a:ext cx="684086" cy="684086"/>
          </a:xfrm>
          <a:prstGeom prst="rect">
            <a:avLst/>
          </a:prstGeom>
        </p:spPr>
      </p:pic>
      <p:pic>
        <p:nvPicPr>
          <p:cNvPr id="22" name="Picture 21" descr="usap_logo_75.gif"/>
          <p:cNvPicPr>
            <a:picLocks noChangeAspect="1"/>
          </p:cNvPicPr>
          <p:nvPr userDrawn="1"/>
        </p:nvPicPr>
        <p:blipFill>
          <a:blip r:embed="rId14" cstate="screen"/>
          <a:stretch>
            <a:fillRect/>
          </a:stretch>
        </p:blipFill>
        <p:spPr>
          <a:xfrm>
            <a:off x="100302" y="152400"/>
            <a:ext cx="731303" cy="685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hyperlink" Target="http://www.wbur.org/special/antarctica/photogallery/krill/default.asp?counter=3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bur.org/special/antarctica/photogallery/glacier_retreat/default.asp?counter=1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hyperlink" Target="http://www.wbur.org/special/antarctica/photogallery/glacier_retreat/default.asp?counter=2" TargetMode="Externa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brianstone:Documents:Blue%20Ribbon%20Panel%20Background%20Documents:Blue%20Ribbon%20Panel%20Overview%20-%20Final.doc!OLE_LINK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brianstone:Documents:Blue%20Ribbon%20Panel%20Background%20Documents:Blue%20Ribbon%20Panel%20Overview%20-%20Final.doc!OLE_LINK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brianstone:Documents:Blue%20Ribbon%20Panel%20Background%20Documents:Blue%20Ribbon%20Panel%20Overview%20-%20Final.doc!OLE_LINK3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United States Antarctic Program</a:t>
            </a:r>
            <a:br>
              <a:rPr lang="en-US" dirty="0" smtClean="0"/>
            </a:br>
            <a:r>
              <a:rPr lang="en-US" dirty="0" smtClean="0"/>
              <a:t>Research Support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Brian W. Stone</a:t>
            </a:r>
          </a:p>
          <a:p>
            <a:r>
              <a:rPr lang="en-US" dirty="0" smtClean="0"/>
              <a:t>Division Director</a:t>
            </a:r>
          </a:p>
          <a:p>
            <a:r>
              <a:rPr lang="en-US" dirty="0" smtClean="0"/>
              <a:t>Antarctic Infrastructure &amp; Logistics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338138"/>
            <a:ext cx="8229600" cy="1252537"/>
          </a:xfrm>
        </p:spPr>
        <p:txBody>
          <a:bodyPr/>
          <a:lstStyle/>
          <a:p>
            <a:r>
              <a:rPr lang="en-US" dirty="0" smtClean="0"/>
              <a:t>McMurdo Area</a:t>
            </a:r>
            <a:endParaRPr lang="en-US" dirty="0"/>
          </a:p>
        </p:txBody>
      </p:sp>
      <p:pic>
        <p:nvPicPr>
          <p:cNvPr id="5" name="Picture 4" descr="MCMSound image from 9-21-11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44423" y="0"/>
            <a:ext cx="783930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Freeform 6"/>
          <p:cNvSpPr/>
          <p:nvPr/>
        </p:nvSpPr>
        <p:spPr>
          <a:xfrm>
            <a:off x="4164637" y="3033555"/>
            <a:ext cx="1278427" cy="377027"/>
          </a:xfrm>
          <a:custGeom>
            <a:avLst/>
            <a:gdLst>
              <a:gd name="connsiteX0" fmla="*/ 8667 w 1278427"/>
              <a:gd name="connsiteY0" fmla="*/ 377027 h 377027"/>
              <a:gd name="connsiteX1" fmla="*/ 1278427 w 1278427"/>
              <a:gd name="connsiteY1" fmla="*/ 208015 h 377027"/>
              <a:gd name="connsiteX2" fmla="*/ 1261092 w 1278427"/>
              <a:gd name="connsiteY2" fmla="*/ 143010 h 377027"/>
              <a:gd name="connsiteX3" fmla="*/ 775723 w 1278427"/>
              <a:gd name="connsiteY3" fmla="*/ 212348 h 377027"/>
              <a:gd name="connsiteX4" fmla="*/ 741054 w 1278427"/>
              <a:gd name="connsiteY4" fmla="*/ 0 h 377027"/>
              <a:gd name="connsiteX5" fmla="*/ 507037 w 1278427"/>
              <a:gd name="connsiteY5" fmla="*/ 30335 h 377027"/>
              <a:gd name="connsiteX6" fmla="*/ 537372 w 1278427"/>
              <a:gd name="connsiteY6" fmla="*/ 242684 h 377027"/>
              <a:gd name="connsiteX7" fmla="*/ 0 w 1278427"/>
              <a:gd name="connsiteY7" fmla="*/ 316356 h 377027"/>
              <a:gd name="connsiteX8" fmla="*/ 8667 w 1278427"/>
              <a:gd name="connsiteY8" fmla="*/ 377027 h 37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8427" h="377027">
                <a:moveTo>
                  <a:pt x="8667" y="377027"/>
                </a:moveTo>
                <a:lnTo>
                  <a:pt x="1278427" y="208015"/>
                </a:lnTo>
                <a:lnTo>
                  <a:pt x="1261092" y="143010"/>
                </a:lnTo>
                <a:lnTo>
                  <a:pt x="775723" y="212348"/>
                </a:lnTo>
                <a:lnTo>
                  <a:pt x="741054" y="0"/>
                </a:lnTo>
                <a:lnTo>
                  <a:pt x="507037" y="30335"/>
                </a:lnTo>
                <a:lnTo>
                  <a:pt x="537372" y="242684"/>
                </a:lnTo>
                <a:lnTo>
                  <a:pt x="0" y="316356"/>
                </a:lnTo>
                <a:lnTo>
                  <a:pt x="8667" y="377027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133228" y="5581740"/>
            <a:ext cx="489703" cy="1066078"/>
          </a:xfrm>
          <a:custGeom>
            <a:avLst/>
            <a:gdLst>
              <a:gd name="connsiteX0" fmla="*/ 0 w 489703"/>
              <a:gd name="connsiteY0" fmla="*/ 112675 h 1066078"/>
              <a:gd name="connsiteX1" fmla="*/ 424698 w 489703"/>
              <a:gd name="connsiteY1" fmla="*/ 1066078 h 1066078"/>
              <a:gd name="connsiteX2" fmla="*/ 489703 w 489703"/>
              <a:gd name="connsiteY2" fmla="*/ 1031409 h 1066078"/>
              <a:gd name="connsiteX3" fmla="*/ 130010 w 489703"/>
              <a:gd name="connsiteY3" fmla="*/ 229684 h 1066078"/>
              <a:gd name="connsiteX4" fmla="*/ 312023 w 489703"/>
              <a:gd name="connsiteY4" fmla="*/ 143011 h 1066078"/>
              <a:gd name="connsiteX5" fmla="*/ 238351 w 489703"/>
              <a:gd name="connsiteY5" fmla="*/ 0 h 1066078"/>
              <a:gd name="connsiteX6" fmla="*/ 0 w 489703"/>
              <a:gd name="connsiteY6" fmla="*/ 112675 h 106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703" h="1066078">
                <a:moveTo>
                  <a:pt x="0" y="112675"/>
                </a:moveTo>
                <a:lnTo>
                  <a:pt x="424698" y="1066078"/>
                </a:lnTo>
                <a:lnTo>
                  <a:pt x="489703" y="1031409"/>
                </a:lnTo>
                <a:lnTo>
                  <a:pt x="130010" y="229684"/>
                </a:lnTo>
                <a:lnTo>
                  <a:pt x="312023" y="143011"/>
                </a:lnTo>
                <a:lnTo>
                  <a:pt x="238351" y="0"/>
                </a:lnTo>
                <a:lnTo>
                  <a:pt x="0" y="11267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52899" y="2409509"/>
            <a:ext cx="407363" cy="264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6300" y="371475"/>
            <a:ext cx="2314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September 21, 2011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Satellite Image of McMurdo Area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8575" y="3524250"/>
            <a:ext cx="2000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Sea Ice Runway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4900" y="6162675"/>
            <a:ext cx="2000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Pegasus Runway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2325" y="1743075"/>
            <a:ext cx="103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Williams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Field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Amundsen – </a:t>
            </a:r>
            <a:r>
              <a:rPr lang="en-US" dirty="0" smtClean="0"/>
              <a:t>Scott</a:t>
            </a:r>
            <a:br>
              <a:rPr lang="en-US" dirty="0" smtClean="0"/>
            </a:br>
            <a:r>
              <a:rPr lang="en-US" dirty="0" smtClean="0"/>
              <a:t>South </a:t>
            </a:r>
            <a:r>
              <a:rPr lang="en-US" dirty="0"/>
              <a:t>Pole </a:t>
            </a:r>
            <a:r>
              <a:rPr lang="en-US" dirty="0" smtClean="0"/>
              <a:t>Station</a:t>
            </a:r>
            <a:endParaRPr lang="en-US" dirty="0"/>
          </a:p>
        </p:txBody>
      </p:sp>
      <p:pic>
        <p:nvPicPr>
          <p:cNvPr id="112644" name="Picture 4" descr="2007-10-26 1000Pass3 Stauch Wide 01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5207" y="1863920"/>
            <a:ext cx="6915385" cy="4610257"/>
          </a:xfrm>
          <a:prstGeom prst="rect">
            <a:avLst/>
          </a:prstGeom>
          <a:noFill/>
        </p:spPr>
      </p:pic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676400" y="1752600"/>
            <a:ext cx="1828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20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752600" y="3621852"/>
            <a:ext cx="2301993" cy="2855148"/>
            <a:chOff x="1104" y="1536"/>
            <a:chExt cx="1728" cy="2544"/>
          </a:xfrm>
        </p:grpSpPr>
        <p:sp>
          <p:nvSpPr>
            <p:cNvPr id="112651" name="Line 11"/>
            <p:cNvSpPr>
              <a:spLocks noChangeShapeType="1"/>
            </p:cNvSpPr>
            <p:nvPr/>
          </p:nvSpPr>
          <p:spPr bwMode="auto">
            <a:xfrm flipV="1">
              <a:off x="2016" y="1536"/>
              <a:ext cx="0" cy="2544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52" name="Line 12"/>
            <p:cNvSpPr>
              <a:spLocks noChangeShapeType="1"/>
            </p:cNvSpPr>
            <p:nvPr/>
          </p:nvSpPr>
          <p:spPr bwMode="auto">
            <a:xfrm flipH="1" flipV="1">
              <a:off x="2208" y="1536"/>
              <a:ext cx="624" cy="2544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53" name="Line 13"/>
            <p:cNvSpPr>
              <a:spLocks noChangeShapeType="1"/>
            </p:cNvSpPr>
            <p:nvPr/>
          </p:nvSpPr>
          <p:spPr bwMode="auto">
            <a:xfrm>
              <a:off x="2016" y="1536"/>
              <a:ext cx="192" cy="0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54" name="Line 14"/>
            <p:cNvSpPr>
              <a:spLocks noChangeShapeType="1"/>
            </p:cNvSpPr>
            <p:nvPr/>
          </p:nvSpPr>
          <p:spPr bwMode="auto">
            <a:xfrm>
              <a:off x="2016" y="4080"/>
              <a:ext cx="816" cy="0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55" name="Text Box 15"/>
            <p:cNvSpPr txBox="1">
              <a:spLocks noChangeArrowheads="1"/>
            </p:cNvSpPr>
            <p:nvPr/>
          </p:nvSpPr>
          <p:spPr bwMode="auto">
            <a:xfrm>
              <a:off x="1104" y="1680"/>
              <a:ext cx="912" cy="247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solidFill>
                    <a:srgbClr val="FF0000"/>
                  </a:solidFill>
                </a:rPr>
                <a:t>Runway 14,000’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181600" y="4495800"/>
            <a:ext cx="3048000" cy="1960563"/>
            <a:chOff x="3264" y="2832"/>
            <a:chExt cx="1920" cy="1235"/>
          </a:xfrm>
        </p:grpSpPr>
        <p:sp>
          <p:nvSpPr>
            <p:cNvPr id="112657" name="Line 17"/>
            <p:cNvSpPr>
              <a:spLocks noChangeShapeType="1"/>
            </p:cNvSpPr>
            <p:nvPr/>
          </p:nvSpPr>
          <p:spPr bwMode="auto">
            <a:xfrm>
              <a:off x="3264" y="2832"/>
              <a:ext cx="1920" cy="1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58" name="Text Box 18"/>
            <p:cNvSpPr txBox="1">
              <a:spLocks noChangeArrowheads="1"/>
            </p:cNvSpPr>
            <p:nvPr/>
          </p:nvSpPr>
          <p:spPr bwMode="auto">
            <a:xfrm>
              <a:off x="3681" y="3894"/>
              <a:ext cx="12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solidFill>
                    <a:srgbClr val="FF0000"/>
                  </a:solidFill>
                </a:rPr>
                <a:t>840 Miles to McMurdo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5635625" y="3197225"/>
            <a:ext cx="2784475" cy="1057275"/>
            <a:chOff x="3550" y="2014"/>
            <a:chExt cx="1754" cy="666"/>
          </a:xfrm>
        </p:grpSpPr>
        <p:sp>
          <p:nvSpPr>
            <p:cNvPr id="112660" name="Line 20"/>
            <p:cNvSpPr>
              <a:spLocks noChangeShapeType="1"/>
            </p:cNvSpPr>
            <p:nvPr/>
          </p:nvSpPr>
          <p:spPr bwMode="auto">
            <a:xfrm>
              <a:off x="3550" y="2296"/>
              <a:ext cx="1754" cy="3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61" name="Text Box 21"/>
            <p:cNvSpPr txBox="1">
              <a:spLocks noChangeArrowheads="1"/>
            </p:cNvSpPr>
            <p:nvPr/>
          </p:nvSpPr>
          <p:spPr bwMode="auto">
            <a:xfrm>
              <a:off x="3688" y="2014"/>
              <a:ext cx="10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solidFill>
                    <a:srgbClr val="FF0000"/>
                  </a:solidFill>
                </a:rPr>
                <a:t>5 Miles to SPRESSO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 South Pole Stations</a:t>
            </a:r>
          </a:p>
        </p:txBody>
      </p:sp>
      <p:pic>
        <p:nvPicPr>
          <p:cNvPr id="113667" name="Picture 3" descr="4_South_Pole_Station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599" y="1609604"/>
            <a:ext cx="8686800" cy="4276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coin_photo_30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2267185"/>
            <a:ext cx="3008190" cy="2925056"/>
          </a:xfrm>
          <a:prstGeom prst="rect">
            <a:avLst/>
          </a:prstGeom>
          <a:noFill/>
        </p:spPr>
      </p:pic>
      <p:sp>
        <p:nvSpPr>
          <p:cNvPr id="219146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Elevated Station Dedication</a:t>
            </a:r>
            <a:br>
              <a:rPr lang="en-US" dirty="0" smtClean="0"/>
            </a:br>
            <a:r>
              <a:rPr lang="en-US" sz="2667" dirty="0" smtClean="0"/>
              <a:t>January 12, 2008</a:t>
            </a:r>
            <a:endParaRPr lang="en-US" sz="2667" dirty="0"/>
          </a:p>
        </p:txBody>
      </p:sp>
      <p:pic>
        <p:nvPicPr>
          <p:cNvPr id="219147" name="Picture 11" descr="GEOPOLESTATION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82059" y="3378200"/>
            <a:ext cx="4724400" cy="314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Imag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06102" y="2163706"/>
            <a:ext cx="6977299" cy="4210307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 and Building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5105400" cy="838200"/>
          </a:xfrm>
        </p:spPr>
        <p:txBody>
          <a:bodyPr/>
          <a:lstStyle/>
          <a:p>
            <a:r>
              <a:rPr lang="en-US"/>
              <a:t>Zoning</a:t>
            </a:r>
          </a:p>
        </p:txBody>
      </p:sp>
      <p:pic>
        <p:nvPicPr>
          <p:cNvPr id="131077" name="Picture 5" descr="ATCM30_att005_e Map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83170" y="1066800"/>
            <a:ext cx="6781800" cy="5240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3" descr="AVW_DSC041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016000"/>
            <a:ext cx="9144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South Pole Science</a:t>
            </a:r>
            <a:endParaRPr lang="en-US" sz="2400" dirty="0" smtClean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222375"/>
            <a:ext cx="6059488" cy="5178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400" dirty="0" smtClean="0"/>
              <a:t>Elevated Station Area = 65,000 sq ft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400" dirty="0" smtClean="0"/>
              <a:t>Winter = 50 people; Summer = 220 people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400" dirty="0" smtClean="0"/>
              <a:t>Scientific Facilities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 dirty="0" smtClean="0"/>
              <a:t>Martin A. </a:t>
            </a:r>
            <a:r>
              <a:rPr lang="en-US" sz="1200" dirty="0" err="1" smtClean="0"/>
              <a:t>Pomerantz</a:t>
            </a:r>
            <a:r>
              <a:rPr lang="en-US" sz="1200" dirty="0" smtClean="0"/>
              <a:t> Observatory (MAPO)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 dirty="0" smtClean="0"/>
              <a:t>Dark Sector Lab (DSL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 dirty="0" err="1" smtClean="0"/>
              <a:t>IceCube</a:t>
            </a:r>
            <a:r>
              <a:rPr lang="en-US" sz="1200" dirty="0" smtClean="0"/>
              <a:t> Lab (ICL)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 dirty="0" smtClean="0"/>
              <a:t>Atmospheric Research Observatory (ARO)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 dirty="0" smtClean="0"/>
              <a:t>B2 Science Lab in Elevated Station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dirty="0" smtClean="0"/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400" dirty="0" smtClean="0"/>
              <a:t>~ 25 projects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Primarily astronomy and astrophysics projects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Also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dirty="0" smtClean="0"/>
              <a:t>Atmospheric Science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dirty="0" smtClean="0"/>
              <a:t>Geology and Geophysics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dirty="0" smtClean="0"/>
              <a:t>Glaciology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dirty="0" smtClean="0"/>
              <a:t>Microbiology</a:t>
            </a:r>
            <a:endParaRPr lang="en-US" sz="3200" dirty="0" smtClean="0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7962900" y="38290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07950" y="4102100"/>
            <a:ext cx="514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200"/>
              <a:t>ARO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723188" y="41957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DSL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6275388" y="4102100"/>
            <a:ext cx="6334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MAPO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8686800" y="3690938"/>
            <a:ext cx="420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ICL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2501900" y="3965575"/>
            <a:ext cx="162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Elevated Station (B2)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53685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almer Overhead 2006A"/>
          <p:cNvPicPr>
            <a:picLocks noChangeAspect="1" noChangeArrowheads="1"/>
          </p:cNvPicPr>
          <p:nvPr/>
        </p:nvPicPr>
        <p:blipFill>
          <a:blip r:embed="rId3" cstate="screen">
            <a:lum contrast="6000"/>
          </a:blip>
          <a:srcRect/>
          <a:stretch>
            <a:fillRect/>
          </a:stretch>
        </p:blipFill>
        <p:spPr bwMode="auto">
          <a:xfrm>
            <a:off x="3905015" y="1357484"/>
            <a:ext cx="4876800" cy="3251200"/>
          </a:xfrm>
          <a:prstGeom prst="rect">
            <a:avLst/>
          </a:prstGeom>
          <a:noFill/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19193" y="1710252"/>
            <a:ext cx="36258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b="1" dirty="0">
                <a:solidFill>
                  <a:srgbClr val="0000FF"/>
                </a:solidFill>
              </a:rPr>
              <a:t>Palmer Station is located on</a:t>
            </a:r>
          </a:p>
          <a:p>
            <a:r>
              <a:rPr kumimoji="1" lang="en-US" b="1" dirty="0">
                <a:solidFill>
                  <a:srgbClr val="0000FF"/>
                </a:solidFill>
              </a:rPr>
              <a:t>Anvers Island on the west side</a:t>
            </a:r>
          </a:p>
          <a:p>
            <a:r>
              <a:rPr kumimoji="1" lang="en-US" b="1" dirty="0">
                <a:solidFill>
                  <a:srgbClr val="0000FF"/>
                </a:solidFill>
              </a:rPr>
              <a:t>of the Antarctic Peninsula</a:t>
            </a:r>
            <a:r>
              <a:rPr kumimoji="1" lang="en-US" b="1" dirty="0">
                <a:solidFill>
                  <a:schemeClr val="tx2"/>
                </a:solidFill>
              </a:rPr>
              <a:t> </a:t>
            </a:r>
          </a:p>
          <a:p>
            <a:endParaRPr kumimoji="1" lang="en-US" b="1" dirty="0">
              <a:solidFill>
                <a:schemeClr val="tx2"/>
              </a:solidFill>
            </a:endParaRPr>
          </a:p>
          <a:p>
            <a:endParaRPr kumimoji="1" lang="en-US" b="1" dirty="0">
              <a:solidFill>
                <a:schemeClr val="tx2"/>
              </a:solidFill>
            </a:endParaRPr>
          </a:p>
          <a:p>
            <a:r>
              <a:rPr kumimoji="1" lang="en-US" b="1" dirty="0">
                <a:solidFill>
                  <a:schemeClr val="tx2"/>
                </a:solidFill>
              </a:rPr>
              <a:t>Summer (early Sept to mid Mar)</a:t>
            </a:r>
          </a:p>
          <a:p>
            <a:r>
              <a:rPr kumimoji="1" lang="en-US" b="1" dirty="0">
                <a:solidFill>
                  <a:schemeClr val="tx2"/>
                </a:solidFill>
              </a:rPr>
              <a:t>	 43 persons</a:t>
            </a:r>
          </a:p>
          <a:p>
            <a:r>
              <a:rPr kumimoji="1" lang="en-US" b="1" dirty="0">
                <a:solidFill>
                  <a:schemeClr val="tx2"/>
                </a:solidFill>
              </a:rPr>
              <a:t>	 +28 to +36ºF</a:t>
            </a:r>
          </a:p>
          <a:p>
            <a:endParaRPr kumimoji="1" lang="en-US" b="1" dirty="0">
              <a:solidFill>
                <a:schemeClr val="tx2"/>
              </a:solidFill>
            </a:endParaRPr>
          </a:p>
          <a:p>
            <a:r>
              <a:rPr kumimoji="1" lang="en-US" b="1" dirty="0">
                <a:solidFill>
                  <a:schemeClr val="tx2"/>
                </a:solidFill>
              </a:rPr>
              <a:t>Winter	30-40 persons</a:t>
            </a:r>
          </a:p>
          <a:p>
            <a:r>
              <a:rPr kumimoji="1" lang="en-US" b="1" dirty="0">
                <a:solidFill>
                  <a:schemeClr val="tx2"/>
                </a:solidFill>
              </a:rPr>
              <a:t>	 +18 to +27ºF</a:t>
            </a:r>
          </a:p>
          <a:p>
            <a:endParaRPr kumimoji="1" lang="en-US" b="1" dirty="0">
              <a:solidFill>
                <a:schemeClr val="tx2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219200" y="4813300"/>
            <a:ext cx="3727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b="1">
                <a:solidFill>
                  <a:schemeClr val="tx2"/>
                </a:solidFill>
              </a:rPr>
              <a:t>Major Science</a:t>
            </a:r>
          </a:p>
          <a:p>
            <a:r>
              <a:rPr kumimoji="1" lang="en-US" b="1">
                <a:solidFill>
                  <a:schemeClr val="tx2"/>
                </a:solidFill>
              </a:rPr>
              <a:t>	Organisms, ecosystems</a:t>
            </a:r>
          </a:p>
          <a:p>
            <a:r>
              <a:rPr kumimoji="1" lang="en-US" b="1">
                <a:solidFill>
                  <a:schemeClr val="tx2"/>
                </a:solidFill>
              </a:rPr>
              <a:t>	Ocean science</a:t>
            </a:r>
          </a:p>
          <a:p>
            <a:r>
              <a:rPr kumimoji="1" lang="en-US" b="1">
                <a:solidFill>
                  <a:schemeClr val="tx2"/>
                </a:solidFill>
              </a:rPr>
              <a:t>	Biology, chemistry</a:t>
            </a:r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553200" y="4724400"/>
            <a:ext cx="2286000" cy="1752600"/>
            <a:chOff x="4176" y="2976"/>
            <a:chExt cx="1440" cy="1104"/>
          </a:xfrm>
        </p:grpSpPr>
        <p:pic>
          <p:nvPicPr>
            <p:cNvPr id="10251" name="Picture 11" descr="USAP sites"/>
            <p:cNvPicPr>
              <a:picLocks noChangeAspect="1" noChangeArrowheads="1"/>
            </p:cNvPicPr>
            <p:nvPr/>
          </p:nvPicPr>
          <p:blipFill>
            <a:blip r:embed="rId4" cstate="screen">
              <a:lum contrast="6000"/>
            </a:blip>
            <a:srcRect/>
            <a:stretch>
              <a:fillRect/>
            </a:stretch>
          </p:blipFill>
          <p:spPr bwMode="auto">
            <a:xfrm>
              <a:off x="4176" y="2976"/>
              <a:ext cx="1440" cy="1104"/>
            </a:xfrm>
            <a:prstGeom prst="rect">
              <a:avLst/>
            </a:prstGeom>
            <a:noFill/>
          </p:spPr>
        </p:pic>
        <p:sp>
          <p:nvSpPr>
            <p:cNvPr id="10253" name="Oval 13"/>
            <p:cNvSpPr>
              <a:spLocks noChangeArrowheads="1"/>
            </p:cNvSpPr>
            <p:nvPr/>
          </p:nvSpPr>
          <p:spPr bwMode="auto">
            <a:xfrm>
              <a:off x="4542" y="3329"/>
              <a:ext cx="45" cy="64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5" name="Rectangle 15"/>
            <p:cNvSpPr>
              <a:spLocks noChangeArrowheads="1"/>
            </p:cNvSpPr>
            <p:nvPr/>
          </p:nvSpPr>
          <p:spPr bwMode="auto">
            <a:xfrm>
              <a:off x="4519" y="3138"/>
              <a:ext cx="251" cy="10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6" name="Rectangle 16"/>
            <p:cNvSpPr>
              <a:spLocks noChangeArrowheads="1"/>
            </p:cNvSpPr>
            <p:nvPr/>
          </p:nvSpPr>
          <p:spPr bwMode="auto">
            <a:xfrm>
              <a:off x="4633" y="3838"/>
              <a:ext cx="252" cy="10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7" name="Rectangle 17"/>
            <p:cNvSpPr>
              <a:spLocks noChangeArrowheads="1"/>
            </p:cNvSpPr>
            <p:nvPr/>
          </p:nvSpPr>
          <p:spPr bwMode="auto">
            <a:xfrm>
              <a:off x="5136" y="3520"/>
              <a:ext cx="160" cy="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Palmer Station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Palmer Station</a:t>
            </a:r>
            <a:endParaRPr lang="en-US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4101" y="2505605"/>
            <a:ext cx="4878269" cy="399491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000" dirty="0" smtClean="0"/>
              <a:t>West Antarctic Peninsula, accessed by vessel only (4 days from Chile)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000" dirty="0" smtClean="0"/>
              <a:t>Summer population 45, winter 18-35, 23-person summer support staff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000" dirty="0" smtClean="0"/>
              <a:t>Two main and five secondary buildings, two large fuel storage tanks and pier (built in 1967)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000" dirty="0" smtClean="0"/>
              <a:t>~15 research projects, mostly marine biology and ecology, remote sensing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000" dirty="0" smtClean="0"/>
              <a:t>Extensively equipped 2,000 sq-ft. laboratory with sea water aquaria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000" dirty="0" smtClean="0"/>
              <a:t>Science operations via Zodiac boats to local waters and islands</a:t>
            </a:r>
          </a:p>
        </p:txBody>
      </p:sp>
      <p:pic>
        <p:nvPicPr>
          <p:cNvPr id="14341" name="Picture 5" descr="050920-468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78053" y="2634074"/>
            <a:ext cx="3853235" cy="256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1699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9000" y="23622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7200" y="1219200"/>
            <a:ext cx="64198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Two fuel types</a:t>
            </a:r>
          </a:p>
          <a:p>
            <a:r>
              <a:rPr lang="en-US" b="1"/>
              <a:t>  - Marine diesel (delivered from resupply vessel bunkers)</a:t>
            </a:r>
          </a:p>
          <a:p>
            <a:r>
              <a:rPr lang="en-US" b="1"/>
              <a:t>  - Gasoline</a:t>
            </a:r>
          </a:p>
          <a:p>
            <a:endParaRPr lang="en-US" b="1"/>
          </a:p>
          <a:p>
            <a:r>
              <a:rPr lang="en-US" b="1"/>
              <a:t>Bulk storage facility</a:t>
            </a:r>
          </a:p>
          <a:p>
            <a:r>
              <a:rPr lang="en-US" b="1"/>
              <a:t>  - 2 large storage tanks</a:t>
            </a:r>
          </a:p>
          <a:p>
            <a:r>
              <a:rPr lang="en-US" b="1"/>
              <a:t>  - distribution system is</a:t>
            </a:r>
          </a:p>
          <a:p>
            <a:r>
              <a:rPr lang="en-US" b="1"/>
              <a:t>       via welded pipelines</a:t>
            </a:r>
          </a:p>
          <a:p>
            <a:endParaRPr lang="en-US" b="1"/>
          </a:p>
          <a:p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top quality researchers from U.S. institutions and put them into Antarctica each year for short and long term observations.</a:t>
            </a:r>
          </a:p>
          <a:p>
            <a:r>
              <a:rPr lang="en-US" dirty="0" smtClean="0"/>
              <a:t>We do this by using the operations and logistics capabilities and the investment in fixed facilities made over the past 56 years.</a:t>
            </a:r>
          </a:p>
          <a:p>
            <a:r>
              <a:rPr lang="en-US" dirty="0" smtClean="0"/>
              <a:t>Anyone can be a polar explorer.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Support Concept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1295400"/>
            <a:ext cx="420052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1219200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 descr="The team of divers in the open lead in the ice next to the zodiac with the diver and krill tenders ready to take the catch.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85800" y="3733800"/>
            <a:ext cx="3581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map_boa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66800" y="1387475"/>
            <a:ext cx="6591300" cy="5089525"/>
          </a:xfrm>
          <a:prstGeom prst="rect">
            <a:avLst/>
          </a:prstGeom>
          <a:noFill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667000" y="228600"/>
            <a:ext cx="305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Palmer Station Operations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7000" y="228600"/>
            <a:ext cx="305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Palmer Station Operations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90550" y="1201738"/>
            <a:ext cx="79438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Palmer area is typical of a cold marine environment</a:t>
            </a:r>
          </a:p>
          <a:p>
            <a:r>
              <a:rPr lang="en-US"/>
              <a:t>  - Many local islands with micro-ecosystems</a:t>
            </a:r>
          </a:p>
          <a:p>
            <a:r>
              <a:rPr lang="en-US"/>
              <a:t>  - Sea ice is ephemeral and exhibits floes, brash and fast conditions at times</a:t>
            </a:r>
          </a:p>
          <a:p>
            <a:endParaRPr lang="en-US"/>
          </a:p>
          <a:p>
            <a:r>
              <a:rPr lang="en-US"/>
              <a:t>Site of station has experienced dramatic glacial retreat</a:t>
            </a:r>
          </a:p>
        </p:txBody>
      </p:sp>
      <p:pic>
        <p:nvPicPr>
          <p:cNvPr id="4101" name="Picture 5" descr="This map shows the movement of the ice over the last 30 years. &lt;i&gt;Image by Jeff Otten&lt;/i&gt;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9550" y="2667000"/>
            <a:ext cx="4743450" cy="3502025"/>
          </a:xfrm>
          <a:prstGeom prst="rect">
            <a:avLst/>
          </a:prstGeom>
          <a:noFill/>
        </p:spPr>
      </p:pic>
      <p:pic>
        <p:nvPicPr>
          <p:cNvPr id="4102" name="Picture 6" descr="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67200" y="4191000"/>
            <a:ext cx="4648200" cy="2233613"/>
          </a:xfrm>
          <a:prstGeom prst="rect">
            <a:avLst/>
          </a:prstGeom>
          <a:noFill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715000" y="4267200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en-US" sz="2000">
                <a:solidFill>
                  <a:schemeClr val="tx2"/>
                </a:solidFill>
              </a:rPr>
              <a:t>1963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8089900" y="4267200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en-US" sz="2000">
                <a:solidFill>
                  <a:schemeClr val="tx2"/>
                </a:solidFill>
              </a:rPr>
              <a:t>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ALMERSTATION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4938" y="1651290"/>
            <a:ext cx="8872537" cy="3760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Support Sites</a:t>
            </a:r>
            <a:br>
              <a:rPr lang="en-US" dirty="0" smtClean="0"/>
            </a:br>
            <a:r>
              <a:rPr lang="en-US" sz="2400" dirty="0" smtClean="0"/>
              <a:t>Current Trends</a:t>
            </a:r>
          </a:p>
        </p:txBody>
      </p:sp>
      <p:sp>
        <p:nvSpPr>
          <p:cNvPr id="46085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57200" y="2013184"/>
            <a:ext cx="3399837" cy="421451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000" dirty="0" smtClean="0"/>
              <a:t>Large, complex, integrated projects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000" dirty="0" smtClean="0"/>
              <a:t>Deep field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000" dirty="0" smtClean="0"/>
              <a:t>Access minimally sampled remote areas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000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000" dirty="0" smtClean="0">
                <a:solidFill>
                  <a:srgbClr val="0033CC"/>
                </a:solidFill>
              </a:rPr>
              <a:t>PIG Project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rgbClr val="0033CC"/>
                </a:solidFill>
              </a:rPr>
              <a:t>    </a:t>
            </a:r>
            <a:r>
              <a:rPr lang="en-US" sz="1800" dirty="0" smtClean="0">
                <a:solidFill>
                  <a:srgbClr val="0033CC"/>
                </a:solidFill>
              </a:rPr>
              <a:t>- Helicopter field camp at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rgbClr val="0033CC"/>
                </a:solidFill>
              </a:rPr>
              <a:t>       Pine Island Glacier (PIG) supporting integrated system science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rgbClr val="0033CC"/>
                </a:solidFill>
              </a:rPr>
              <a:t>     - Supported by surface traverse from Byrd Field camp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rgbClr val="0033CC"/>
                </a:solidFill>
              </a:rPr>
              <a:t>     - Drilling/</a:t>
            </a:r>
            <a:r>
              <a:rPr lang="en-US" sz="1800" dirty="0" err="1" smtClean="0">
                <a:solidFill>
                  <a:srgbClr val="0033CC"/>
                </a:solidFill>
              </a:rPr>
              <a:t>instrumenting</a:t>
            </a:r>
            <a:r>
              <a:rPr lang="en-US" sz="1800" dirty="0" smtClean="0">
                <a:solidFill>
                  <a:srgbClr val="0033CC"/>
                </a:solidFill>
              </a:rPr>
              <a:t> PIG to access sub-glacial environment (air-glacier-ocean interfaces)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 smtClean="0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46086" name="Picture 6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3895725" y="1600200"/>
            <a:ext cx="5248275" cy="4941888"/>
          </a:xfrm>
          <a:prstGeom prst="rect">
            <a:avLst/>
          </a:prstGeom>
        </p:spPr>
      </p:pic>
      <p:sp>
        <p:nvSpPr>
          <p:cNvPr id="46088" name="AutoShape 8" descr="image001"/>
          <p:cNvSpPr>
            <a:spLocks noChangeAspect="1" noChangeArrowheads="1"/>
          </p:cNvSpPr>
          <p:nvPr/>
        </p:nvSpPr>
        <p:spPr bwMode="auto">
          <a:xfrm>
            <a:off x="127000" y="46038"/>
            <a:ext cx="6315075" cy="55054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6090" name="AutoShape 10" descr="image001"/>
          <p:cNvSpPr>
            <a:spLocks noChangeAspect="1" noChangeArrowheads="1"/>
          </p:cNvSpPr>
          <p:nvPr/>
        </p:nvSpPr>
        <p:spPr bwMode="auto">
          <a:xfrm>
            <a:off x="127000" y="46038"/>
            <a:ext cx="6315075" cy="55054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27070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16370" y="2003778"/>
            <a:ext cx="5098816" cy="412238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Varied Camp Sizes</a:t>
            </a:r>
          </a:p>
          <a:p>
            <a:r>
              <a:rPr lang="en-US" dirty="0" smtClean="0"/>
              <a:t>Contractor supports all field camps, and staffs the larger facilities </a:t>
            </a:r>
          </a:p>
          <a:p>
            <a:pPr lvl="2">
              <a:buNone/>
            </a:pPr>
            <a:r>
              <a:rPr lang="en-US" dirty="0" smtClean="0"/>
              <a:t>WAIS Divide (deep field camp up to 60 people)</a:t>
            </a:r>
          </a:p>
          <a:p>
            <a:pPr lvl="2">
              <a:buNone/>
            </a:pPr>
            <a:r>
              <a:rPr lang="en-US" dirty="0" smtClean="0"/>
              <a:t>Lake Hoare (near field camp up to 20 people) </a:t>
            </a:r>
          </a:p>
          <a:p>
            <a:r>
              <a:rPr lang="en-US" dirty="0" smtClean="0"/>
              <a:t>Support includes </a:t>
            </a:r>
          </a:p>
          <a:p>
            <a:pPr lvl="2">
              <a:buNone/>
            </a:pPr>
            <a:r>
              <a:rPr lang="en-US" dirty="0" smtClean="0"/>
              <a:t>Cargo handling</a:t>
            </a:r>
          </a:p>
          <a:p>
            <a:pPr lvl="2">
              <a:buNone/>
            </a:pPr>
            <a:r>
              <a:rPr lang="en-US" dirty="0" smtClean="0"/>
              <a:t>Housekeeping</a:t>
            </a:r>
          </a:p>
          <a:p>
            <a:pPr lvl="2">
              <a:buNone/>
            </a:pPr>
            <a:r>
              <a:rPr lang="en-US" dirty="0" smtClean="0"/>
              <a:t>Construction</a:t>
            </a:r>
          </a:p>
          <a:p>
            <a:pPr lvl="2">
              <a:buNone/>
            </a:pPr>
            <a:r>
              <a:rPr lang="en-US" dirty="0" smtClean="0"/>
              <a:t>Field Safety</a:t>
            </a:r>
          </a:p>
          <a:p>
            <a:pPr lvl="2">
              <a:buNone/>
            </a:pPr>
            <a:r>
              <a:rPr lang="en-US" dirty="0" smtClean="0"/>
              <a:t>Camp operations</a:t>
            </a:r>
          </a:p>
          <a:p>
            <a:pPr lvl="2">
              <a:buNone/>
            </a:pPr>
            <a:r>
              <a:rPr lang="en-US" dirty="0" smtClean="0"/>
              <a:t>Airfield and aviation support</a:t>
            </a:r>
          </a:p>
          <a:p>
            <a:r>
              <a:rPr lang="en-US" dirty="0" smtClean="0"/>
              <a:t>Provides short-term technical field assistance for grantee-run camps</a:t>
            </a:r>
          </a:p>
          <a:p>
            <a:pPr lvl="2">
              <a:buNone/>
            </a:pPr>
            <a:r>
              <a:rPr lang="en-US" dirty="0" smtClean="0"/>
              <a:t>Mountaineering support </a:t>
            </a:r>
          </a:p>
          <a:p>
            <a:pPr lvl="2">
              <a:buNone/>
            </a:pPr>
            <a:r>
              <a:rPr lang="en-US" dirty="0" smtClean="0"/>
              <a:t>Field assistant support </a:t>
            </a:r>
          </a:p>
          <a:p>
            <a:r>
              <a:rPr lang="en-US" dirty="0" smtClean="0"/>
              <a:t>Marine Group supports camps from the vessels</a:t>
            </a:r>
          </a:p>
          <a:p>
            <a:pPr lvl="2">
              <a:buNone/>
            </a:pPr>
            <a:r>
              <a:rPr lang="en-US" dirty="0" smtClean="0"/>
              <a:t>Camps with established facilities (</a:t>
            </a:r>
            <a:r>
              <a:rPr lang="en-US" dirty="0" err="1" smtClean="0"/>
              <a:t>Copa</a:t>
            </a:r>
            <a:r>
              <a:rPr lang="en-US" dirty="0" smtClean="0"/>
              <a:t> and Cape </a:t>
            </a:r>
            <a:r>
              <a:rPr lang="en-US" dirty="0" err="1" smtClean="0"/>
              <a:t>Shirreff</a:t>
            </a:r>
            <a:r>
              <a:rPr lang="en-US" dirty="0" smtClean="0"/>
              <a:t>)</a:t>
            </a:r>
          </a:p>
          <a:p>
            <a:pPr lvl="2">
              <a:buNone/>
            </a:pPr>
            <a:r>
              <a:rPr lang="en-US" dirty="0" smtClean="0"/>
              <a:t>Small temporary tent camps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Support Sites</a:t>
            </a:r>
            <a:endParaRPr lang="en-US" dirty="0"/>
          </a:p>
        </p:txBody>
      </p:sp>
      <p:pic>
        <p:nvPicPr>
          <p:cNvPr id="8196" name="Picture 6" descr="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524000"/>
            <a:ext cx="35433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2731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225778" y="103395"/>
          <a:ext cx="8805510" cy="6737725"/>
        </p:xfrm>
        <a:graphic>
          <a:graphicData uri="http://schemas.openxmlformats.org/presentationml/2006/ole">
            <p:oleObj spid="_x0000_s71682" name="Document" r:id="rId4" imgW="4813123" imgH="3682864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205785" y="152399"/>
          <a:ext cx="8693621" cy="6676701"/>
        </p:xfrm>
        <a:graphic>
          <a:graphicData uri="http://schemas.openxmlformats.org/presentationml/2006/ole">
            <p:oleObj spid="_x0000_s72706" name="Document" r:id="rId4" imgW="4762325" imgH="3657465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186972" y="67737"/>
          <a:ext cx="8844316" cy="6768850"/>
        </p:xfrm>
        <a:graphic>
          <a:graphicData uri="http://schemas.openxmlformats.org/presentationml/2006/ole">
            <p:oleObj spid="_x0000_s73730" name="Document" r:id="rId4" imgW="4762325" imgH="3644766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Vessels</a:t>
            </a:r>
            <a:endParaRPr lang="en-US" sz="2400" dirty="0" smtClean="0"/>
          </a:p>
        </p:txBody>
      </p:sp>
      <p:sp>
        <p:nvSpPr>
          <p:cNvPr id="2150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838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tabLst>
                <a:tab pos="168275" algn="l"/>
                <a:tab pos="5543550" algn="l"/>
              </a:tabLst>
            </a:pPr>
            <a:endParaRPr lang="en-US" sz="2000" b="1" dirty="0" smtClean="0"/>
          </a:p>
          <a:p>
            <a:pPr marL="0" indent="0">
              <a:lnSpc>
                <a:spcPct val="90000"/>
              </a:lnSpc>
              <a:buNone/>
              <a:tabLst>
                <a:tab pos="168275" algn="l"/>
                <a:tab pos="5543550" algn="l"/>
              </a:tabLst>
            </a:pPr>
            <a:r>
              <a:rPr lang="en-US" sz="2000" b="1" dirty="0" smtClean="0"/>
              <a:t>Nathaniel B. Palmer</a:t>
            </a:r>
            <a:r>
              <a:rPr lang="en-US" sz="2000" dirty="0" smtClean="0"/>
              <a:t>	</a:t>
            </a:r>
            <a:r>
              <a:rPr lang="en-US" sz="2000" b="1" dirty="0" smtClean="0"/>
              <a:t>Lawrence M. Gould</a:t>
            </a:r>
          </a:p>
          <a:p>
            <a:pPr marL="0" indent="0">
              <a:lnSpc>
                <a:spcPct val="90000"/>
              </a:lnSpc>
              <a:tabLst>
                <a:tab pos="168275" algn="l"/>
                <a:tab pos="5543550" algn="l"/>
              </a:tabLst>
            </a:pPr>
            <a:endParaRPr lang="en-US" sz="2000" dirty="0" smtClean="0"/>
          </a:p>
        </p:txBody>
      </p:sp>
      <p:sp>
        <p:nvSpPr>
          <p:cNvPr id="21507" name="Text Box 1034"/>
          <p:cNvSpPr txBox="1">
            <a:spLocks noChangeArrowheads="1"/>
          </p:cNvSpPr>
          <p:nvPr/>
        </p:nvSpPr>
        <p:spPr bwMode="auto">
          <a:xfrm>
            <a:off x="4648200" y="3754438"/>
            <a:ext cx="43434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>
              <a:buFontTx/>
              <a:buChar char="•"/>
            </a:pPr>
            <a:r>
              <a:rPr lang="en-US" sz="1300">
                <a:solidFill>
                  <a:srgbClr val="000000"/>
                </a:solidFill>
                <a:ea typeface="ＭＳ Ｐゴシック"/>
                <a:cs typeface="ＭＳ Ｐゴシック"/>
              </a:rPr>
              <a:t>230-foot, 1,600 gross tons, Antarctic Research and Resupply Vessel (ARSV) – has supported USAP since commissioning in 1997</a:t>
            </a:r>
          </a:p>
          <a:p>
            <a:pPr marL="168275" indent="-168275">
              <a:buFontTx/>
              <a:buChar char="•"/>
            </a:pPr>
            <a:r>
              <a:rPr lang="en-US" sz="1300">
                <a:solidFill>
                  <a:srgbClr val="000000"/>
                </a:solidFill>
                <a:ea typeface="ＭＳ Ｐゴシック"/>
                <a:cs typeface="ＭＳ Ｐゴシック"/>
              </a:rPr>
              <a:t>Accommodates 28 researchers and support technicians. Eight additional people accommodated in berthing vans during the Drake Passage crossing. </a:t>
            </a:r>
          </a:p>
          <a:p>
            <a:pPr marL="168275" indent="-168275">
              <a:buFontTx/>
              <a:buChar char="•"/>
            </a:pPr>
            <a:r>
              <a:rPr lang="en-US" sz="1300">
                <a:solidFill>
                  <a:srgbClr val="000000"/>
                </a:solidFill>
                <a:ea typeface="ＭＳ Ｐゴシック"/>
                <a:cs typeface="ＭＳ Ｐゴシック"/>
              </a:rPr>
              <a:t>Over 2,500 sq ft laboratory/science support space</a:t>
            </a:r>
          </a:p>
          <a:p>
            <a:pPr marL="168275" indent="-168275">
              <a:buFontTx/>
              <a:buChar char="•"/>
            </a:pPr>
            <a:r>
              <a:rPr lang="en-US" sz="1300">
                <a:solidFill>
                  <a:srgbClr val="000000"/>
                </a:solidFill>
                <a:ea typeface="ＭＳ Ｐゴシック"/>
                <a:cs typeface="ＭＳ Ｐゴシック"/>
              </a:rPr>
              <a:t>Operates along the Antarctic Peninsula, in the South Shetland Islands, and elsewhere as required.</a:t>
            </a:r>
          </a:p>
          <a:p>
            <a:pPr marL="168275" indent="-168275">
              <a:buFontTx/>
              <a:buChar char="•"/>
            </a:pPr>
            <a:r>
              <a:rPr lang="en-US" sz="1300">
                <a:solidFill>
                  <a:srgbClr val="000000"/>
                </a:solidFill>
                <a:ea typeface="ＭＳ Ｐゴシック"/>
                <a:cs typeface="ＭＳ Ｐゴシック"/>
              </a:rPr>
              <a:t>Transports people and supplies between southern South America and Palmer Station </a:t>
            </a:r>
          </a:p>
          <a:p>
            <a:pPr marL="168275" indent="-168275">
              <a:buFontTx/>
              <a:buChar char="•"/>
            </a:pPr>
            <a:r>
              <a:rPr lang="en-US" sz="1300">
                <a:solidFill>
                  <a:srgbClr val="000000"/>
                </a:solidFill>
                <a:ea typeface="ＭＳ Ｐゴシック"/>
                <a:cs typeface="ＭＳ Ｐゴシック"/>
              </a:rPr>
              <a:t>Hull ice classification of ABS-A1 for moderate pack ice</a:t>
            </a:r>
          </a:p>
          <a:p>
            <a:pPr marL="168275" indent="-168275">
              <a:buFontTx/>
              <a:buChar char="•"/>
            </a:pPr>
            <a:r>
              <a:rPr lang="en-US" sz="1300">
                <a:solidFill>
                  <a:srgbClr val="000000"/>
                </a:solidFill>
                <a:ea typeface="ＭＳ Ｐゴシック"/>
                <a:cs typeface="ＭＳ Ｐゴシック"/>
              </a:rPr>
              <a:t>Endurance of up to 60 days</a:t>
            </a:r>
          </a:p>
          <a:p>
            <a:pPr marL="168275" indent="-168275">
              <a:buFontTx/>
              <a:buChar char="•"/>
            </a:pPr>
            <a:r>
              <a:rPr lang="en-US" sz="1300">
                <a:solidFill>
                  <a:srgbClr val="000000"/>
                </a:solidFill>
                <a:ea typeface="ＭＳ Ｐゴシック"/>
                <a:cs typeface="ＭＳ Ｐゴシック"/>
              </a:rPr>
              <a:t>Charter expires July 2015, with 5 additional 1-year NSF options through 2020</a:t>
            </a:r>
            <a:endParaRPr lang="en-US">
              <a:latin typeface="SimSun"/>
              <a:ea typeface="ＭＳ Ｐゴシック"/>
              <a:cs typeface="ＭＳ Ｐゴシック"/>
            </a:endParaRPr>
          </a:p>
        </p:txBody>
      </p:sp>
      <p:sp>
        <p:nvSpPr>
          <p:cNvPr id="21508" name="Text Box 1036"/>
          <p:cNvSpPr txBox="1">
            <a:spLocks noChangeArrowheads="1"/>
          </p:cNvSpPr>
          <p:nvPr/>
        </p:nvSpPr>
        <p:spPr bwMode="auto">
          <a:xfrm>
            <a:off x="381000" y="3754438"/>
            <a:ext cx="37338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ＭＳ Ｐゴシック"/>
              </a:rPr>
              <a:t>308-foot, 6,800 gross tons, Research Vessel Icebreaker (RVIB) – has supported USAP since commissioning in 1992</a:t>
            </a:r>
          </a:p>
          <a:p>
            <a:pPr marL="168275" indent="-168275"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ＭＳ Ｐゴシック"/>
              </a:rPr>
              <a:t>Accommodates 39 scientists and support technicians</a:t>
            </a:r>
          </a:p>
          <a:p>
            <a:pPr marL="168275" indent="-168275"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ＭＳ Ｐゴシック"/>
              </a:rPr>
              <a:t>Over 7,500 sq ft laboratory/science support space</a:t>
            </a:r>
          </a:p>
          <a:p>
            <a:pPr marL="168275" indent="-168275"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ＭＳ Ｐゴシック"/>
              </a:rPr>
              <a:t>Operates safely year-round in Southern Ocean</a:t>
            </a:r>
          </a:p>
          <a:p>
            <a:pPr marL="168275" indent="-168275"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  <a:ea typeface="ヒラギノ角ゴ ProN W3"/>
                <a:cs typeface="ヒラギノ角ゴ ProN W3"/>
              </a:rPr>
              <a:t>H</a:t>
            </a:r>
            <a:r>
              <a:rPr lang="en-US" sz="1400" dirty="0">
                <a:solidFill>
                  <a:srgbClr val="000000"/>
                </a:solidFill>
                <a:ea typeface="ＭＳ Ｐゴシック"/>
                <a:cs typeface="ＭＳ Ｐゴシック"/>
              </a:rPr>
              <a:t>ull rated ABS-A2 - can break 3 feet of ice at 3 knots</a:t>
            </a:r>
          </a:p>
          <a:p>
            <a:pPr marL="168275" indent="-168275"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  <a:ea typeface="ヒラギノ角ゴ ProN W3"/>
                <a:cs typeface="ヒラギノ角ゴ ProN W3"/>
              </a:rPr>
              <a:t>E</a:t>
            </a:r>
            <a:r>
              <a:rPr lang="en-US" sz="1400" dirty="0">
                <a:solidFill>
                  <a:srgbClr val="000000"/>
                </a:solidFill>
                <a:ea typeface="ＭＳ Ｐゴシック"/>
                <a:cs typeface="ＭＳ Ｐゴシック"/>
              </a:rPr>
              <a:t>ndurance of up to 75 days</a:t>
            </a:r>
          </a:p>
          <a:p>
            <a:pPr marL="168275" indent="-168275"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ＭＳ Ｐゴシック"/>
              </a:rPr>
              <a:t>Charter expires March 2012; RVIB Rebid </a:t>
            </a:r>
            <a:r>
              <a:rPr lang="en-US" sz="1400" b="1" i="1" dirty="0">
                <a:solidFill>
                  <a:srgbClr val="000000"/>
                </a:solidFill>
                <a:ea typeface="ＭＳ Ｐゴシック"/>
                <a:cs typeface="ＭＳ Ｐゴシック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ＭＳ Ｐゴシック"/>
                <a:cs typeface="ＭＳ Ｐゴシック"/>
              </a:rPr>
              <a:t>in progress</a:t>
            </a:r>
            <a:endParaRPr lang="en-US" sz="1400" dirty="0">
              <a:ea typeface="ＭＳ Ｐゴシック"/>
              <a:cs typeface="ＭＳ Ｐゴシック"/>
            </a:endParaRPr>
          </a:p>
        </p:txBody>
      </p:sp>
      <p:pic>
        <p:nvPicPr>
          <p:cNvPr id="21509" name="Picture 1037" descr="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2080" y="2047993"/>
            <a:ext cx="289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39" descr="1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62600" y="2057400"/>
            <a:ext cx="2819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Permanent Stations</a:t>
            </a:r>
          </a:p>
          <a:p>
            <a:pPr lvl="1"/>
            <a:r>
              <a:rPr lang="en-US" dirty="0" smtClean="0"/>
              <a:t>McMurdo Station</a:t>
            </a:r>
          </a:p>
          <a:p>
            <a:pPr lvl="1"/>
            <a:r>
              <a:rPr lang="en-US" dirty="0" smtClean="0"/>
              <a:t>South Pole Station</a:t>
            </a:r>
          </a:p>
          <a:p>
            <a:pPr lvl="1"/>
            <a:r>
              <a:rPr lang="en-US" dirty="0" smtClean="0"/>
              <a:t>Palmer Station</a:t>
            </a:r>
          </a:p>
          <a:p>
            <a:r>
              <a:rPr lang="en-US" dirty="0" smtClean="0"/>
              <a:t>Field sites</a:t>
            </a:r>
          </a:p>
          <a:p>
            <a:r>
              <a:rPr lang="en-US" dirty="0" smtClean="0"/>
              <a:t>Research vessels</a:t>
            </a:r>
          </a:p>
          <a:p>
            <a:r>
              <a:rPr lang="en-US" dirty="0" smtClean="0"/>
              <a:t>Transportation and other dual-use capabilities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Vessels</a:t>
            </a:r>
            <a:endParaRPr lang="en-US" dirty="0"/>
          </a:p>
        </p:txBody>
      </p:sp>
      <p:pic>
        <p:nvPicPr>
          <p:cNvPr id="4" name="Picture 3" descr="SeaTel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141" y="3427012"/>
            <a:ext cx="3384210" cy="273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obeltec Admiral MAX Pr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936" y="2484472"/>
            <a:ext cx="3250696" cy="243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Robot 1KA Seaglider 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5512" y="3298762"/>
            <a:ext cx="2298683" cy="3064910"/>
          </a:xfrm>
          <a:prstGeom prst="rect">
            <a:avLst/>
          </a:prstGeom>
        </p:spPr>
      </p:pic>
      <p:pic>
        <p:nvPicPr>
          <p:cNvPr id="7" name="Picture 6" descr="P9122547_33percent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855294" y="3657376"/>
            <a:ext cx="2398986" cy="32006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513" y="1791171"/>
            <a:ext cx="3775192" cy="176483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Future direction of ocean capabilities</a:t>
            </a:r>
          </a:p>
          <a:p>
            <a:pPr lvl="1"/>
            <a:r>
              <a:rPr lang="en-US" dirty="0" smtClean="0"/>
              <a:t>Internet</a:t>
            </a:r>
          </a:p>
          <a:p>
            <a:pPr lvl="1"/>
            <a:r>
              <a:rPr lang="en-US" dirty="0" smtClean="0"/>
              <a:t>Bathymetry</a:t>
            </a:r>
          </a:p>
          <a:p>
            <a:pPr lvl="1"/>
            <a:r>
              <a:rPr lang="en-US" dirty="0" smtClean="0"/>
              <a:t>Glider/AUV Support &amp; Handling Systems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9795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-17 NVG on ground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49802" y="2535295"/>
            <a:ext cx="3529753" cy="23531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C-17 Airlift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1408" y="4064000"/>
            <a:ext cx="34290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44593" y="1635658"/>
            <a:ext cx="4402666" cy="2565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LC-130 Operations</a:t>
            </a:r>
            <a:endParaRPr lang="en-US" dirty="0"/>
          </a:p>
        </p:txBody>
      </p:sp>
      <p:pic>
        <p:nvPicPr>
          <p:cNvPr id="4" name="Picture 3" descr="LC takeoff fron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5778" y="1618073"/>
            <a:ext cx="4522814" cy="3027669"/>
          </a:xfrm>
          <a:prstGeom prst="rect">
            <a:avLst/>
          </a:prstGeom>
        </p:spPr>
      </p:pic>
      <p:pic>
        <p:nvPicPr>
          <p:cNvPr id="5" name="Picture 4" descr="LC CDR System with SABIR arm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488527" y="1445655"/>
            <a:ext cx="3418302" cy="4546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79408" y="3929944"/>
            <a:ext cx="3471333" cy="260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Basler</a:t>
            </a:r>
            <a:r>
              <a:rPr lang="en-US" dirty="0" smtClean="0"/>
              <a:t> &amp; Twin Otter Aircraft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44592" y="1586530"/>
            <a:ext cx="4355629" cy="1946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16370" y="3687704"/>
            <a:ext cx="4222046" cy="2638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894204" y="1589852"/>
            <a:ext cx="2976484" cy="2235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722518" y="3960517"/>
            <a:ext cx="4086410" cy="257316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Helicopter Support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70594" y="3087982"/>
            <a:ext cx="3471332" cy="260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78371" y="1638298"/>
            <a:ext cx="3913481" cy="2604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44223" y="4398108"/>
            <a:ext cx="3640666" cy="221853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Overland Traverse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7483" y="1467556"/>
            <a:ext cx="4057727" cy="3043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6295" y="4606657"/>
            <a:ext cx="7366001" cy="2094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640203" y="1558535"/>
            <a:ext cx="4202759" cy="29045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28600" y="1796815"/>
            <a:ext cx="31432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kumimoji="1" lang="en-US" b="1" dirty="0">
                <a:solidFill>
                  <a:srgbClr val="0000FF"/>
                </a:solidFill>
              </a:rPr>
              <a:t>McMurdo is located on the</a:t>
            </a:r>
          </a:p>
          <a:p>
            <a:r>
              <a:rPr kumimoji="1" lang="en-US" b="1" dirty="0">
                <a:solidFill>
                  <a:srgbClr val="0000FF"/>
                </a:solidFill>
              </a:rPr>
              <a:t>southern tip of Hut Point</a:t>
            </a:r>
          </a:p>
          <a:p>
            <a:r>
              <a:rPr kumimoji="1" lang="en-US" b="1" dirty="0">
                <a:solidFill>
                  <a:srgbClr val="0000FF"/>
                </a:solidFill>
              </a:rPr>
              <a:t>Peninsula on Ross Island</a:t>
            </a:r>
            <a:r>
              <a:rPr kumimoji="1" lang="en-US" b="1" dirty="0">
                <a:solidFill>
                  <a:schemeClr val="tx2"/>
                </a:solidFill>
              </a:rPr>
              <a:t>   </a:t>
            </a:r>
          </a:p>
          <a:p>
            <a:endParaRPr kumimoji="1" lang="en-US" b="1" dirty="0">
              <a:solidFill>
                <a:schemeClr val="tx2"/>
              </a:solidFill>
            </a:endParaRPr>
          </a:p>
          <a:p>
            <a:endParaRPr kumimoji="1" lang="en-US" b="1" dirty="0">
              <a:solidFill>
                <a:schemeClr val="tx2"/>
              </a:solidFill>
            </a:endParaRPr>
          </a:p>
          <a:p>
            <a:r>
              <a:rPr kumimoji="1" lang="en-US" b="1" dirty="0">
                <a:solidFill>
                  <a:schemeClr val="tx2"/>
                </a:solidFill>
              </a:rPr>
              <a:t>Summer (1 Oct to 25 Feb)</a:t>
            </a:r>
          </a:p>
          <a:p>
            <a:r>
              <a:rPr kumimoji="1" lang="en-US" b="1" dirty="0">
                <a:solidFill>
                  <a:schemeClr val="tx2"/>
                </a:solidFill>
              </a:rPr>
              <a:t>	 900-1050 persons</a:t>
            </a:r>
          </a:p>
          <a:p>
            <a:r>
              <a:rPr kumimoji="1" lang="en-US" b="1" dirty="0">
                <a:solidFill>
                  <a:schemeClr val="tx2"/>
                </a:solidFill>
              </a:rPr>
              <a:t>	 -20 to 30ºF</a:t>
            </a:r>
          </a:p>
          <a:p>
            <a:endParaRPr kumimoji="1" lang="en-US" b="1" dirty="0">
              <a:solidFill>
                <a:schemeClr val="tx2"/>
              </a:solidFill>
            </a:endParaRPr>
          </a:p>
          <a:p>
            <a:r>
              <a:rPr kumimoji="1" lang="en-US" b="1" dirty="0">
                <a:solidFill>
                  <a:schemeClr val="tx2"/>
                </a:solidFill>
              </a:rPr>
              <a:t>Winter	100-200 persons</a:t>
            </a:r>
          </a:p>
          <a:p>
            <a:r>
              <a:rPr kumimoji="1" lang="en-US" b="1" dirty="0">
                <a:solidFill>
                  <a:schemeClr val="tx2"/>
                </a:solidFill>
              </a:rPr>
              <a:t>	-30 to -60ºF</a:t>
            </a:r>
          </a:p>
          <a:p>
            <a:endParaRPr kumimoji="1" lang="en-US" b="1" dirty="0">
              <a:solidFill>
                <a:schemeClr val="tx2"/>
              </a:solidFill>
            </a:endParaRPr>
          </a:p>
        </p:txBody>
      </p:sp>
      <p:pic>
        <p:nvPicPr>
          <p:cNvPr id="6148" name="Picture 4" descr="McMurdofromObHill copy"/>
          <p:cNvPicPr>
            <a:picLocks noChangeAspect="1" noChangeArrowheads="1"/>
          </p:cNvPicPr>
          <p:nvPr/>
        </p:nvPicPr>
        <p:blipFill>
          <a:blip r:embed="rId3" cstate="screen">
            <a:lum bright="12000" contrast="12000"/>
          </a:blip>
          <a:srcRect/>
          <a:stretch>
            <a:fillRect/>
          </a:stretch>
        </p:blipFill>
        <p:spPr bwMode="auto">
          <a:xfrm>
            <a:off x="3276600" y="1673332"/>
            <a:ext cx="5715000" cy="3219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37096" y="4897963"/>
            <a:ext cx="5429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b="1" dirty="0">
                <a:solidFill>
                  <a:schemeClr val="tx2"/>
                </a:solidFill>
              </a:rPr>
              <a:t>Major Science</a:t>
            </a:r>
          </a:p>
          <a:p>
            <a:r>
              <a:rPr kumimoji="1" lang="en-US" b="1" dirty="0">
                <a:solidFill>
                  <a:schemeClr val="tx2"/>
                </a:solidFill>
              </a:rPr>
              <a:t>	Sea Ice (mechanics, chemistry, biology)</a:t>
            </a:r>
          </a:p>
          <a:p>
            <a:r>
              <a:rPr kumimoji="1" lang="en-US" b="1" dirty="0">
                <a:solidFill>
                  <a:schemeClr val="tx2"/>
                </a:solidFill>
              </a:rPr>
              <a:t>	Geology and </a:t>
            </a:r>
            <a:r>
              <a:rPr kumimoji="1" lang="en-US" b="1" dirty="0" err="1">
                <a:solidFill>
                  <a:schemeClr val="tx2"/>
                </a:solidFill>
              </a:rPr>
              <a:t>Volcanology</a:t>
            </a:r>
            <a:endParaRPr kumimoji="1" lang="en-US" b="1" dirty="0">
              <a:solidFill>
                <a:schemeClr val="tx2"/>
              </a:solidFill>
            </a:endParaRPr>
          </a:p>
          <a:p>
            <a:r>
              <a:rPr kumimoji="1" lang="en-US" b="1" dirty="0">
                <a:solidFill>
                  <a:schemeClr val="tx2"/>
                </a:solidFill>
              </a:rPr>
              <a:t>	Upper atmosphere/astronomy</a:t>
            </a:r>
          </a:p>
          <a:p>
            <a:r>
              <a:rPr kumimoji="1" lang="en-US" b="1" dirty="0">
                <a:solidFill>
                  <a:schemeClr val="tx2"/>
                </a:solidFill>
              </a:rPr>
              <a:t>	Gateway to Dry Valleys</a:t>
            </a:r>
          </a:p>
          <a:p>
            <a:r>
              <a:rPr kumimoji="1" lang="en-US" b="1" dirty="0">
                <a:solidFill>
                  <a:schemeClr val="tx2"/>
                </a:solidFill>
              </a:rPr>
              <a:t>	Gateway to penguin colonies</a:t>
            </a:r>
            <a:endParaRPr lang="en-US" dirty="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487349" y="4951112"/>
            <a:ext cx="2286000" cy="1752600"/>
            <a:chOff x="4128" y="3024"/>
            <a:chExt cx="1440" cy="1104"/>
          </a:xfrm>
        </p:grpSpPr>
        <p:pic>
          <p:nvPicPr>
            <p:cNvPr id="6152" name="Picture 8" descr="USAP sites"/>
            <p:cNvPicPr>
              <a:picLocks noChangeAspect="1" noChangeArrowheads="1"/>
            </p:cNvPicPr>
            <p:nvPr/>
          </p:nvPicPr>
          <p:blipFill>
            <a:blip r:embed="rId4" cstate="screen">
              <a:lum contrast="6000"/>
            </a:blip>
            <a:srcRect/>
            <a:stretch>
              <a:fillRect/>
            </a:stretch>
          </p:blipFill>
          <p:spPr bwMode="auto">
            <a:xfrm>
              <a:off x="4128" y="3024"/>
              <a:ext cx="1440" cy="1104"/>
            </a:xfrm>
            <a:prstGeom prst="rect">
              <a:avLst/>
            </a:prstGeom>
            <a:noFill/>
          </p:spPr>
        </p:pic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4928" y="3759"/>
              <a:ext cx="46" cy="63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>
              <a:off x="4471" y="3186"/>
              <a:ext cx="251" cy="10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>
              <a:off x="4585" y="3886"/>
              <a:ext cx="252" cy="10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>
              <a:off x="5088" y="3568"/>
              <a:ext cx="160" cy="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McMurdo Station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Murdo 195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4901184" cy="3685032"/>
          </a:xfrm>
          <a:prstGeom prst="rect">
            <a:avLst/>
          </a:prstGeom>
        </p:spPr>
      </p:pic>
      <p:pic>
        <p:nvPicPr>
          <p:cNvPr id="5" name="Picture 4" descr="McMurdo January 195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72000" y="0"/>
            <a:ext cx="4572000" cy="3722748"/>
          </a:xfrm>
          <a:prstGeom prst="rect">
            <a:avLst/>
          </a:prstGeom>
        </p:spPr>
      </p:pic>
      <p:pic>
        <p:nvPicPr>
          <p:cNvPr id="6" name="Picture 5" descr="McMurdo Clements January 1956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657600"/>
            <a:ext cx="4800600" cy="3200400"/>
          </a:xfrm>
          <a:prstGeom prst="rect">
            <a:avLst/>
          </a:prstGeom>
        </p:spPr>
      </p:pic>
      <p:pic>
        <p:nvPicPr>
          <p:cNvPr id="7" name="Picture 6" descr="McMurdo Grasshopper January 1956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572000" y="3657600"/>
            <a:ext cx="4572000" cy="3200400"/>
          </a:xfrm>
          <a:prstGeom prst="rect">
            <a:avLst/>
          </a:prstGeom>
        </p:spPr>
      </p:pic>
      <p:pic>
        <p:nvPicPr>
          <p:cNvPr id="8" name="Picture 7" descr="McMurdo Canham February 1956.jpg"/>
          <p:cNvPicPr>
            <a:picLocks noChangeAspect="1"/>
          </p:cNvPicPr>
          <p:nvPr/>
        </p:nvPicPr>
        <p:blipFill>
          <a:blip r:embed="rId7" cstate="screen"/>
          <a:srcRect l="22392" t="10317" r="34663"/>
          <a:stretch>
            <a:fillRect/>
          </a:stretch>
        </p:blipFill>
        <p:spPr>
          <a:xfrm>
            <a:off x="0" y="2362200"/>
            <a:ext cx="1567158" cy="2529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057400" y="3276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December 1955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32766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January 1956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0" y="3657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Clements hut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3657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Nuclear AWS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McMurdo Station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/>
              <a:t>Major Civil Infrastructure</a:t>
            </a:r>
          </a:p>
          <a:p>
            <a:r>
              <a:rPr lang="en-US" b="1" dirty="0" smtClean="0"/>
              <a:t>~85 buildings (1956 to 1996)</a:t>
            </a:r>
          </a:p>
          <a:p>
            <a:r>
              <a:rPr lang="en-US" b="1" dirty="0" smtClean="0"/>
              <a:t>~15 miles of gravel roads</a:t>
            </a:r>
          </a:p>
          <a:p>
            <a:r>
              <a:rPr lang="en-US" b="1" dirty="0" smtClean="0"/>
              <a:t>~20 miles of major snow roads</a:t>
            </a:r>
          </a:p>
          <a:p>
            <a:r>
              <a:rPr lang="en-US" b="1" dirty="0" smtClean="0"/>
              <a:t>3 airfields</a:t>
            </a:r>
          </a:p>
          <a:p>
            <a:pPr lvl="1"/>
            <a:r>
              <a:rPr lang="en-US" b="1" dirty="0" smtClean="0"/>
              <a:t>sea ice runway (annual new construction; Oct thru Nov)</a:t>
            </a:r>
          </a:p>
          <a:p>
            <a:pPr lvl="1"/>
            <a:r>
              <a:rPr lang="en-US" b="1" dirty="0" smtClean="0"/>
              <a:t>compressed snow </a:t>
            </a:r>
            <a:r>
              <a:rPr lang="en-US" b="1" dirty="0" err="1" smtClean="0"/>
              <a:t>skiway</a:t>
            </a:r>
            <a:r>
              <a:rPr lang="en-US" b="1" dirty="0" smtClean="0"/>
              <a:t> (major annual rebuild; Dec thru Feb)</a:t>
            </a:r>
          </a:p>
          <a:p>
            <a:pPr lvl="1"/>
            <a:r>
              <a:rPr lang="en-US" b="1" dirty="0" smtClean="0"/>
              <a:t>white ice over glacial ice runway (minor annual rebuild; Nov-Feb; Aug)</a:t>
            </a:r>
          </a:p>
          <a:p>
            <a:r>
              <a:rPr lang="en-US" b="1" dirty="0" smtClean="0"/>
              <a:t>6-stand helicopter pad</a:t>
            </a:r>
          </a:p>
          <a:p>
            <a:r>
              <a:rPr lang="en-US" b="1" dirty="0" smtClean="0"/>
              <a:t>Floating sea ice wharf</a:t>
            </a:r>
          </a:p>
          <a:p>
            <a:r>
              <a:rPr lang="en-US" b="1" dirty="0" smtClean="0"/>
              <a:t>Bulk fuel storage facility </a:t>
            </a:r>
            <a:endParaRPr lang="en-US" sz="11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5"/>
          <p:cNvSpPr>
            <a:spLocks noChangeArrowheads="1"/>
          </p:cNvSpPr>
          <p:nvPr/>
        </p:nvSpPr>
        <p:spPr bwMode="auto">
          <a:xfrm>
            <a:off x="390407" y="2947341"/>
            <a:ext cx="3886200" cy="3352800"/>
          </a:xfrm>
          <a:prstGeom prst="rect">
            <a:avLst/>
          </a:prstGeom>
          <a:solidFill>
            <a:srgbClr val="FFFF99">
              <a:alpha val="3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Science Support </a:t>
            </a:r>
            <a:br>
              <a:rPr lang="en-US" smtClean="0"/>
            </a:br>
            <a:r>
              <a:rPr lang="en-US" sz="2400" smtClean="0"/>
              <a:t>McMurdo Station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7607" y="2952104"/>
            <a:ext cx="2971800" cy="533400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en-US" sz="1700" smtClean="0"/>
              <a:t>Crary Science and Engineering Center</a:t>
            </a:r>
          </a:p>
          <a:p>
            <a:pPr>
              <a:lnSpc>
                <a:spcPct val="80000"/>
              </a:lnSpc>
            </a:pPr>
            <a:endParaRPr lang="en-US" sz="1700" smtClean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733807" y="2794941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>
                <a:latin typeface="Calibri" pitchFamily="34" charset="0"/>
              </a:rPr>
              <a:t>Logistics hub and field camp preparation</a:t>
            </a:r>
          </a:p>
        </p:txBody>
      </p:sp>
      <p:pic>
        <p:nvPicPr>
          <p:cNvPr id="27653" name="Picture 9" descr="2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4707" y="3423591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0" descr="2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38607" y="3620441"/>
            <a:ext cx="35814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3363" y="0"/>
            <a:ext cx="8529637" cy="656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6200" y="60325"/>
            <a:ext cx="33083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McMurdo Station Operations</a:t>
            </a:r>
          </a:p>
          <a:p>
            <a:r>
              <a:rPr lang="en-US" sz="1200" b="1">
                <a:solidFill>
                  <a:srgbClr val="0000FF"/>
                </a:solidFill>
              </a:rPr>
              <a:t>Civil Infrastructure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607_McMAreaDirectorate_Travel_Summer"/>
          <p:cNvPicPr>
            <a:picLocks noChangeAspect="1" noChangeArrowheads="1"/>
          </p:cNvPicPr>
          <p:nvPr/>
        </p:nvPicPr>
        <p:blipFill>
          <a:blip r:embed="rId3" cstate="screen"/>
          <a:srcRect l="3455" t="18941" r="3522" b="19882"/>
          <a:stretch>
            <a:fillRect/>
          </a:stretch>
        </p:blipFill>
        <p:spPr bwMode="auto">
          <a:xfrm>
            <a:off x="76200" y="1676400"/>
            <a:ext cx="8915400" cy="4530725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McMurdo Station</a:t>
            </a:r>
            <a:br>
              <a:rPr lang="en-US" dirty="0" smtClean="0"/>
            </a:br>
            <a:r>
              <a:rPr lang="en-US" sz="2667" dirty="0" smtClean="0"/>
              <a:t>Civil Infrastructure</a:t>
            </a:r>
            <a:endParaRPr lang="en-US" sz="2667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</TotalTime>
  <Words>914</Words>
  <Application>Microsoft Office PowerPoint</Application>
  <PresentationFormat>On-screen Show (4:3)</PresentationFormat>
  <Paragraphs>228</Paragraphs>
  <Slides>36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Theme1</vt:lpstr>
      <vt:lpstr>brianstone:Documents:Blue%20Ribbon%20Panel%20Background%20Documents:Blue%20Ribbon%20Panel%20Overview%20-%20Final.doc!OLE_LINK1</vt:lpstr>
      <vt:lpstr>brianstone:Documents:Blue%20Ribbon%20Panel%20Background%20Documents:Blue%20Ribbon%20Panel%20Overview%20-%20Final.doc!OLE_LINK2</vt:lpstr>
      <vt:lpstr>brianstone:Documents:Blue%20Ribbon%20Panel%20Background%20Documents:Blue%20Ribbon%20Panel%20Overview%20-%20Final.doc!OLE_LINK3</vt:lpstr>
      <vt:lpstr>United States Antarctic Program Research Support Overview</vt:lpstr>
      <vt:lpstr>Our Support Concept</vt:lpstr>
      <vt:lpstr>Overview</vt:lpstr>
      <vt:lpstr>McMurdo Station</vt:lpstr>
      <vt:lpstr>Slide 5</vt:lpstr>
      <vt:lpstr>McMurdo Station</vt:lpstr>
      <vt:lpstr>Science Support  McMurdo Station</vt:lpstr>
      <vt:lpstr>Slide 8</vt:lpstr>
      <vt:lpstr>McMurdo Station Civil Infrastructure</vt:lpstr>
      <vt:lpstr>McMurdo Area</vt:lpstr>
      <vt:lpstr>Amundsen – Scott South Pole Station</vt:lpstr>
      <vt:lpstr>4 South Pole Stations</vt:lpstr>
      <vt:lpstr>Elevated Station Dedication January 12, 2008</vt:lpstr>
      <vt:lpstr>Arch and Building</vt:lpstr>
      <vt:lpstr>Zoning</vt:lpstr>
      <vt:lpstr>South Pole Science</vt:lpstr>
      <vt:lpstr>Palmer Station</vt:lpstr>
      <vt:lpstr>Palmer Station</vt:lpstr>
      <vt:lpstr>Slide 19</vt:lpstr>
      <vt:lpstr>Slide 20</vt:lpstr>
      <vt:lpstr>Slide 21</vt:lpstr>
      <vt:lpstr>Slide 22</vt:lpstr>
      <vt:lpstr>Slide 23</vt:lpstr>
      <vt:lpstr>Field Support Sites Current Trends</vt:lpstr>
      <vt:lpstr>Field Support Sites</vt:lpstr>
      <vt:lpstr>Slide 26</vt:lpstr>
      <vt:lpstr>Slide 27</vt:lpstr>
      <vt:lpstr>Slide 28</vt:lpstr>
      <vt:lpstr>Research Vessels</vt:lpstr>
      <vt:lpstr>Slide 30</vt:lpstr>
      <vt:lpstr>Research Vessels</vt:lpstr>
      <vt:lpstr>C-17 Airlift</vt:lpstr>
      <vt:lpstr>LC-130 Operations</vt:lpstr>
      <vt:lpstr>Basler &amp; Twin Otter Aircraft</vt:lpstr>
      <vt:lpstr>Helicopter Support</vt:lpstr>
      <vt:lpstr>Overland Traverse</vt:lpstr>
    </vt:vector>
  </TitlesOfParts>
  <Company>National Science Foundation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wreuning</dc:creator>
  <cp:lastModifiedBy>wreuning</cp:lastModifiedBy>
  <cp:revision>15</cp:revision>
  <cp:lastPrinted>2011-10-31T18:25:08Z</cp:lastPrinted>
  <dcterms:created xsi:type="dcterms:W3CDTF">2011-10-31T13:34:46Z</dcterms:created>
  <dcterms:modified xsi:type="dcterms:W3CDTF">2011-11-04T20:37:37Z</dcterms:modified>
</cp:coreProperties>
</file>