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handoutMasterIdLst>
    <p:handoutMasterId r:id="rId5"/>
  </p:handoutMasterIdLst>
  <p:sldIdLst>
    <p:sldId id="258" r:id="rId2"/>
    <p:sldId id="259" r:id="rId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47" autoAdjust="0"/>
    <p:restoredTop sz="94643"/>
  </p:normalViewPr>
  <p:slideViewPr>
    <p:cSldViewPr snapToGrid="0" snapToObjects="1">
      <p:cViewPr>
        <p:scale>
          <a:sx n="100" d="100"/>
          <a:sy n="100" d="100"/>
        </p:scale>
        <p:origin x="918" y="2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10" Type="http://schemas.microsoft.com/office/2015/10/relationships/revisionInfo" Target="revisionInfo.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DF300E93-0022-457B-B783-FED613DA96A3}"/>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AF87ED9D-C1F3-48C7-B4E2-13069C7F01DE}"/>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E72668C-DADB-45D4-A6BF-4D8B4B49F813}" type="datetimeFigureOut">
              <a:rPr lang="en-US" smtClean="0"/>
              <a:t>1/16/2018</a:t>
            </a:fld>
            <a:endParaRPr lang="en-US" dirty="0"/>
          </a:p>
        </p:txBody>
      </p:sp>
      <p:sp>
        <p:nvSpPr>
          <p:cNvPr id="4" name="Footer Placeholder 3">
            <a:extLst>
              <a:ext uri="{FF2B5EF4-FFF2-40B4-BE49-F238E27FC236}">
                <a16:creationId xmlns="" xmlns:a16="http://schemas.microsoft.com/office/drawing/2014/main" id="{DD2A485C-0F54-469C-9B39-0689284B96FC}"/>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A0C38EFD-C0D3-4B5D-B1ED-D199EE878E89}"/>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4243012-F61C-49C6-97EE-0A77542EF47A}" type="slidenum">
              <a:rPr lang="en-US" smtClean="0"/>
              <a:t>‹#›</a:t>
            </a:fld>
            <a:endParaRPr lang="en-US" dirty="0"/>
          </a:p>
        </p:txBody>
      </p:sp>
    </p:spTree>
    <p:extLst>
      <p:ext uri="{BB962C8B-B14F-4D97-AF65-F5344CB8AC3E}">
        <p14:creationId xmlns:p14="http://schemas.microsoft.com/office/powerpoint/2010/main" val="2616255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84B8144-5B25-084A-B4FD-34BE41C12979}" type="datetimeFigureOut">
              <a:rPr lang="en-US" smtClean="0"/>
              <a:t>1/16/2018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0981DE2-3BEE-324B-A1D0-CAC46790EE3E}" type="slidenum">
              <a:rPr lang="en-US" smtClean="0"/>
              <a:t>‹#›</a:t>
            </a:fld>
            <a:endParaRPr lang="en-US" dirty="0"/>
          </a:p>
        </p:txBody>
      </p:sp>
    </p:spTree>
    <p:extLst>
      <p:ext uri="{BB962C8B-B14F-4D97-AF65-F5344CB8AC3E}">
        <p14:creationId xmlns:p14="http://schemas.microsoft.com/office/powerpoint/2010/main" val="870707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981DE2-3BEE-324B-A1D0-CAC46790EE3E}" type="slidenum">
              <a:rPr lang="en-US" smtClean="0"/>
              <a:t>1</a:t>
            </a:fld>
            <a:endParaRPr lang="en-US" dirty="0"/>
          </a:p>
        </p:txBody>
      </p:sp>
    </p:spTree>
    <p:extLst>
      <p:ext uri="{BB962C8B-B14F-4D97-AF65-F5344CB8AC3E}">
        <p14:creationId xmlns:p14="http://schemas.microsoft.com/office/powerpoint/2010/main" val="1021448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981DE2-3BEE-324B-A1D0-CAC46790EE3E}" type="slidenum">
              <a:rPr lang="en-US" smtClean="0"/>
              <a:t>2</a:t>
            </a:fld>
            <a:endParaRPr lang="en-US" dirty="0"/>
          </a:p>
        </p:txBody>
      </p:sp>
    </p:spTree>
    <p:extLst>
      <p:ext uri="{BB962C8B-B14F-4D97-AF65-F5344CB8AC3E}">
        <p14:creationId xmlns:p14="http://schemas.microsoft.com/office/powerpoint/2010/main" val="508581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1/16/2018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1/16/2018</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kim.org/"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3" Type="http://schemas.openxmlformats.org/officeDocument/2006/relationships/hyperlink" Target="https://openkim.org)/" TargetMode="External"/><Relationship Id="rId7"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hyperlink" Target="https://openkim.org/" TargetMode="External"/><Relationship Id="rId4" Type="http://schemas.openxmlformats.org/officeDocument/2006/relationships/hyperlink" Target="https://openkim.org/model-developer-directo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761" y="111225"/>
            <a:ext cx="5352585" cy="803867"/>
          </a:xfrm>
        </p:spPr>
        <p:txBody>
          <a:bodyPr anchor="ctr"/>
          <a:lstStyle/>
          <a:p>
            <a:r>
              <a:rPr lang="en-US" sz="1800" b="1" dirty="0">
                <a:solidFill>
                  <a:schemeClr val="tx1"/>
                </a:solidFill>
              </a:rPr>
              <a:t>Systematic Multiscale Modeling using the Knowledgebase of Interatomic Models (KIM)</a:t>
            </a:r>
          </a:p>
        </p:txBody>
      </p:sp>
      <p:sp>
        <p:nvSpPr>
          <p:cNvPr id="7" name="Rectangle 6"/>
          <p:cNvSpPr/>
          <p:nvPr/>
        </p:nvSpPr>
        <p:spPr>
          <a:xfrm>
            <a:off x="4371035" y="1091604"/>
            <a:ext cx="4692577" cy="307777"/>
          </a:xfrm>
          <a:prstGeom prst="rect">
            <a:avLst/>
          </a:prstGeom>
        </p:spPr>
        <p:txBody>
          <a:bodyPr wrap="square" anchor="ctr">
            <a:spAutoFit/>
          </a:bodyPr>
          <a:lstStyle/>
          <a:p>
            <a:r>
              <a:rPr lang="en-US" sz="1400" b="1" dirty="0">
                <a:solidFill>
                  <a:schemeClr val="bg1"/>
                </a:solidFill>
              </a:rPr>
              <a:t>Ellad B. Tadmor, University of </a:t>
            </a:r>
            <a:r>
              <a:rPr lang="en-US" sz="1400" b="1" dirty="0" smtClean="0">
                <a:solidFill>
                  <a:schemeClr val="bg1"/>
                </a:solidFill>
              </a:rPr>
              <a:t>Minnesota-Twin Cities</a:t>
            </a:r>
            <a:endParaRPr lang="en-US" sz="1400" b="1" dirty="0">
              <a:solidFill>
                <a:schemeClr val="bg1"/>
              </a:solidFill>
            </a:endParaRPr>
          </a:p>
        </p:txBody>
      </p:sp>
      <p:sp>
        <p:nvSpPr>
          <p:cNvPr id="8" name="Rectangle 7"/>
          <p:cNvSpPr/>
          <p:nvPr/>
        </p:nvSpPr>
        <p:spPr>
          <a:xfrm>
            <a:off x="152400" y="331529"/>
            <a:ext cx="2759824" cy="307777"/>
          </a:xfrm>
          <a:prstGeom prst="rect">
            <a:avLst/>
          </a:prstGeom>
        </p:spPr>
        <p:txBody>
          <a:bodyPr wrap="square" anchor="ctr">
            <a:spAutoFit/>
          </a:bodyPr>
          <a:lstStyle/>
          <a:p>
            <a:r>
              <a:rPr lang="en-US" sz="1400" b="1" dirty="0">
                <a:solidFill>
                  <a:schemeClr val="bg1"/>
                </a:solidFill>
              </a:rPr>
              <a:t>DMR 1408211</a:t>
            </a:r>
          </a:p>
        </p:txBody>
      </p:sp>
      <p:sp>
        <p:nvSpPr>
          <p:cNvPr id="9" name="Text Box 28"/>
          <p:cNvSpPr txBox="1">
            <a:spLocks noChangeArrowheads="1"/>
          </p:cNvSpPr>
          <p:nvPr/>
        </p:nvSpPr>
        <p:spPr bwMode="auto">
          <a:xfrm>
            <a:off x="333518" y="1290851"/>
            <a:ext cx="4126969"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Atomistic and multiscale simulations can play a key role in realistic scientific and industrial applications.  However such simulations are suspect if the </a:t>
            </a:r>
            <a:r>
              <a:rPr lang="en-US" sz="1400" u="sng" dirty="0"/>
              <a:t>interatomic potential</a:t>
            </a:r>
            <a:r>
              <a:rPr lang="en-US" sz="1400" dirty="0"/>
              <a:t> (the function used to describe atomic interactions) is inappropriate for the simulation at hand.</a:t>
            </a:r>
          </a:p>
          <a:p>
            <a:pPr eaLnBrk="1" hangingPunct="1"/>
            <a:endParaRPr lang="en-US" sz="1400" dirty="0"/>
          </a:p>
          <a:p>
            <a:pPr eaLnBrk="1" hangingPunct="1"/>
            <a:r>
              <a:rPr lang="en-US" sz="1400" dirty="0"/>
              <a:t>The </a:t>
            </a:r>
            <a:r>
              <a:rPr lang="en-US" sz="1400" b="1" dirty="0"/>
              <a:t>Open Knowledgebase of Interatomic Models </a:t>
            </a:r>
            <a:r>
              <a:rPr lang="en-US" sz="1400" dirty="0"/>
              <a:t>project (</a:t>
            </a:r>
            <a:r>
              <a:rPr lang="en-US" sz="1400" dirty="0">
                <a:hlinkClick r:id="rId3"/>
              </a:rPr>
              <a:t>https://openkim.org/</a:t>
            </a:r>
            <a:r>
              <a:rPr lang="en-US" sz="1400" dirty="0"/>
              <a:t>) is a framework for archiving potentials (to ensure reproducible science) and automatic testing of their predictions for a host of material properties. Visualization tools are provided to help researchers select a suitable potential for their application. Users can add new potentials and property tests to the system.</a:t>
            </a:r>
          </a:p>
          <a:p>
            <a:pPr eaLnBrk="1" hangingPunct="1"/>
            <a:endParaRPr lang="en-US" sz="1400" dirty="0"/>
          </a:p>
          <a:p>
            <a:pPr eaLnBrk="1" hangingPunct="1"/>
            <a:r>
              <a:rPr lang="en-US" sz="1400" dirty="0"/>
              <a:t>The potentials in OpenKIM conform to the KIM application programming interface, which means that they can be seamlessly used with eight major molecular simulation codes for materials research that support the KIM standard.</a:t>
            </a:r>
          </a:p>
        </p:txBody>
      </p:sp>
      <p:sp>
        <p:nvSpPr>
          <p:cNvPr id="10" name="Text Box 34"/>
          <p:cNvSpPr txBox="1">
            <a:spLocks noChangeArrowheads="1"/>
          </p:cNvSpPr>
          <p:nvPr/>
        </p:nvSpPr>
        <p:spPr bwMode="auto">
          <a:xfrm>
            <a:off x="4754350" y="1785268"/>
            <a:ext cx="387669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pPr>
            <a:r>
              <a:rPr lang="en-US" sz="1200" b="1" dirty="0"/>
              <a:t>Predictions of two potentials for a nanoprojectile impacting a silicon plate.</a:t>
            </a:r>
            <a:br>
              <a:rPr lang="en-US" sz="1200" b="1" dirty="0"/>
            </a:br>
            <a:r>
              <a:rPr lang="en-US" sz="800" b="1" dirty="0"/>
              <a:t/>
            </a:r>
            <a:br>
              <a:rPr lang="en-US" sz="800" b="1" dirty="0"/>
            </a:br>
            <a:r>
              <a:rPr lang="en-US" sz="1200" dirty="0"/>
              <a:t>Tersoff predicts brittle behavior;  Stillinger-Weber predicts ductile.  Which is correct?</a:t>
            </a:r>
            <a:endParaRPr lang="en-US" sz="1200" b="1" dirty="0"/>
          </a:p>
        </p:txBody>
      </p:sp>
      <p:sp>
        <p:nvSpPr>
          <p:cNvPr id="11" name="Rectangle 37"/>
          <p:cNvSpPr>
            <a:spLocks noChangeArrowheads="1"/>
          </p:cNvSpPr>
          <p:nvPr/>
        </p:nvSpPr>
        <p:spPr bwMode="auto">
          <a:xfrm>
            <a:off x="4667250" y="1727886"/>
            <a:ext cx="4076700" cy="42609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pic>
        <p:nvPicPr>
          <p:cNvPr id="5" name="Picture 4" descr="Tersoff vs Stillinger Weber&#10;&#10;Two pictures side by side showing simulation results of a nanoparticle impacting a silicon plate. On the left, the Tersoff potential shows brittle behavior. On the right, the Stillinger-Weber potential shows ductile behavior." title="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3696" y="2960159"/>
            <a:ext cx="3877348" cy="2768471"/>
          </a:xfrm>
          <a:prstGeom prst="rect">
            <a:avLst/>
          </a:prstGeom>
        </p:spPr>
      </p:pic>
    </p:spTree>
    <p:extLst>
      <p:ext uri="{BB962C8B-B14F-4D97-AF65-F5344CB8AC3E}">
        <p14:creationId xmlns:p14="http://schemas.microsoft.com/office/powerpoint/2010/main" val="324317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Systematic Multiscale Modeling using the Knowledgebase of Interatomic Models (KIM)</a:t>
            </a:r>
          </a:p>
        </p:txBody>
      </p:sp>
      <p:sp>
        <p:nvSpPr>
          <p:cNvPr id="7" name="Rectangle 6"/>
          <p:cNvSpPr/>
          <p:nvPr/>
        </p:nvSpPr>
        <p:spPr>
          <a:xfrm>
            <a:off x="4371035" y="1091604"/>
            <a:ext cx="4692577" cy="307777"/>
          </a:xfrm>
          <a:prstGeom prst="rect">
            <a:avLst/>
          </a:prstGeom>
        </p:spPr>
        <p:txBody>
          <a:bodyPr wrap="square" anchor="ctr">
            <a:spAutoFit/>
          </a:bodyPr>
          <a:lstStyle/>
          <a:p>
            <a:r>
              <a:rPr lang="en-US" sz="1400" b="1" dirty="0">
                <a:solidFill>
                  <a:schemeClr val="bg1"/>
                </a:solidFill>
              </a:rPr>
              <a:t>Ellad B. Tadmor, University of </a:t>
            </a:r>
            <a:r>
              <a:rPr lang="en-US" sz="1400" b="1" dirty="0" smtClean="0">
                <a:solidFill>
                  <a:schemeClr val="bg1"/>
                </a:solidFill>
              </a:rPr>
              <a:t>Minnesota-Twin Cities</a:t>
            </a:r>
            <a:endParaRPr lang="en-US" sz="1400" b="1" dirty="0">
              <a:solidFill>
                <a:schemeClr val="bg1"/>
              </a:solidFill>
            </a:endParaRPr>
          </a:p>
        </p:txBody>
      </p:sp>
      <p:sp>
        <p:nvSpPr>
          <p:cNvPr id="8" name="Rectangle 7"/>
          <p:cNvSpPr/>
          <p:nvPr/>
        </p:nvSpPr>
        <p:spPr>
          <a:xfrm>
            <a:off x="152400" y="331529"/>
            <a:ext cx="2759824" cy="307777"/>
          </a:xfrm>
          <a:prstGeom prst="rect">
            <a:avLst/>
          </a:prstGeom>
        </p:spPr>
        <p:txBody>
          <a:bodyPr wrap="square" anchor="ctr">
            <a:spAutoFit/>
          </a:bodyPr>
          <a:lstStyle/>
          <a:p>
            <a:r>
              <a:rPr lang="en-US" sz="1400" b="1" dirty="0">
                <a:solidFill>
                  <a:schemeClr val="bg1"/>
                </a:solidFill>
              </a:rPr>
              <a:t>DMR 1408211</a:t>
            </a:r>
          </a:p>
        </p:txBody>
      </p:sp>
      <p:sp>
        <p:nvSpPr>
          <p:cNvPr id="13" name="Text Box 4"/>
          <p:cNvSpPr txBox="1">
            <a:spLocks noChangeArrowheads="1"/>
          </p:cNvSpPr>
          <p:nvPr/>
        </p:nvSpPr>
        <p:spPr bwMode="auto">
          <a:xfrm>
            <a:off x="175589" y="1383992"/>
            <a:ext cx="4049087"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b="1" dirty="0"/>
              <a:t>OpenKIM by the Numbers:</a:t>
            </a:r>
          </a:p>
          <a:p>
            <a:pPr algn="just" eaLnBrk="1" hangingPunct="1"/>
            <a:endParaRPr lang="en-US" sz="1400" dirty="0"/>
          </a:p>
          <a:p>
            <a:pPr marL="176213" indent="-166688" algn="just" eaLnBrk="1" hangingPunct="1">
              <a:buFont typeface="Wingdings" charset="2"/>
              <a:buChar char="§"/>
            </a:pPr>
            <a:r>
              <a:rPr lang="en-US" sz="1400" dirty="0"/>
              <a:t>The OpenKIM repository currently contains:</a:t>
            </a:r>
          </a:p>
          <a:p>
            <a:pPr marL="352425" indent="-176213" algn="just" eaLnBrk="1" hangingPunct="1">
              <a:buFont typeface="Courier New" charset="0"/>
              <a:buChar char="o"/>
            </a:pPr>
            <a:r>
              <a:rPr lang="en-US" sz="1400" dirty="0"/>
              <a:t>190 interatomic potentials</a:t>
            </a:r>
          </a:p>
          <a:p>
            <a:pPr marL="352425" indent="-176213" algn="just" eaLnBrk="1" hangingPunct="1">
              <a:buFont typeface="Courier New" charset="0"/>
              <a:buChar char="o"/>
            </a:pPr>
            <a:r>
              <a:rPr lang="en-US" sz="1400" dirty="0"/>
              <a:t>2600+ property tests</a:t>
            </a:r>
          </a:p>
          <a:p>
            <a:pPr marL="352425" indent="-176213" algn="just" eaLnBrk="1" hangingPunct="1">
              <a:buFont typeface="Courier New" charset="0"/>
              <a:buChar char="o"/>
            </a:pPr>
            <a:r>
              <a:rPr lang="en-US" sz="1400" dirty="0"/>
              <a:t>75,000 reference data items</a:t>
            </a:r>
          </a:p>
          <a:p>
            <a:pPr marL="176212" algn="just" eaLnBrk="1" hangingPunct="1"/>
            <a:endParaRPr lang="en-US" sz="800" dirty="0"/>
          </a:p>
          <a:p>
            <a:pPr marL="176213" indent="-176213" algn="just" eaLnBrk="1" hangingPunct="1">
              <a:buFont typeface="Wingdings" charset="2"/>
              <a:buChar char="§"/>
            </a:pPr>
            <a:r>
              <a:rPr lang="en-US" sz="1400" dirty="0"/>
              <a:t>OpenKIM has 444 members from 35 countries</a:t>
            </a:r>
          </a:p>
          <a:p>
            <a:pPr algn="just" eaLnBrk="1" hangingPunct="1"/>
            <a:endParaRPr lang="en-US" sz="800" dirty="0"/>
          </a:p>
          <a:p>
            <a:pPr marL="176213" indent="-176213" algn="just" eaLnBrk="1" hangingPunct="1">
              <a:buFont typeface="Wingdings" charset="2"/>
              <a:buChar char="§"/>
            </a:pPr>
            <a:r>
              <a:rPr lang="en-US" sz="1400" dirty="0"/>
              <a:t>The OpenKIM website (</a:t>
            </a:r>
            <a:r>
              <a:rPr lang="en-US" sz="1400" dirty="0">
                <a:hlinkClick r:id="rId3"/>
              </a:rPr>
              <a:t>openkim.org)</a:t>
            </a:r>
            <a:r>
              <a:rPr lang="en-US" sz="1400" dirty="0"/>
              <a:t> is visited by 500-1000 researchers per month.</a:t>
            </a:r>
          </a:p>
          <a:p>
            <a:pPr algn="just" eaLnBrk="1" hangingPunct="1"/>
            <a:endParaRPr lang="en-US" sz="800" dirty="0"/>
          </a:p>
          <a:p>
            <a:pPr marL="176213" indent="-176213" algn="just" eaLnBrk="1" hangingPunct="1">
              <a:buFont typeface="Wingdings" charset="2"/>
              <a:buChar char="§"/>
            </a:pPr>
            <a:r>
              <a:rPr lang="en-US" sz="1400" dirty="0"/>
              <a:t>The OpenKIM Directory of Model Developers (</a:t>
            </a:r>
            <a:r>
              <a:rPr lang="en-US" sz="1400" dirty="0">
                <a:hlinkClick r:id="rId4"/>
              </a:rPr>
              <a:t>openkim.org/model-developer-directory/)</a:t>
            </a:r>
            <a:r>
              <a:rPr lang="en-US" sz="1400" dirty="0"/>
              <a:t> includes 63 groups involved in interatomic potential development.</a:t>
            </a:r>
          </a:p>
          <a:p>
            <a:pPr algn="just" eaLnBrk="1" hangingPunct="1"/>
            <a:endParaRPr lang="en-US" sz="1000" dirty="0"/>
          </a:p>
          <a:p>
            <a:pPr algn="just" eaLnBrk="1" hangingPunct="1"/>
            <a:r>
              <a:rPr lang="en-US" sz="1400" dirty="0"/>
              <a:t>The OpenKIM team is intensively engaged with the computational materials research community, giving talks and workshops, collaborating on an individual basis, and fielding questions through email and the OpenKIM Google Group.</a:t>
            </a:r>
          </a:p>
          <a:p>
            <a:pPr eaLnBrk="1" hangingPunct="1"/>
            <a:endParaRPr lang="en-US" sz="1600" b="1" dirty="0"/>
          </a:p>
        </p:txBody>
      </p:sp>
      <p:sp>
        <p:nvSpPr>
          <p:cNvPr id="14" name="Text Box 14"/>
          <p:cNvSpPr txBox="1">
            <a:spLocks noChangeArrowheads="1"/>
          </p:cNvSpPr>
          <p:nvPr/>
        </p:nvSpPr>
        <p:spPr bwMode="auto">
          <a:xfrm>
            <a:off x="5640781" y="2016239"/>
            <a:ext cx="29213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The OpenKIM website is hosted at </a:t>
            </a:r>
            <a:r>
              <a:rPr lang="en-US" sz="1400" dirty="0">
                <a:hlinkClick r:id="rId5"/>
              </a:rPr>
              <a:t>https://openkim.org</a:t>
            </a:r>
            <a:endParaRPr lang="en-US" sz="1400" dirty="0"/>
          </a:p>
        </p:txBody>
      </p:sp>
      <p:sp>
        <p:nvSpPr>
          <p:cNvPr id="15" name="Rectangle 15"/>
          <p:cNvSpPr>
            <a:spLocks noChangeArrowheads="1"/>
          </p:cNvSpPr>
          <p:nvPr/>
        </p:nvSpPr>
        <p:spPr bwMode="auto">
          <a:xfrm>
            <a:off x="4582047" y="1679738"/>
            <a:ext cx="4161901" cy="42789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65019" y="2092462"/>
            <a:ext cx="636781" cy="382577"/>
          </a:xfrm>
          <a:prstGeom prst="rect">
            <a:avLst/>
          </a:prstGeom>
        </p:spPr>
      </p:pic>
      <p:pic>
        <p:nvPicPr>
          <p:cNvPr id="3" name="Picture 2" descr="OpenKIM Website&#10;&#10;A screen shot of the OpenKIM website at https://openkim.org." title="Image"/>
          <p:cNvPicPr>
            <a:picLocks noChangeAspect="1"/>
          </p:cNvPicPr>
          <p:nvPr/>
        </p:nvPicPr>
        <p:blipFill>
          <a:blip r:embed="rId7"/>
          <a:stretch>
            <a:fillRect/>
          </a:stretch>
        </p:blipFill>
        <p:spPr>
          <a:xfrm>
            <a:off x="4750907" y="2807012"/>
            <a:ext cx="3932832" cy="2517233"/>
          </a:xfrm>
          <a:prstGeom prst="rect">
            <a:avLst/>
          </a:prstGeom>
        </p:spPr>
      </p:pic>
    </p:spTree>
    <p:extLst>
      <p:ext uri="{BB962C8B-B14F-4D97-AF65-F5344CB8AC3E}">
        <p14:creationId xmlns:p14="http://schemas.microsoft.com/office/powerpoint/2010/main" val="7384675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11971</TotalTime>
  <Words>306</Words>
  <Application>Microsoft Office PowerPoint</Application>
  <PresentationFormat>On-screen Show (4:3)</PresentationFormat>
  <Paragraphs>29</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Courier New</vt:lpstr>
      <vt:lpstr>News Gothic MT</vt:lpstr>
      <vt:lpstr>Wingdings</vt:lpstr>
      <vt:lpstr>Wingdings 2</vt:lpstr>
      <vt:lpstr>Breeze</vt:lpstr>
      <vt:lpstr>Systematic Multiscale Modeling using the Knowledgebase of Interatomic Models (KIM)</vt:lpstr>
      <vt:lpstr>Systematic Multiscale Modeling using the Knowledgebase of Interatomic Models (KIM)</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Williams, Catherine</cp:lastModifiedBy>
  <cp:revision>38</cp:revision>
  <cp:lastPrinted>2017-11-06T18:56:56Z</cp:lastPrinted>
  <dcterms:created xsi:type="dcterms:W3CDTF">2016-07-19T18:16:54Z</dcterms:created>
  <dcterms:modified xsi:type="dcterms:W3CDTF">2018-01-16T17:55:46Z</dcterms:modified>
  <cp:category/>
</cp:coreProperties>
</file>