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58" r:id="rId2"/>
    <p:sldId id="259" r:id="rId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94660"/>
  </p:normalViewPr>
  <p:slideViewPr>
    <p:cSldViewPr snapToGrid="0" snapToObjects="1">
      <p:cViewPr varScale="1">
        <p:scale>
          <a:sx n="106" d="100"/>
          <a:sy n="106" d="100"/>
        </p:scale>
        <p:origin x="37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018369E-2EA2-4B7E-BAF6-DF9E3657FB1B}" type="datetimeFigureOut">
              <a:rPr lang="en-US" smtClean="0"/>
              <a:t>11/30/2017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F20CC9D-9840-41D8-A382-532F7402B374}" type="slidenum">
              <a:rPr lang="en-US" smtClean="0"/>
              <a:t>‹#›</a:t>
            </a:fld>
            <a:endParaRPr lang="en-US" dirty="0"/>
          </a:p>
        </p:txBody>
      </p:sp>
    </p:spTree>
    <p:extLst>
      <p:ext uri="{BB962C8B-B14F-4D97-AF65-F5344CB8AC3E}">
        <p14:creationId xmlns:p14="http://schemas.microsoft.com/office/powerpoint/2010/main" val="392020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Cells</a:t>
            </a:r>
            <a:r>
              <a:rPr lang="en-US" baseline="0" dirty="0" smtClean="0"/>
              <a:t> need to be roughly a hair’s thickness (a couple hundred microns) distance, or closer, from a blood vessel to get nutrients, oxygen, and dispose of waste products…if they are too far away they will die.  Thus, to make a tissue scaffold that is of significant thickness, an artificial vasculature is needed.  We are focused on fabricating artificial capillary beds, as the capillary is where this exchange of soluble compounds generally occurs.  Because capillaries are so small and dense, traditional fabrication techniques are unable to produce appropriate structures.  “Bottom-up” assembly of cells into lumen structures will work for thin scaffolds, but in a thick scaffold the cells will die before having the time to assemble the vasculature.  Using thermoresponsive materials, we form fibrous networks that are translated into channel networks similar to capillary beds, and seed cells in both the gel and  (for endothelial cells) on the channel walls.</a:t>
            </a:r>
            <a:endParaRPr lang="en-US" dirty="0"/>
          </a:p>
        </p:txBody>
      </p:sp>
      <p:sp>
        <p:nvSpPr>
          <p:cNvPr id="4" name="Slide Number Placeholder 3"/>
          <p:cNvSpPr>
            <a:spLocks noGrp="1"/>
          </p:cNvSpPr>
          <p:nvPr>
            <p:ph type="sldNum" sz="quarter" idx="10"/>
          </p:nvPr>
        </p:nvSpPr>
        <p:spPr/>
        <p:txBody>
          <a:bodyPr/>
          <a:lstStyle/>
          <a:p>
            <a:fld id="{AF20CC9D-9840-41D8-A382-532F7402B374}" type="slidenum">
              <a:rPr lang="en-US" smtClean="0"/>
              <a:t>1</a:t>
            </a:fld>
            <a:endParaRPr lang="en-US" dirty="0"/>
          </a:p>
        </p:txBody>
      </p:sp>
    </p:spTree>
    <p:extLst>
      <p:ext uri="{BB962C8B-B14F-4D97-AF65-F5344CB8AC3E}">
        <p14:creationId xmlns:p14="http://schemas.microsoft.com/office/powerpoint/2010/main" val="365000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9748" y="1995294"/>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1399747" y="3956266"/>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11/30/2017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9929" y="-26103"/>
            <a:ext cx="5281622" cy="803189"/>
          </a:xfrm>
        </p:spPr>
        <p:txBody>
          <a:bodyPr/>
          <a:lstStyle>
            <a:lvl1pPr algn="l">
              <a:defRPr sz="2000">
                <a:solidFill>
                  <a:srgbClr val="FFFFFF"/>
                </a:solidFill>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11/30/2017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513" y="25655"/>
            <a:ext cx="5795584" cy="731178"/>
          </a:xfrm>
        </p:spPr>
        <p:txBody>
          <a:bodyPr/>
          <a:lstStyle>
            <a:lvl1pPr algn="l">
              <a:defRPr sz="2400">
                <a:solidFill>
                  <a:schemeClr val="bg1"/>
                </a:solidFill>
              </a:defRPr>
            </a:lvl1pPr>
          </a:lstStyle>
          <a:p>
            <a:r>
              <a:rPr lang="en-US" dirty="0" smtClean="0"/>
              <a:t>Click to edit Master title style</a:t>
            </a:r>
            <a:endParaRPr dirty="0"/>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Date Placeholder 4"/>
          <p:cNvSpPr>
            <a:spLocks noGrp="1"/>
          </p:cNvSpPr>
          <p:nvPr>
            <p:ph type="dt" sz="half" idx="10"/>
          </p:nvPr>
        </p:nvSpPr>
        <p:spPr/>
        <p:txBody>
          <a:bodyPr/>
          <a:lstStyle/>
          <a:p>
            <a:fld id="{DAA67AA0-DEF6-D741-AF0E-1BCF8203E1C0}" type="datetimeFigureOut">
              <a:rPr lang="en-US" smtClean="0"/>
              <a:t>11/30/2017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A67AA0-DEF6-D741-AF0E-1BCF8203E1C0}" type="datetimeFigureOut">
              <a:rPr lang="en-US" smtClean="0"/>
              <a:t>11/30/2017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46036" y="240822"/>
            <a:ext cx="5797964" cy="504198"/>
          </a:xfrm>
        </p:spPr>
        <p:txBody>
          <a:bodyPr/>
          <a:lstStyle>
            <a:lvl1pPr algn="l">
              <a:defRPr sz="2400">
                <a:solidFill>
                  <a:srgbClr val="FFFFFF"/>
                </a:solidFill>
              </a:defRPr>
            </a:lvl1pPr>
          </a:lstStyle>
          <a:p>
            <a:r>
              <a:rPr lang="en-US" dirty="0" smtClean="0"/>
              <a:t>Click to edit Master title style</a:t>
            </a:r>
            <a:endParaRPr dirty="0"/>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7" name="Date Placeholder 6"/>
          <p:cNvSpPr>
            <a:spLocks noGrp="1"/>
          </p:cNvSpPr>
          <p:nvPr>
            <p:ph type="dt" sz="half" idx="10"/>
          </p:nvPr>
        </p:nvSpPr>
        <p:spPr/>
        <p:txBody>
          <a:bodyPr/>
          <a:lstStyle/>
          <a:p>
            <a:fld id="{DAA67AA0-DEF6-D741-AF0E-1BCF8203E1C0}" type="datetimeFigureOut">
              <a:rPr lang="en-US" smtClean="0"/>
              <a:t>11/30/2017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image" Target="../media/image2.jpg"/><Relationship Id="rId12"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6.jpg"/><Relationship Id="rId5" Type="http://schemas.openxmlformats.org/officeDocument/2006/relationships/slideLayout" Target="../slideLayouts/slideLayout5.xml"/><Relationship Id="rId10" Type="http://schemas.openxmlformats.org/officeDocument/2006/relationships/image" Target="../media/image5.jpg"/><Relationship Id="rId4" Type="http://schemas.openxmlformats.org/officeDocument/2006/relationships/slideLayout" Target="../slideLayouts/slideLayout4.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DAA67AA0-DEF6-D741-AF0E-1BCF8203E1C0}" type="datetimeFigureOut">
              <a:rPr lang="en-US" smtClean="0"/>
              <a:t>11/30/2017</a:t>
            </a:fld>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1FA1B1B6-1873-E042-A246-BC0F54B866B4}" type="slidenum">
              <a:rPr lang="en-US" smtClean="0"/>
              <a:t>‹#›</a:t>
            </a:fld>
            <a:endParaRPr lang="en-US" dirty="0"/>
          </a:p>
        </p:txBody>
      </p:sp>
      <p:pic>
        <p:nvPicPr>
          <p:cNvPr id="7" name="Picture 6" descr="DMR Templates BMAT.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DMR Templates MMN.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DMR Templates CER.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DMR Templates CMMT.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descr="DMR Templates D.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descr="DMR Templates 88P.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4" r:id="rId4"/>
    <p:sldLayoutId id="2147483666" r:id="rId5"/>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5.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036" y="110532"/>
            <a:ext cx="5797964" cy="803867"/>
          </a:xfrm>
        </p:spPr>
        <p:txBody>
          <a:bodyPr anchor="ctr"/>
          <a:lstStyle/>
          <a:p>
            <a:r>
              <a:rPr lang="en-US" sz="1800" b="1" dirty="0">
                <a:solidFill>
                  <a:schemeClr val="tx1"/>
                </a:solidFill>
              </a:rPr>
              <a:t>Engineering a Pro-</a:t>
            </a:r>
            <a:r>
              <a:rPr lang="en-US" sz="1800" b="1" dirty="0">
                <a:solidFill>
                  <a:schemeClr val="tx1"/>
                </a:solidFill>
              </a:rPr>
              <a:t>Vasculogenic</a:t>
            </a:r>
            <a:r>
              <a:rPr lang="en-US" sz="1800" b="1" dirty="0">
                <a:solidFill>
                  <a:schemeClr val="tx1"/>
                </a:solidFill>
              </a:rPr>
              <a:t> Capillary Network Regulating Host Responses</a:t>
            </a:r>
          </a:p>
        </p:txBody>
      </p:sp>
      <p:sp>
        <p:nvSpPr>
          <p:cNvPr id="7" name="Rectangle 6"/>
          <p:cNvSpPr/>
          <p:nvPr/>
        </p:nvSpPr>
        <p:spPr>
          <a:xfrm>
            <a:off x="4371035" y="1076216"/>
            <a:ext cx="4692577" cy="338554"/>
          </a:xfrm>
          <a:prstGeom prst="rect">
            <a:avLst/>
          </a:prstGeom>
        </p:spPr>
        <p:txBody>
          <a:bodyPr wrap="square" anchor="ctr">
            <a:spAutoFit/>
          </a:bodyPr>
          <a:lstStyle/>
          <a:p>
            <a:r>
              <a:rPr lang="en-US" sz="1600" b="1" dirty="0" smtClean="0">
                <a:solidFill>
                  <a:schemeClr val="bg1"/>
                </a:solidFill>
              </a:rPr>
              <a:t>Leon </a:t>
            </a:r>
            <a:r>
              <a:rPr lang="en-US" sz="1600" b="1" dirty="0" smtClean="0">
                <a:solidFill>
                  <a:schemeClr val="bg1"/>
                </a:solidFill>
              </a:rPr>
              <a:t>M. </a:t>
            </a:r>
            <a:r>
              <a:rPr lang="en-US" sz="1600" b="1" dirty="0" smtClean="0">
                <a:solidFill>
                  <a:schemeClr val="bg1"/>
                </a:solidFill>
              </a:rPr>
              <a:t>Bellan</a:t>
            </a:r>
            <a:r>
              <a:rPr lang="en-US" sz="1600" b="1" dirty="0" smtClean="0">
                <a:solidFill>
                  <a:schemeClr val="bg1"/>
                </a:solidFill>
              </a:rPr>
              <a:t>, Vanderbilt University</a:t>
            </a:r>
            <a:endParaRPr lang="en-US" sz="1600" b="1" dirty="0">
              <a:solidFill>
                <a:schemeClr val="bg1"/>
              </a:solidFill>
            </a:endParaRPr>
          </a:p>
        </p:txBody>
      </p:sp>
      <p:sp>
        <p:nvSpPr>
          <p:cNvPr id="8" name="Rectangle 7"/>
          <p:cNvSpPr/>
          <p:nvPr/>
        </p:nvSpPr>
        <p:spPr>
          <a:xfrm>
            <a:off x="88884" y="319357"/>
            <a:ext cx="2759824" cy="307777"/>
          </a:xfrm>
          <a:prstGeom prst="rect">
            <a:avLst/>
          </a:prstGeom>
        </p:spPr>
        <p:txBody>
          <a:bodyPr wrap="square" anchor="ctr">
            <a:spAutoFit/>
          </a:bodyPr>
          <a:lstStyle/>
          <a:p>
            <a:r>
              <a:rPr lang="en-US" sz="1400" b="1" dirty="0" smtClean="0">
                <a:solidFill>
                  <a:schemeClr val="bg1"/>
                </a:solidFill>
              </a:rPr>
              <a:t>DMR </a:t>
            </a:r>
            <a:r>
              <a:rPr lang="en-US" sz="1400" b="1" dirty="0">
                <a:solidFill>
                  <a:schemeClr val="bg1"/>
                </a:solidFill>
              </a:rPr>
              <a:t>1506717</a:t>
            </a:r>
          </a:p>
        </p:txBody>
      </p:sp>
      <p:sp>
        <p:nvSpPr>
          <p:cNvPr id="9" name="Text Box 28"/>
          <p:cNvSpPr txBox="1">
            <a:spLocks noChangeArrowheads="1"/>
          </p:cNvSpPr>
          <p:nvPr/>
        </p:nvSpPr>
        <p:spPr bwMode="auto">
          <a:xfrm>
            <a:off x="152400" y="1459418"/>
            <a:ext cx="4544987"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350" dirty="0" smtClean="0"/>
              <a:t>To keep cells alive in thick engineered tissue, an artificial vascular network of channels is needed to provide interior cells with the gases and nutrients they require. We are fabricating capillary-like 3D microchannel networks in cell-laden gels using sacrificial microfiber templates.  We make these templates out of a </a:t>
            </a:r>
            <a:r>
              <a:rPr lang="en-US" sz="1350" dirty="0" smtClean="0"/>
              <a:t>thermoresponsive</a:t>
            </a:r>
            <a:r>
              <a:rPr lang="en-US" sz="1350" dirty="0" smtClean="0"/>
              <a:t> polymer, PNIPAM, which dissolves in water below </a:t>
            </a:r>
            <a:r>
              <a:rPr lang="en-US" altLang="ko-KR" sz="1350" dirty="0" smtClean="0"/>
              <a:t>32</a:t>
            </a:r>
            <a:r>
              <a:rPr lang="en-US" altLang="ko-KR" sz="1350" baseline="30000" dirty="0" smtClean="0"/>
              <a:t>o</a:t>
            </a:r>
            <a:r>
              <a:rPr lang="en-US" altLang="ko-KR" sz="1350" dirty="0" smtClean="0"/>
              <a:t>C but not in warm water. The </a:t>
            </a:r>
            <a:r>
              <a:rPr lang="en-US" sz="1350" dirty="0" smtClean="0"/>
              <a:t>PNIPAM microfibers are formed by high speed rotary spinning of PNIPAM/methanol solution in a fashion similar to a cotton candy machine. These </a:t>
            </a:r>
            <a:r>
              <a:rPr lang="en-US" sz="1350" dirty="0" smtClean="0"/>
              <a:t>microfibrous</a:t>
            </a:r>
            <a:r>
              <a:rPr lang="en-US" sz="1350" dirty="0" smtClean="0"/>
              <a:t> networks are </a:t>
            </a:r>
            <a:r>
              <a:rPr lang="en-US" altLang="ko-KR" sz="1350" dirty="0" smtClean="0"/>
              <a:t>embedded in warm gelatin solution (37</a:t>
            </a:r>
            <a:r>
              <a:rPr lang="en-US" altLang="ko-KR" sz="1350" baseline="30000" dirty="0" smtClean="0"/>
              <a:t>o</a:t>
            </a:r>
            <a:r>
              <a:rPr lang="en-US" altLang="ko-KR" sz="1350" dirty="0" smtClean="0"/>
              <a:t>C), and </a:t>
            </a:r>
            <a:r>
              <a:rPr lang="en-US" sz="1350" dirty="0" smtClean="0"/>
              <a:t>then “sacrificed” (washed away) by cooling the gelled matrix to room temperature, leaving behind an interconnected microchannel structure. This process is non-toxic to cells and achieves capillary-sized channels difficult to achieve using other approaches. We have demonstrated that these channels are critical to maintain cell viability deep within the gel. To demonstrate this concept in a co-culture of two cell varieties, we are currently generating stable endothelial linings on the microchannel walls, inside a gelatin gel embedded with fibroblasts.</a:t>
            </a:r>
            <a:endParaRPr lang="en-US" sz="1350" dirty="0"/>
          </a:p>
        </p:txBody>
      </p:sp>
      <p:sp>
        <p:nvSpPr>
          <p:cNvPr id="11" name="Rectangle 37"/>
          <p:cNvSpPr>
            <a:spLocks noChangeArrowheads="1"/>
          </p:cNvSpPr>
          <p:nvPr/>
        </p:nvSpPr>
        <p:spPr bwMode="auto">
          <a:xfrm>
            <a:off x="4754880" y="1727886"/>
            <a:ext cx="4221480" cy="42609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pic>
        <p:nvPicPr>
          <p:cNvPr id="29" name="그림 28" descr="Illustration of the sacrificial microfiber technique for generating microchannels in cell-laden gelatin hydrogels&#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7388" y="1739299"/>
            <a:ext cx="4161790" cy="2170014"/>
          </a:xfrm>
          <a:prstGeom prst="rect">
            <a:avLst/>
          </a:prstGeom>
        </p:spPr>
      </p:pic>
      <p:grpSp>
        <p:nvGrpSpPr>
          <p:cNvPr id="52" name="그룹 51" descr="Fibroblast (Red) and endothelial cell (Green) co-culture system in tissue-scale &#10;microfluidic gelatin hydrogel (scale bar = 200 um)&#10;"/>
          <p:cNvGrpSpPr>
            <a:grpSpLocks noChangeAspect="1"/>
          </p:cNvGrpSpPr>
          <p:nvPr/>
        </p:nvGrpSpPr>
        <p:grpSpPr>
          <a:xfrm>
            <a:off x="4806675" y="4422542"/>
            <a:ext cx="4060396" cy="1094816"/>
            <a:chOff x="9150495" y="4852011"/>
            <a:chExt cx="2968199" cy="800324"/>
          </a:xfrm>
        </p:grpSpPr>
        <p:pic>
          <p:nvPicPr>
            <p:cNvPr id="49" name="Picture 76"/>
            <p:cNvPicPr/>
            <p:nvPr/>
          </p:nvPicPr>
          <p:blipFill rotWithShape="1">
            <a:blip r:embed="rId4" cstate="print">
              <a:extLst>
                <a:ext uri="{28A0092B-C50C-407E-A947-70E740481C1C}">
                  <a14:useLocalDpi xmlns:a14="http://schemas.microsoft.com/office/drawing/2010/main"/>
                </a:ext>
              </a:extLst>
            </a:blip>
            <a:srcRect b="94712"/>
            <a:stretch/>
          </p:blipFill>
          <p:spPr bwMode="auto">
            <a:xfrm>
              <a:off x="9155575" y="4852011"/>
              <a:ext cx="2963119" cy="80669"/>
            </a:xfrm>
            <a:prstGeom prst="rect">
              <a:avLst/>
            </a:prstGeom>
            <a:noFill/>
            <a:ln>
              <a:noFill/>
            </a:ln>
          </p:spPr>
        </p:pic>
        <p:pic>
          <p:nvPicPr>
            <p:cNvPr id="51" name="Picture 76"/>
            <p:cNvPicPr/>
            <p:nvPr/>
          </p:nvPicPr>
          <p:blipFill rotWithShape="1">
            <a:blip r:embed="rId4" cstate="print">
              <a:extLst>
                <a:ext uri="{28A0092B-C50C-407E-A947-70E740481C1C}">
                  <a14:useLocalDpi xmlns:a14="http://schemas.microsoft.com/office/drawing/2010/main"/>
                </a:ext>
              </a:extLst>
            </a:blip>
            <a:srcRect t="52570"/>
            <a:stretch/>
          </p:blipFill>
          <p:spPr bwMode="auto">
            <a:xfrm>
              <a:off x="9150495" y="4928724"/>
              <a:ext cx="2963119" cy="723611"/>
            </a:xfrm>
            <a:prstGeom prst="rect">
              <a:avLst/>
            </a:prstGeom>
            <a:noFill/>
            <a:ln>
              <a:noFill/>
            </a:ln>
          </p:spPr>
        </p:pic>
      </p:grpSp>
      <p:sp>
        <p:nvSpPr>
          <p:cNvPr id="67" name="TextBox 66"/>
          <p:cNvSpPr txBox="1"/>
          <p:nvPr/>
        </p:nvSpPr>
        <p:spPr>
          <a:xfrm>
            <a:off x="4860156" y="5603805"/>
            <a:ext cx="4283844" cy="369332"/>
          </a:xfrm>
          <a:prstGeom prst="rect">
            <a:avLst/>
          </a:prstGeom>
          <a:noFill/>
        </p:spPr>
        <p:txBody>
          <a:bodyPr wrap="square" rtlCol="0">
            <a:spAutoFit/>
          </a:bodyPr>
          <a:lstStyle/>
          <a:p>
            <a:pPr algn="ctr"/>
            <a:r>
              <a:rPr lang="en-US" altLang="ko-KR" sz="900" dirty="0" smtClean="0"/>
              <a:t>Fibroblast (Red) and endothelial cell (Green) co-culture system in tissue-scale </a:t>
            </a:r>
          </a:p>
          <a:p>
            <a:pPr algn="ctr"/>
            <a:r>
              <a:rPr lang="en-US" altLang="ko-KR" sz="900" dirty="0" smtClean="0"/>
              <a:t>microfluidic gelatin hydrogel (scale bar = 200 um)</a:t>
            </a:r>
            <a:endParaRPr lang="ko-KR" altLang="en-US" sz="900" dirty="0"/>
          </a:p>
        </p:txBody>
      </p:sp>
      <p:sp>
        <p:nvSpPr>
          <p:cNvPr id="68" name="TextBox 67"/>
          <p:cNvSpPr txBox="1"/>
          <p:nvPr/>
        </p:nvSpPr>
        <p:spPr>
          <a:xfrm>
            <a:off x="4760959" y="3894109"/>
            <a:ext cx="4283844" cy="400110"/>
          </a:xfrm>
          <a:prstGeom prst="rect">
            <a:avLst/>
          </a:prstGeom>
          <a:noFill/>
        </p:spPr>
        <p:txBody>
          <a:bodyPr wrap="square" rtlCol="0">
            <a:spAutoFit/>
          </a:bodyPr>
          <a:lstStyle/>
          <a:p>
            <a:pPr algn="ctr"/>
            <a:r>
              <a:rPr lang="en-US" altLang="ko-KR" sz="1000" dirty="0" smtClean="0"/>
              <a:t>Illustration of the sacrificial microfiber technique for generating </a:t>
            </a:r>
            <a:r>
              <a:rPr lang="en-US" altLang="ko-KR" sz="1000" dirty="0" smtClean="0"/>
              <a:t>microchannels</a:t>
            </a:r>
            <a:r>
              <a:rPr lang="en-US" altLang="ko-KR" sz="1000" dirty="0" smtClean="0"/>
              <a:t> in cell-laden gelatin hydrogels</a:t>
            </a:r>
            <a:endParaRPr lang="ko-KR" altLang="en-US" sz="1000" dirty="0"/>
          </a:p>
        </p:txBody>
      </p:sp>
    </p:spTree>
    <p:extLst>
      <p:ext uri="{BB962C8B-B14F-4D97-AF65-F5344CB8AC3E}">
        <p14:creationId xmlns:p14="http://schemas.microsoft.com/office/powerpoint/2010/main" val="3243173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036" y="110532"/>
            <a:ext cx="5797964" cy="803867"/>
          </a:xfrm>
        </p:spPr>
        <p:txBody>
          <a:bodyPr anchor="ctr"/>
          <a:lstStyle/>
          <a:p>
            <a:r>
              <a:rPr lang="en-US" sz="1800" b="1" dirty="0">
                <a:solidFill>
                  <a:schemeClr val="tx1"/>
                </a:solidFill>
              </a:rPr>
              <a:t>Engineering a Pro-</a:t>
            </a:r>
            <a:r>
              <a:rPr lang="en-US" sz="1800" b="1" dirty="0">
                <a:solidFill>
                  <a:schemeClr val="tx1"/>
                </a:solidFill>
              </a:rPr>
              <a:t>Vasculogenic</a:t>
            </a:r>
            <a:r>
              <a:rPr lang="en-US" sz="1800" b="1" dirty="0">
                <a:solidFill>
                  <a:schemeClr val="tx1"/>
                </a:solidFill>
              </a:rPr>
              <a:t> Capillary Network Regulating Host Responses</a:t>
            </a:r>
          </a:p>
        </p:txBody>
      </p:sp>
      <p:sp>
        <p:nvSpPr>
          <p:cNvPr id="7" name="Rectangle 6"/>
          <p:cNvSpPr/>
          <p:nvPr/>
        </p:nvSpPr>
        <p:spPr>
          <a:xfrm>
            <a:off x="4767806" y="1087739"/>
            <a:ext cx="4692577" cy="307777"/>
          </a:xfrm>
          <a:prstGeom prst="rect">
            <a:avLst/>
          </a:prstGeom>
        </p:spPr>
        <p:txBody>
          <a:bodyPr wrap="square" anchor="ctr">
            <a:spAutoFit/>
          </a:bodyPr>
          <a:lstStyle/>
          <a:p>
            <a:r>
              <a:rPr lang="en-US" sz="1400" b="1" dirty="0">
                <a:solidFill>
                  <a:schemeClr val="bg1"/>
                </a:solidFill>
              </a:rPr>
              <a:t>Leon </a:t>
            </a:r>
            <a:r>
              <a:rPr lang="en-US" sz="1400" b="1" dirty="0" smtClean="0">
                <a:solidFill>
                  <a:schemeClr val="bg1"/>
                </a:solidFill>
              </a:rPr>
              <a:t>M. </a:t>
            </a:r>
            <a:r>
              <a:rPr lang="en-US" sz="1400" b="1" dirty="0" smtClean="0">
                <a:solidFill>
                  <a:schemeClr val="bg1"/>
                </a:solidFill>
              </a:rPr>
              <a:t>Bellan</a:t>
            </a:r>
            <a:r>
              <a:rPr lang="en-US" sz="1400" b="1" dirty="0" smtClean="0">
                <a:solidFill>
                  <a:schemeClr val="bg1"/>
                </a:solidFill>
              </a:rPr>
              <a:t>, </a:t>
            </a:r>
            <a:r>
              <a:rPr lang="en-US" sz="1400" b="1" dirty="0">
                <a:solidFill>
                  <a:schemeClr val="bg1"/>
                </a:solidFill>
              </a:rPr>
              <a:t>Vanderbilt University</a:t>
            </a:r>
          </a:p>
        </p:txBody>
      </p:sp>
      <p:sp>
        <p:nvSpPr>
          <p:cNvPr id="8" name="Rectangle 7"/>
          <p:cNvSpPr/>
          <p:nvPr/>
        </p:nvSpPr>
        <p:spPr>
          <a:xfrm>
            <a:off x="152400" y="331529"/>
            <a:ext cx="2759824" cy="307777"/>
          </a:xfrm>
          <a:prstGeom prst="rect">
            <a:avLst/>
          </a:prstGeom>
        </p:spPr>
        <p:txBody>
          <a:bodyPr wrap="square" anchor="ctr">
            <a:spAutoFit/>
          </a:bodyPr>
          <a:lstStyle/>
          <a:p>
            <a:r>
              <a:rPr lang="en-US" sz="1400" b="1" dirty="0" smtClean="0">
                <a:solidFill>
                  <a:schemeClr val="bg1"/>
                </a:solidFill>
              </a:rPr>
              <a:t>DMR 1506717</a:t>
            </a:r>
            <a:endParaRPr lang="en-US" sz="1400" b="1" dirty="0">
              <a:solidFill>
                <a:schemeClr val="bg1"/>
              </a:solidFill>
            </a:endParaRPr>
          </a:p>
        </p:txBody>
      </p:sp>
      <p:sp>
        <p:nvSpPr>
          <p:cNvPr id="13" name="Text Box 4"/>
          <p:cNvSpPr txBox="1">
            <a:spLocks noChangeArrowheads="1"/>
          </p:cNvSpPr>
          <p:nvPr/>
        </p:nvSpPr>
        <p:spPr bwMode="auto">
          <a:xfrm>
            <a:off x="152400" y="1637161"/>
            <a:ext cx="319363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400" dirty="0" smtClean="0"/>
              <a:t>The Bellan lab has hosted junior high and high school student groups, providing various hands-on demonstrations in which they get to experience various biomaterials phenomena.</a:t>
            </a:r>
          </a:p>
          <a:p>
            <a:pPr algn="just" eaLnBrk="1" hangingPunct="1"/>
            <a:endParaRPr lang="en-US" sz="1400" dirty="0"/>
          </a:p>
          <a:p>
            <a:pPr algn="just" eaLnBrk="1" hangingPunct="1"/>
            <a:r>
              <a:rPr lang="en-US" sz="1400" dirty="0" smtClean="0"/>
              <a:t>Our work has been highlighted via NSF’s Science Nation</a:t>
            </a:r>
            <a:r>
              <a:rPr lang="en-US" sz="1400" dirty="0"/>
              <a:t> </a:t>
            </a:r>
            <a:r>
              <a:rPr lang="en-US" sz="1400" dirty="0" smtClean="0"/>
              <a:t>and other media groups, increasing the public visibility of this work.</a:t>
            </a:r>
          </a:p>
          <a:p>
            <a:pPr algn="just" eaLnBrk="1" hangingPunct="1"/>
            <a:endParaRPr lang="en-US" sz="1400" b="1" dirty="0"/>
          </a:p>
          <a:p>
            <a:pPr algn="just" eaLnBrk="1" hangingPunct="1"/>
            <a:r>
              <a:rPr lang="en-US" sz="1400" dirty="0" smtClean="0"/>
              <a:t>Additionally, Prof. Bellan has been developing an educational program for young students wherein they learn about the process of crosslinking polymers by making alginate “gummy worms”.  Once fully developed, the curriculum will be hosted on the lab website.</a:t>
            </a:r>
            <a:endParaRPr lang="en-US" sz="1600" dirty="0"/>
          </a:p>
        </p:txBody>
      </p:sp>
      <p:sp>
        <p:nvSpPr>
          <p:cNvPr id="15" name="Rectangle 15"/>
          <p:cNvSpPr>
            <a:spLocks noChangeArrowheads="1"/>
          </p:cNvSpPr>
          <p:nvPr/>
        </p:nvSpPr>
        <p:spPr bwMode="auto">
          <a:xfrm>
            <a:off x="3346037" y="1679738"/>
            <a:ext cx="5397911" cy="42789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pic>
        <p:nvPicPr>
          <p:cNvPr id="3" name="Picture 2" descr="Photos of visiting high school students participating in hands-on activities in Dr. Bellan’s lab, (top left) making “cotton candy” fibers to use as sacrificial templates to form artificial capillaries, (top right) exploring calcium crosslinking of alginate, gels and (bottom left) learning about 3D printing using biomaterials.&#10;"/>
          <p:cNvPicPr>
            <a:picLocks noChangeAspect="1"/>
          </p:cNvPicPr>
          <p:nvPr/>
        </p:nvPicPr>
        <p:blipFill>
          <a:blip r:embed="rId2"/>
          <a:stretch>
            <a:fillRect/>
          </a:stretch>
        </p:blipFill>
        <p:spPr>
          <a:xfrm>
            <a:off x="3543396" y="1731114"/>
            <a:ext cx="2542038" cy="1902372"/>
          </a:xfrm>
          <a:prstGeom prst="rect">
            <a:avLst/>
          </a:prstGeom>
        </p:spPr>
      </p:pic>
      <p:pic>
        <p:nvPicPr>
          <p:cNvPr id="5" name="Picture 4" descr="Photos of visiting high school students participating in hands-on activities in Dr. Bellan’s lab, (top left) making “cotton candy” fibers to use as sacrificial templates to form artificial capillaries, (top right) exploring calcium crosslinking of alginate, gels and (bottom left) learning about 3D printing using biomaterials.&#10;"/>
          <p:cNvPicPr>
            <a:picLocks noChangeAspect="1"/>
          </p:cNvPicPr>
          <p:nvPr/>
        </p:nvPicPr>
        <p:blipFill>
          <a:blip r:embed="rId3"/>
          <a:stretch>
            <a:fillRect/>
          </a:stretch>
        </p:blipFill>
        <p:spPr>
          <a:xfrm>
            <a:off x="6223448" y="1800384"/>
            <a:ext cx="2317079" cy="1902372"/>
          </a:xfrm>
          <a:prstGeom prst="rect">
            <a:avLst/>
          </a:prstGeom>
        </p:spPr>
      </p:pic>
      <p:sp>
        <p:nvSpPr>
          <p:cNvPr id="6" name="Rectangle 5" descr="Photos of visiting high school students participating in hands-on activities in Dr. Bellan’s lab, (top left) making “cotton candy” fibers to use as sacrificial templates to form artificial capillaries, (top right) exploring calcium crosslinking of alginate, gels and (bottom left) learning about 3D printing using biomaterials.&#10;"/>
          <p:cNvSpPr/>
          <p:nvPr/>
        </p:nvSpPr>
        <p:spPr>
          <a:xfrm>
            <a:off x="6085434" y="3775597"/>
            <a:ext cx="2455094" cy="1938992"/>
          </a:xfrm>
          <a:prstGeom prst="rect">
            <a:avLst/>
          </a:prstGeom>
        </p:spPr>
        <p:txBody>
          <a:bodyPr wrap="square">
            <a:spAutoFit/>
          </a:bodyPr>
          <a:lstStyle/>
          <a:p>
            <a:pPr algn="just"/>
            <a:r>
              <a:rPr lang="en-US" sz="1200" dirty="0">
                <a:solidFill>
                  <a:srgbClr val="000000"/>
                </a:solidFill>
                <a:latin typeface="Calibri" panose="020F0502020204030204" pitchFamily="34" charset="0"/>
              </a:rPr>
              <a:t>Photos of visiting </a:t>
            </a:r>
            <a:r>
              <a:rPr lang="en-US" sz="1200" dirty="0" smtClean="0">
                <a:solidFill>
                  <a:srgbClr val="000000"/>
                </a:solidFill>
                <a:latin typeface="Calibri" panose="020F0502020204030204" pitchFamily="34" charset="0"/>
              </a:rPr>
              <a:t>high school </a:t>
            </a:r>
            <a:r>
              <a:rPr lang="en-US" sz="1200" dirty="0">
                <a:solidFill>
                  <a:srgbClr val="000000"/>
                </a:solidFill>
                <a:latin typeface="Calibri" panose="020F0502020204030204" pitchFamily="34" charset="0"/>
              </a:rPr>
              <a:t>students participating in hands-on activities in </a:t>
            </a:r>
            <a:r>
              <a:rPr lang="en-US" sz="1200" dirty="0" smtClean="0">
                <a:solidFill>
                  <a:srgbClr val="000000"/>
                </a:solidFill>
                <a:latin typeface="Calibri" panose="020F0502020204030204" pitchFamily="34" charset="0"/>
              </a:rPr>
              <a:t>Dr. </a:t>
            </a:r>
            <a:r>
              <a:rPr lang="en-US" sz="1200" dirty="0" smtClean="0">
                <a:solidFill>
                  <a:srgbClr val="000000"/>
                </a:solidFill>
                <a:latin typeface="Calibri" panose="020F0502020204030204" pitchFamily="34" charset="0"/>
              </a:rPr>
              <a:t>Bellan’s</a:t>
            </a:r>
            <a:r>
              <a:rPr lang="en-US" sz="1200" dirty="0" smtClean="0">
                <a:solidFill>
                  <a:srgbClr val="000000"/>
                </a:solidFill>
                <a:latin typeface="Calibri" panose="020F0502020204030204" pitchFamily="34" charset="0"/>
              </a:rPr>
              <a:t> </a:t>
            </a:r>
            <a:r>
              <a:rPr lang="en-US" sz="1200" dirty="0">
                <a:solidFill>
                  <a:srgbClr val="000000"/>
                </a:solidFill>
                <a:latin typeface="Calibri" panose="020F0502020204030204" pitchFamily="34" charset="0"/>
              </a:rPr>
              <a:t>lab, </a:t>
            </a:r>
            <a:r>
              <a:rPr lang="en-US" sz="1200" dirty="0" smtClean="0">
                <a:solidFill>
                  <a:srgbClr val="000000"/>
                </a:solidFill>
                <a:latin typeface="Calibri" panose="020F0502020204030204" pitchFamily="34" charset="0"/>
              </a:rPr>
              <a:t>(top left</a:t>
            </a:r>
            <a:r>
              <a:rPr lang="en-US" sz="1200" dirty="0">
                <a:solidFill>
                  <a:srgbClr val="000000"/>
                </a:solidFill>
                <a:latin typeface="Calibri" panose="020F0502020204030204" pitchFamily="34" charset="0"/>
              </a:rPr>
              <a:t>) making “cotton candy” fibers to use as sacrificial templates to form artificial </a:t>
            </a:r>
            <a:r>
              <a:rPr lang="en-US" sz="1200" dirty="0" smtClean="0">
                <a:solidFill>
                  <a:srgbClr val="000000"/>
                </a:solidFill>
                <a:latin typeface="Calibri" panose="020F0502020204030204" pitchFamily="34" charset="0"/>
              </a:rPr>
              <a:t>capillaries, (top right</a:t>
            </a:r>
            <a:r>
              <a:rPr lang="en-US" sz="1200" dirty="0">
                <a:solidFill>
                  <a:srgbClr val="000000"/>
                </a:solidFill>
                <a:latin typeface="Calibri" panose="020F0502020204030204" pitchFamily="34" charset="0"/>
              </a:rPr>
              <a:t>) exploring calcium crosslinking of </a:t>
            </a:r>
            <a:r>
              <a:rPr lang="en-US" sz="1200" dirty="0" smtClean="0">
                <a:solidFill>
                  <a:srgbClr val="000000"/>
                </a:solidFill>
                <a:latin typeface="Calibri" panose="020F0502020204030204" pitchFamily="34" charset="0"/>
              </a:rPr>
              <a:t>alginate, gels</a:t>
            </a:r>
            <a:r>
              <a:rPr lang="en-US" sz="1200" dirty="0">
                <a:solidFill>
                  <a:srgbClr val="000000"/>
                </a:solidFill>
                <a:latin typeface="Calibri" panose="020F0502020204030204" pitchFamily="34" charset="0"/>
              </a:rPr>
              <a:t> </a:t>
            </a:r>
            <a:r>
              <a:rPr lang="en-US" sz="1200" dirty="0" smtClean="0">
                <a:solidFill>
                  <a:srgbClr val="000000"/>
                </a:solidFill>
                <a:latin typeface="Calibri" panose="020F0502020204030204" pitchFamily="34" charset="0"/>
              </a:rPr>
              <a:t>and (bottom left) learning about 3D printing using biomaterials.</a:t>
            </a:r>
            <a:endParaRPr lang="en-US" sz="1200" dirty="0"/>
          </a:p>
        </p:txBody>
      </p:sp>
      <p:pic>
        <p:nvPicPr>
          <p:cNvPr id="4" name="Picture 3" descr="Photos of visiting high school students participating in hands-on activities in Dr. Bellan’s lab, (top left) making “cotton candy” fibers to use as sacrificial templates to form artificial capillaries, (top right) exploring calcium crosslinking of alginate, gels and (bottom left) learning about 3D printing using biomaterials.&#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790" y="3841030"/>
            <a:ext cx="2542032" cy="1905761"/>
          </a:xfrm>
          <a:prstGeom prst="rect">
            <a:avLst/>
          </a:prstGeom>
        </p:spPr>
      </p:pic>
    </p:spTree>
    <p:extLst>
      <p:ext uri="{BB962C8B-B14F-4D97-AF65-F5344CB8AC3E}">
        <p14:creationId xmlns:p14="http://schemas.microsoft.com/office/powerpoint/2010/main" val="7384675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Breeze.thmx</Template>
  <TotalTime>52583</TotalTime>
  <Words>590</Words>
  <Application>Microsoft Office PowerPoint</Application>
  <PresentationFormat>On-screen Show (4:3)</PresentationFormat>
  <Paragraphs>18</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News Gothic MT</vt:lpstr>
      <vt:lpstr>Wingdings 2</vt:lpstr>
      <vt:lpstr>Breeze</vt:lpstr>
      <vt:lpstr>Engineering a Pro-Vasculogenic Capillary Network Regulating Host Responses</vt:lpstr>
      <vt:lpstr>Engineering a Pro-Vasculogenic Capillary Network Regulating Host Responses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rob</dc:creator>
  <cp:keywords/>
  <dc:description/>
  <cp:lastModifiedBy>Williams, Catherine</cp:lastModifiedBy>
  <cp:revision>46</cp:revision>
  <cp:lastPrinted>2016-08-01T15:14:13Z</cp:lastPrinted>
  <dcterms:created xsi:type="dcterms:W3CDTF">2016-07-19T18:16:54Z</dcterms:created>
  <dcterms:modified xsi:type="dcterms:W3CDTF">2017-11-30T13:04:09Z</dcterms:modified>
  <cp:category/>
</cp:coreProperties>
</file>