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56"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470" autoAdjust="0"/>
    <p:restoredTop sz="94261" autoAdjust="0"/>
  </p:normalViewPr>
  <p:slideViewPr>
    <p:cSldViewPr snapToGrid="0">
      <p:cViewPr varScale="1">
        <p:scale>
          <a:sx n="81" d="100"/>
          <a:sy n="81" d="100"/>
        </p:scale>
        <p:origin x="122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B04-34E8-4823-9104-9C99B018B3EF}" type="datetimeFigureOut">
              <a:rPr lang="en-US" smtClean="0"/>
              <a:t>2/14/2021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9205E-FEF6-4AB3-8CD1-275D942306F7}" type="slidenum">
              <a:rPr lang="en-US" smtClean="0"/>
              <a:t>‹#›</a:t>
            </a:fld>
            <a:endParaRPr lang="en-US" dirty="0"/>
          </a:p>
        </p:txBody>
      </p:sp>
    </p:spTree>
    <p:extLst>
      <p:ext uri="{BB962C8B-B14F-4D97-AF65-F5344CB8AC3E}">
        <p14:creationId xmlns:p14="http://schemas.microsoft.com/office/powerpoint/2010/main" val="27142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9205E-FEF6-4AB3-8CD1-275D942306F7}" type="slidenum">
              <a:rPr lang="en-US" smtClean="0"/>
              <a:t>1</a:t>
            </a:fld>
            <a:endParaRPr lang="en-US" dirty="0"/>
          </a:p>
        </p:txBody>
      </p:sp>
    </p:spTree>
    <p:extLst>
      <p:ext uri="{BB962C8B-B14F-4D97-AF65-F5344CB8AC3E}">
        <p14:creationId xmlns:p14="http://schemas.microsoft.com/office/powerpoint/2010/main" val="307321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369591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4517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261708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348255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2450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3479930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951685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355847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78612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274571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394884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164793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39844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233716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236679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F4916-9AB2-4184-98A8-CE63B765DF25}"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7EBC57-254B-49D2-B4FF-50C56FA28568}" type="slidenum">
              <a:rPr lang="en-US" smtClean="0"/>
              <a:t>‹#›</a:t>
            </a:fld>
            <a:endParaRPr lang="en-US" dirty="0"/>
          </a:p>
        </p:txBody>
      </p:sp>
    </p:spTree>
    <p:extLst>
      <p:ext uri="{BB962C8B-B14F-4D97-AF65-F5344CB8AC3E}">
        <p14:creationId xmlns:p14="http://schemas.microsoft.com/office/powerpoint/2010/main" val="272439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6.jpg"/><Relationship Id="rId5" Type="http://schemas.openxmlformats.org/officeDocument/2006/relationships/slideLayout" Target="../slideLayouts/slideLayout16.xml"/><Relationship Id="rId10"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F4916-9AB2-4184-98A8-CE63B765DF25}" type="datetimeFigureOut">
              <a:rPr lang="en-US" smtClean="0"/>
              <a:t>2/14/2021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C57-254B-49D2-B4FF-50C56FA28568}" type="slidenum">
              <a:rPr lang="en-US" smtClean="0"/>
              <a:t>‹#›</a:t>
            </a:fld>
            <a:endParaRPr lang="en-US" dirty="0"/>
          </a:p>
        </p:txBody>
      </p:sp>
    </p:spTree>
    <p:extLst>
      <p:ext uri="{BB962C8B-B14F-4D97-AF65-F5344CB8AC3E}">
        <p14:creationId xmlns:p14="http://schemas.microsoft.com/office/powerpoint/2010/main" val="342355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2/14/2021</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105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istem.illinois.edu/news/imrsec.musical.magnetism20.html" TargetMode="Externa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www.ted.com/talks/nadya_mason_how_to_spark_your_curiosity_scientifically" TargetMode="External"/><Relationship Id="rId11" Type="http://schemas.openxmlformats.org/officeDocument/2006/relationships/image" Target="../media/image12.png"/><Relationship Id="rId5" Type="http://schemas.openxmlformats.org/officeDocument/2006/relationships/hyperlink" Target="https://www.istem.illinois.edu/news/franklin.MRL.visit.2020.html" TargetMode="External"/><Relationship Id="rId10" Type="http://schemas.openxmlformats.org/officeDocument/2006/relationships/image" Target="../media/image11.jpeg"/><Relationship Id="rId4" Type="http://schemas.openxmlformats.org/officeDocument/2006/relationships/hyperlink" Target="https://www.istem.illinois.edu/news/imrsec.musical.magnetism.destroy-a-toy.html" TargetMode="External"/><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645564" cy="803867"/>
          </a:xfrm>
        </p:spPr>
        <p:txBody>
          <a:bodyPr anchor="ctr"/>
          <a:lstStyle/>
          <a:p>
            <a:r>
              <a:rPr lang="en-US" sz="1800" b="1" dirty="0">
                <a:solidFill>
                  <a:schemeClr val="tx1"/>
                </a:solidFill>
              </a:rPr>
              <a:t>Musical Magnetism: Engaging More Middle School Students in Materials Science</a:t>
            </a:r>
          </a:p>
        </p:txBody>
      </p:sp>
      <p:sp>
        <p:nvSpPr>
          <p:cNvPr id="7" name="Rectangle 6"/>
          <p:cNvSpPr/>
          <p:nvPr/>
        </p:nvSpPr>
        <p:spPr>
          <a:xfrm>
            <a:off x="4465314" y="1090611"/>
            <a:ext cx="4763527" cy="276999"/>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Nadya Mason, </a:t>
            </a:r>
            <a:r>
              <a:rPr kumimoji="0" lang="en-US"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University </a:t>
            </a:r>
            <a:r>
              <a:rPr kumimoji="0" lang="en-US" sz="1200" b="1" i="0" u="none" strike="noStrike" kern="1200" cap="none" spc="0" normalizeH="0" baseline="0" noProof="0" dirty="0">
                <a:ln>
                  <a:noFill/>
                </a:ln>
                <a:solidFill>
                  <a:prstClr val="white"/>
                </a:solidFill>
                <a:effectLst/>
                <a:uLnTx/>
                <a:uFillTx/>
                <a:latin typeface="News Gothic MT"/>
                <a:ea typeface="+mn-ea"/>
                <a:cs typeface="+mn-cs"/>
              </a:rPr>
              <a:t>of Illinois at Urbana-Champaign</a:t>
            </a:r>
          </a:p>
        </p:txBody>
      </p:sp>
      <p:sp>
        <p:nvSpPr>
          <p:cNvPr id="8" name="Rectangle 7"/>
          <p:cNvSpPr/>
          <p:nvPr/>
        </p:nvSpPr>
        <p:spPr>
          <a:xfrm>
            <a:off x="152400" y="331529"/>
            <a:ext cx="2759824" cy="307777"/>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News Gothic MT"/>
                <a:ea typeface="+mn-ea"/>
                <a:cs typeface="+mn-cs"/>
              </a:rPr>
              <a:t>DMR  1720633</a:t>
            </a:r>
          </a:p>
        </p:txBody>
      </p:sp>
      <p:sp>
        <p:nvSpPr>
          <p:cNvPr id="9" name="Text Box 28"/>
          <p:cNvSpPr txBox="1">
            <a:spLocks noChangeArrowheads="1"/>
          </p:cNvSpPr>
          <p:nvPr/>
        </p:nvSpPr>
        <p:spPr bwMode="auto">
          <a:xfrm>
            <a:off x="79738" y="1341436"/>
            <a:ext cx="298553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457200" eaLnBrk="1" hangingPunct="1">
              <a:spcAft>
                <a:spcPts val="600"/>
              </a:spcAft>
              <a:defRPr/>
            </a:pPr>
            <a:r>
              <a:rPr kumimoji="0" lang="en-US" sz="1100" b="0" i="0" u="none" strike="noStrike" kern="1200" cap="none" spc="0" normalizeH="0" baseline="0" noProof="0" dirty="0">
                <a:ln>
                  <a:noFill/>
                </a:ln>
                <a:effectLst/>
                <a:uLnTx/>
                <a:uFillTx/>
                <a:latin typeface="Arial"/>
                <a:cs typeface="Arial"/>
              </a:rPr>
              <a:t>The Illinois MRSEC ran their 8-week program “Musical Magnetism” for the second year. The program</a:t>
            </a:r>
            <a:r>
              <a:rPr kumimoji="0" lang="en-US" sz="1100" b="0" i="0" u="none" strike="noStrike" kern="1200" cap="none" spc="0" normalizeH="0" noProof="0" dirty="0">
                <a:ln>
                  <a:noFill/>
                </a:ln>
                <a:effectLst/>
                <a:uLnTx/>
                <a:uFillTx/>
                <a:latin typeface="Arial"/>
                <a:cs typeface="Arial"/>
              </a:rPr>
              <a:t> engages middle school students in materials science demos as they create song lyrics with a science theme. </a:t>
            </a:r>
            <a:r>
              <a:rPr kumimoji="0" lang="en-US" sz="1100" b="0" i="0" u="none" strike="noStrike" kern="1200" cap="none" spc="0" normalizeH="0" dirty="0">
                <a:ln>
                  <a:noFill/>
                </a:ln>
                <a:effectLst/>
                <a:uLnTx/>
                <a:uFillTx/>
                <a:latin typeface="Arial"/>
                <a:cs typeface="Arial"/>
              </a:rPr>
              <a:t>This year the program expanded to another grade, allowing</a:t>
            </a:r>
            <a:r>
              <a:rPr lang="en-US" sz="1100" dirty="0">
                <a:latin typeface="Arial"/>
                <a:cs typeface="Arial"/>
              </a:rPr>
              <a:t> participation by 50 7</a:t>
            </a:r>
            <a:r>
              <a:rPr lang="en-US" sz="1100" baseline="30000" dirty="0">
                <a:latin typeface="Arial"/>
                <a:cs typeface="Arial"/>
              </a:rPr>
              <a:t>th</a:t>
            </a:r>
            <a:r>
              <a:rPr lang="en-US" sz="1100" dirty="0">
                <a:latin typeface="Arial"/>
                <a:cs typeface="Arial"/>
              </a:rPr>
              <a:t> and 8</a:t>
            </a:r>
            <a:r>
              <a:rPr lang="en-US" sz="1100" baseline="30000" dirty="0">
                <a:latin typeface="Arial"/>
                <a:cs typeface="Arial"/>
              </a:rPr>
              <a:t>th</a:t>
            </a:r>
            <a:r>
              <a:rPr lang="en-US" sz="1100" dirty="0">
                <a:latin typeface="Arial"/>
                <a:cs typeface="Arial"/>
              </a:rPr>
              <a:t> graders at Franklin STEAM Academy.</a:t>
            </a:r>
            <a:endParaRPr lang="en-US" sz="1100" dirty="0">
              <a:cs typeface="Arial"/>
            </a:endParaRPr>
          </a:p>
          <a:p>
            <a:pPr algn="just" defTabSz="457200">
              <a:spcAft>
                <a:spcPts val="600"/>
              </a:spcAft>
              <a:defRPr/>
            </a:pPr>
            <a:r>
              <a:rPr lang="en-US" sz="1100" dirty="0">
                <a:latin typeface="Arial"/>
                <a:cs typeface="Arial"/>
              </a:rPr>
              <a:t>An expanded number of hands-on activities increased engagement among students on topics related to materials science and magnetism. MRSEC Faculty and postdocs led lessons, while graduate students assisted throughout the program. Students and teachers from Franklin visited the MRSEC and Materials Research Lab over two days, where they used materials analysis tools, such as scanning electron and transmission microscopes, suited up for cleanroom tours, and participated in other activities that engaged them in research technologies. </a:t>
            </a:r>
            <a:r>
              <a:rPr kumimoji="0" lang="en-US" sz="1100" b="0" i="0" u="none" strike="noStrike" kern="1200" cap="none" spc="0" normalizeH="0" baseline="0" noProof="0" dirty="0">
                <a:ln>
                  <a:noFill/>
                </a:ln>
                <a:effectLst/>
                <a:uLnTx/>
                <a:uFillTx/>
                <a:latin typeface="Arial"/>
                <a:cs typeface="Arial"/>
              </a:rPr>
              <a:t>The students created and recorded songs and music videos with science themes.</a:t>
            </a:r>
          </a:p>
          <a:p>
            <a:pPr algn="just" defTabSz="457200">
              <a:spcAft>
                <a:spcPts val="600"/>
              </a:spcAft>
              <a:defRPr/>
            </a:pPr>
            <a:r>
              <a:rPr lang="en-US" sz="1100" dirty="0">
                <a:latin typeface="Arial"/>
                <a:cs typeface="Arial"/>
              </a:rPr>
              <a:t>An activity from this program was used as an illustration in </a:t>
            </a:r>
            <a:r>
              <a:rPr lang="en-US" sz="1100" b="1" dirty="0">
                <a:latin typeface="Arial"/>
                <a:cs typeface="Arial"/>
              </a:rPr>
              <a:t>Mason’s</a:t>
            </a:r>
            <a:r>
              <a:rPr lang="en-US" sz="1100" dirty="0">
                <a:latin typeface="Arial"/>
                <a:cs typeface="Arial"/>
              </a:rPr>
              <a:t> TED Talk, released in April 2020, on the theme of sparking scientific curiosity.</a:t>
            </a:r>
          </a:p>
        </p:txBody>
      </p:sp>
      <p:sp>
        <p:nvSpPr>
          <p:cNvPr id="10" name="Text Box 34"/>
          <p:cNvSpPr txBox="1">
            <a:spLocks noChangeArrowheads="1"/>
          </p:cNvSpPr>
          <p:nvPr/>
        </p:nvSpPr>
        <p:spPr bwMode="auto">
          <a:xfrm>
            <a:off x="3100133" y="4354660"/>
            <a:ext cx="5936099"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rPr>
              <a:t>Fig. 1: a) </a:t>
            </a:r>
            <a:r>
              <a:rPr lang="en-US" sz="1100" b="1" i="1" dirty="0">
                <a:solidFill>
                  <a:prstClr val="black"/>
                </a:solidFill>
              </a:rPr>
              <a:t>Pena Martin </a:t>
            </a:r>
            <a:r>
              <a:rPr lang="en-US" sz="1100" i="1" dirty="0">
                <a:solidFill>
                  <a:prstClr val="black"/>
                </a:solidFill>
              </a:rPr>
              <a:t>assists a group of 8</a:t>
            </a:r>
            <a:r>
              <a:rPr lang="en-US" sz="1100" i="1" baseline="30000" dirty="0">
                <a:solidFill>
                  <a:prstClr val="black"/>
                </a:solidFill>
              </a:rPr>
              <a:t>th</a:t>
            </a:r>
            <a:r>
              <a:rPr lang="en-US" sz="1100" i="1" dirty="0">
                <a:solidFill>
                  <a:prstClr val="black"/>
                </a:solidFill>
              </a:rPr>
              <a:t> graders as they take apart magnadoodles; b) A group of 7</a:t>
            </a:r>
            <a:r>
              <a:rPr lang="en-US" sz="1100" i="1" baseline="30000" dirty="0">
                <a:solidFill>
                  <a:prstClr val="black"/>
                </a:solidFill>
              </a:rPr>
              <a:t>th</a:t>
            </a:r>
            <a:r>
              <a:rPr lang="en-US" sz="1100" i="1" dirty="0">
                <a:solidFill>
                  <a:prstClr val="black"/>
                </a:solidFill>
              </a:rPr>
              <a:t> graders and a teacher get a tour the </a:t>
            </a:r>
            <a:r>
              <a:rPr lang="en-US" sz="1100" b="1" i="1" dirty="0">
                <a:solidFill>
                  <a:prstClr val="black"/>
                </a:solidFill>
              </a:rPr>
              <a:t>Lorenz</a:t>
            </a:r>
            <a:r>
              <a:rPr lang="en-US" sz="1100" i="1" dirty="0">
                <a:solidFill>
                  <a:prstClr val="black"/>
                </a:solidFill>
              </a:rPr>
              <a:t> lab by Oolman during field trip to MRL; c) MRSEC grad student </a:t>
            </a:r>
            <a:r>
              <a:rPr lang="en-US" sz="1100" b="1" i="1" dirty="0">
                <a:solidFill>
                  <a:prstClr val="black"/>
                </a:solidFill>
              </a:rPr>
              <a:t>Wu</a:t>
            </a:r>
            <a:r>
              <a:rPr lang="en-US" sz="1100" i="1" dirty="0">
                <a:solidFill>
                  <a:prstClr val="black"/>
                </a:solidFill>
              </a:rPr>
              <a:t> helps a student with an optical material activity; d) An 8</a:t>
            </a:r>
            <a:r>
              <a:rPr lang="en-US" sz="1100" i="1" baseline="30000" dirty="0">
                <a:solidFill>
                  <a:prstClr val="black"/>
                </a:solidFill>
              </a:rPr>
              <a:t>th</a:t>
            </a:r>
            <a:r>
              <a:rPr lang="en-US" sz="1100" i="1" dirty="0">
                <a:solidFill>
                  <a:prstClr val="black"/>
                </a:solidFill>
              </a:rPr>
              <a:t> grader uses a tool at MRL to study mechanical properties. </a:t>
            </a:r>
            <a:r>
              <a:rPr lang="en-US" sz="1050" i="1" dirty="0">
                <a:solidFill>
                  <a:prstClr val="black"/>
                </a:solidFill>
              </a:rPr>
              <a:t>Photos by B. Innes. e) and f) screenshots from </a:t>
            </a:r>
            <a:r>
              <a:rPr lang="en-US" sz="1050" b="1" i="1" dirty="0">
                <a:solidFill>
                  <a:prstClr val="black"/>
                </a:solidFill>
              </a:rPr>
              <a:t>Mason’s</a:t>
            </a:r>
            <a:r>
              <a:rPr lang="en-US" sz="1050" i="1" dirty="0">
                <a:solidFill>
                  <a:prstClr val="black"/>
                </a:solidFill>
              </a:rPr>
              <a:t> TED Talk, released in April 2020.</a:t>
            </a:r>
            <a:endParaRPr kumimoji="0" lang="en-US" sz="1050" b="0" i="1" u="none" strike="noStrike" kern="1200" cap="none" spc="0" normalizeH="0" baseline="0" noProof="0" dirty="0">
              <a:ln>
                <a:noFill/>
              </a:ln>
              <a:solidFill>
                <a:prstClr val="black"/>
              </a:solidFill>
              <a:effectLst/>
              <a:uLnTx/>
              <a:uFillTx/>
            </a:endParaRPr>
          </a:p>
        </p:txBody>
      </p:sp>
      <p:sp>
        <p:nvSpPr>
          <p:cNvPr id="12" name="Rectangle 11"/>
          <p:cNvSpPr/>
          <p:nvPr/>
        </p:nvSpPr>
        <p:spPr>
          <a:xfrm>
            <a:off x="152400" y="731467"/>
            <a:ext cx="789633" cy="276999"/>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News Gothic MT"/>
                <a:ea typeface="+mn-ea"/>
                <a:cs typeface="+mn-cs"/>
              </a:rPr>
              <a:t>2020</a:t>
            </a:r>
          </a:p>
        </p:txBody>
      </p:sp>
      <p:sp>
        <p:nvSpPr>
          <p:cNvPr id="11" name="Rectangle 37"/>
          <p:cNvSpPr>
            <a:spLocks noChangeArrowheads="1"/>
          </p:cNvSpPr>
          <p:nvPr/>
        </p:nvSpPr>
        <p:spPr bwMode="auto">
          <a:xfrm>
            <a:off x="3127513" y="1550083"/>
            <a:ext cx="5936099" cy="37609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News Gothic MT"/>
              <a:ea typeface="+mn-ea"/>
              <a:cs typeface="+mn-cs"/>
            </a:endParaRPr>
          </a:p>
        </p:txBody>
      </p:sp>
      <p:sp>
        <p:nvSpPr>
          <p:cNvPr id="25" name="TextBox 24"/>
          <p:cNvSpPr txBox="1"/>
          <p:nvPr/>
        </p:nvSpPr>
        <p:spPr>
          <a:xfrm>
            <a:off x="3385544" y="5372769"/>
            <a:ext cx="5533038" cy="1323439"/>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Read more: “Physics' Lorenz Shines a Light on Invisible Light “ (1/21/20), </a:t>
            </a:r>
            <a:r>
              <a:rPr lang="en-US" sz="1000" dirty="0">
                <a:latin typeface="Arial" panose="020B0604020202020204" pitchFamily="34" charset="0"/>
                <a:cs typeface="Arial" panose="020B0604020202020204" pitchFamily="34" charset="0"/>
                <a:hlinkClick r:id="rId3"/>
              </a:rPr>
              <a:t>https://www.istem.illinois.edu/news/imrsec.musical.magnetism20.html</a:t>
            </a: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“Musical Magnetism’s Destroy-A-Toy Activity!” (2/13/20) </a:t>
            </a:r>
            <a:r>
              <a:rPr lang="en-US" sz="1000" dirty="0">
                <a:latin typeface="Arial" panose="020B0604020202020204" pitchFamily="34" charset="0"/>
                <a:cs typeface="Arial" panose="020B0604020202020204" pitchFamily="34" charset="0"/>
                <a:hlinkClick r:id="rId4"/>
              </a:rPr>
              <a:t>https://www.istem.illinois.edu/news/imrsec.musical.magnetism.destroy-a-toy.html </a:t>
            </a: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“Franklin Steam Academy Students Experience Cutting-Edge Science at MRL” (2/27/20) </a:t>
            </a:r>
            <a:r>
              <a:rPr lang="en-US" sz="1000" dirty="0">
                <a:latin typeface="Arial" panose="020B0604020202020204" pitchFamily="34" charset="0"/>
                <a:cs typeface="Arial" panose="020B0604020202020204" pitchFamily="34" charset="0"/>
                <a:hlinkClick r:id="rId5"/>
              </a:rPr>
              <a:t>https://www.istem.illinois.edu/news/franklin.MRL.visit.2020.html</a:t>
            </a:r>
            <a:r>
              <a:rPr lang="en-US" sz="1000" dirty="0">
                <a:latin typeface="Arial" panose="020B0604020202020204" pitchFamily="34" charset="0"/>
                <a:cs typeface="Arial" panose="020B0604020202020204" pitchFamily="34" charset="0"/>
              </a:rPr>
              <a:t>    </a:t>
            </a:r>
          </a:p>
          <a:p>
            <a:pPr algn="ctr"/>
            <a:r>
              <a:rPr lang="en-US" sz="1000" dirty="0">
                <a:latin typeface="Arial" panose="020B0604020202020204" pitchFamily="34" charset="0"/>
                <a:cs typeface="Arial" panose="020B0604020202020204" pitchFamily="34" charset="0"/>
              </a:rPr>
              <a:t>Nadya Mason’s TED Talk:  </a:t>
            </a:r>
            <a:r>
              <a:rPr lang="en-US" sz="1000" dirty="0">
                <a:latin typeface="Arial" panose="020B0604020202020204" pitchFamily="34" charset="0"/>
                <a:cs typeface="Arial" panose="020B0604020202020204" pitchFamily="34" charset="0"/>
                <a:hlinkClick r:id="rId6"/>
              </a:rPr>
              <a:t>https://www.ted.com/talks/nadya_mason_how_to_spark_your_curiosity_scientifically</a:t>
            </a:r>
            <a:endParaRPr lang="en-US" sz="1000" dirty="0">
              <a:latin typeface="Arial" panose="020B0604020202020204" pitchFamily="34" charset="0"/>
              <a:cs typeface="Arial" panose="020B0604020202020204" pitchFamily="34" charset="0"/>
            </a:endParaRPr>
          </a:p>
        </p:txBody>
      </p:sp>
      <p:pic>
        <p:nvPicPr>
          <p:cNvPr id="27" name="Picture 26" descr="A group of middle school students in a laboratory learning about science.">
            <a:extLst>
              <a:ext uri="{FF2B5EF4-FFF2-40B4-BE49-F238E27FC236}">
                <a16:creationId xmlns:a16="http://schemas.microsoft.com/office/drawing/2014/main" id="{A26E2800-11A8-4A26-8C1C-C14EF14A4E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2913" y="1587483"/>
            <a:ext cx="2062011" cy="1375361"/>
          </a:xfrm>
          <a:prstGeom prst="rect">
            <a:avLst/>
          </a:prstGeom>
        </p:spPr>
      </p:pic>
      <p:pic>
        <p:nvPicPr>
          <p:cNvPr id="33" name="Picture 32" descr="A graduate student helps a middle school girl with a science activity about materials and light.">
            <a:extLst>
              <a:ext uri="{FF2B5EF4-FFF2-40B4-BE49-F238E27FC236}">
                <a16:creationId xmlns:a16="http://schemas.microsoft.com/office/drawing/2014/main" id="{0377A644-D477-4D0E-B3EE-EFE767F8FE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9537"/>
          <a:stretch/>
        </p:blipFill>
        <p:spPr>
          <a:xfrm>
            <a:off x="7176803" y="1585347"/>
            <a:ext cx="1871069" cy="1377498"/>
          </a:xfrm>
          <a:prstGeom prst="rect">
            <a:avLst/>
          </a:prstGeom>
        </p:spPr>
      </p:pic>
      <p:pic>
        <p:nvPicPr>
          <p:cNvPr id="35" name="Picture 34" descr="A middle school girl learns how to use a piece of scientific equipment assisted by a scientist.">
            <a:extLst>
              <a:ext uri="{FF2B5EF4-FFF2-40B4-BE49-F238E27FC236}">
                <a16:creationId xmlns:a16="http://schemas.microsoft.com/office/drawing/2014/main" id="{E2686890-2688-445D-9B72-67F568ED9079}"/>
              </a:ext>
            </a:extLst>
          </p:cNvPr>
          <p:cNvPicPr>
            <a:picLocks noChangeAspect="1"/>
          </p:cNvPicPr>
          <p:nvPr/>
        </p:nvPicPr>
        <p:blipFill rotWithShape="1">
          <a:blip r:embed="rId9">
            <a:extLst>
              <a:ext uri="{28A0092B-C50C-407E-A947-70E740481C1C}">
                <a14:useLocalDpi xmlns:a14="http://schemas.microsoft.com/office/drawing/2010/main" val="0"/>
              </a:ext>
            </a:extLst>
          </a:blip>
          <a:srcRect l="396"/>
          <a:stretch/>
        </p:blipFill>
        <p:spPr>
          <a:xfrm>
            <a:off x="3146866" y="2969500"/>
            <a:ext cx="2096047" cy="1401527"/>
          </a:xfrm>
          <a:prstGeom prst="rect">
            <a:avLst/>
          </a:prstGeom>
        </p:spPr>
      </p:pic>
      <p:pic>
        <p:nvPicPr>
          <p:cNvPr id="39" name="Picture 38" descr="A group of middle school boys doing a science activity as two adults assist. ">
            <a:extLst>
              <a:ext uri="{FF2B5EF4-FFF2-40B4-BE49-F238E27FC236}">
                <a16:creationId xmlns:a16="http://schemas.microsoft.com/office/drawing/2014/main" id="{AFB815BF-3942-4A07-A03A-91DE016674C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6866" y="1571921"/>
            <a:ext cx="2096156" cy="1396362"/>
          </a:xfrm>
          <a:prstGeom prst="rect">
            <a:avLst/>
          </a:prstGeom>
        </p:spPr>
      </p:pic>
      <p:sp>
        <p:nvSpPr>
          <p:cNvPr id="19" name="TextBox 18"/>
          <p:cNvSpPr txBox="1"/>
          <p:nvPr/>
        </p:nvSpPr>
        <p:spPr>
          <a:xfrm>
            <a:off x="5082407" y="1580404"/>
            <a:ext cx="301044" cy="184295"/>
          </a:xfrm>
          <a:prstGeom prst="rect">
            <a:avLst/>
          </a:prstGeom>
          <a:noFill/>
        </p:spPr>
        <p:txBody>
          <a:bodyPr wrap="square" lIns="0" tIns="0" rIns="0" bIns="0" rtlCol="0">
            <a:spAutoFit/>
          </a:bodyPr>
          <a:lstStyle/>
          <a:p>
            <a:r>
              <a:rPr lang="en-US" sz="1200" dirty="0"/>
              <a:t>a)</a:t>
            </a:r>
          </a:p>
        </p:txBody>
      </p:sp>
      <p:sp>
        <p:nvSpPr>
          <p:cNvPr id="20" name="TextBox 19"/>
          <p:cNvSpPr txBox="1"/>
          <p:nvPr/>
        </p:nvSpPr>
        <p:spPr>
          <a:xfrm>
            <a:off x="7013618" y="1587482"/>
            <a:ext cx="261663" cy="184666"/>
          </a:xfrm>
          <a:prstGeom prst="rect">
            <a:avLst/>
          </a:prstGeom>
          <a:noFill/>
        </p:spPr>
        <p:txBody>
          <a:bodyPr wrap="square" lIns="0" tIns="0" rIns="0" bIns="0" rtlCol="0">
            <a:spAutoFit/>
          </a:bodyPr>
          <a:lstStyle/>
          <a:p>
            <a:r>
              <a:rPr lang="en-US" sz="1200" dirty="0"/>
              <a:t>b)</a:t>
            </a:r>
          </a:p>
        </p:txBody>
      </p:sp>
      <p:sp>
        <p:nvSpPr>
          <p:cNvPr id="21" name="TextBox 20"/>
          <p:cNvSpPr txBox="1"/>
          <p:nvPr/>
        </p:nvSpPr>
        <p:spPr>
          <a:xfrm>
            <a:off x="8918582" y="1546952"/>
            <a:ext cx="137160" cy="184666"/>
          </a:xfrm>
          <a:prstGeom prst="rect">
            <a:avLst/>
          </a:prstGeom>
          <a:noFill/>
        </p:spPr>
        <p:txBody>
          <a:bodyPr wrap="square" lIns="0" tIns="0" rIns="0" bIns="0" rtlCol="0">
            <a:spAutoFit/>
          </a:bodyPr>
          <a:lstStyle/>
          <a:p>
            <a:r>
              <a:rPr lang="en-US" sz="1200" dirty="0"/>
              <a:t>c)</a:t>
            </a:r>
          </a:p>
        </p:txBody>
      </p:sp>
      <p:sp>
        <p:nvSpPr>
          <p:cNvPr id="22" name="TextBox 21"/>
          <p:cNvSpPr txBox="1"/>
          <p:nvPr/>
        </p:nvSpPr>
        <p:spPr>
          <a:xfrm>
            <a:off x="5059976" y="2969500"/>
            <a:ext cx="202744" cy="184666"/>
          </a:xfrm>
          <a:prstGeom prst="rect">
            <a:avLst/>
          </a:prstGeom>
          <a:noFill/>
        </p:spPr>
        <p:txBody>
          <a:bodyPr wrap="square" lIns="0" tIns="0" rIns="0" bIns="0" rtlCol="0">
            <a:spAutoFit/>
          </a:bodyPr>
          <a:lstStyle/>
          <a:p>
            <a:r>
              <a:rPr lang="en-US" sz="1200" dirty="0"/>
              <a:t>d)</a:t>
            </a:r>
          </a:p>
        </p:txBody>
      </p:sp>
      <p:pic>
        <p:nvPicPr>
          <p:cNvPr id="23" name="Picture 22" descr="Director Mason on stage presenting a TED talk in front of an audience.">
            <a:extLst>
              <a:ext uri="{FF2B5EF4-FFF2-40B4-BE49-F238E27FC236}">
                <a16:creationId xmlns:a16="http://schemas.microsoft.com/office/drawing/2014/main" id="{6867D9A1-B39A-4713-B6D2-992276C8F400}"/>
              </a:ext>
            </a:extLst>
          </p:cNvPr>
          <p:cNvPicPr>
            <a:picLocks noChangeAspect="1"/>
          </p:cNvPicPr>
          <p:nvPr/>
        </p:nvPicPr>
        <p:blipFill>
          <a:blip r:embed="rId11"/>
          <a:stretch>
            <a:fillRect/>
          </a:stretch>
        </p:blipFill>
        <p:spPr>
          <a:xfrm>
            <a:off x="5232930" y="2966214"/>
            <a:ext cx="2490234" cy="1400073"/>
          </a:xfrm>
          <a:prstGeom prst="rect">
            <a:avLst/>
          </a:prstGeom>
        </p:spPr>
      </p:pic>
      <p:pic>
        <p:nvPicPr>
          <p:cNvPr id="24" name="Picture 23" descr="Director Mason holds a magnetic drawing board as an illustration during her TED talk.">
            <a:extLst>
              <a:ext uri="{FF2B5EF4-FFF2-40B4-BE49-F238E27FC236}">
                <a16:creationId xmlns:a16="http://schemas.microsoft.com/office/drawing/2014/main" id="{818675C1-0811-4051-BDBC-11AC282303D5}"/>
              </a:ext>
            </a:extLst>
          </p:cNvPr>
          <p:cNvPicPr>
            <a:picLocks noChangeAspect="1"/>
          </p:cNvPicPr>
          <p:nvPr/>
        </p:nvPicPr>
        <p:blipFill rotWithShape="1">
          <a:blip r:embed="rId12"/>
          <a:srcRect l="9429" t="17559" r="42320" b="18394"/>
          <a:stretch/>
        </p:blipFill>
        <p:spPr>
          <a:xfrm>
            <a:off x="7172487" y="2968659"/>
            <a:ext cx="1871069" cy="1396363"/>
          </a:xfrm>
          <a:prstGeom prst="rect">
            <a:avLst/>
          </a:prstGeom>
        </p:spPr>
      </p:pic>
      <p:sp>
        <p:nvSpPr>
          <p:cNvPr id="29" name="TextBox 28">
            <a:extLst>
              <a:ext uri="{FF2B5EF4-FFF2-40B4-BE49-F238E27FC236}">
                <a16:creationId xmlns:a16="http://schemas.microsoft.com/office/drawing/2014/main" id="{EAAB2786-98B5-44D3-A40C-00A4CB2549D5}"/>
              </a:ext>
            </a:extLst>
          </p:cNvPr>
          <p:cNvSpPr txBox="1"/>
          <p:nvPr/>
        </p:nvSpPr>
        <p:spPr>
          <a:xfrm>
            <a:off x="6942353" y="2955834"/>
            <a:ext cx="202744" cy="184666"/>
          </a:xfrm>
          <a:prstGeom prst="rect">
            <a:avLst/>
          </a:prstGeom>
          <a:noFill/>
        </p:spPr>
        <p:txBody>
          <a:bodyPr wrap="square" lIns="0" tIns="0" rIns="0" bIns="0" rtlCol="0">
            <a:spAutoFit/>
          </a:bodyPr>
          <a:lstStyle/>
          <a:p>
            <a:r>
              <a:rPr lang="en-US" sz="1200" dirty="0">
                <a:solidFill>
                  <a:schemeClr val="bg1"/>
                </a:solidFill>
              </a:rPr>
              <a:t>e)</a:t>
            </a:r>
          </a:p>
        </p:txBody>
      </p:sp>
      <p:sp>
        <p:nvSpPr>
          <p:cNvPr id="30" name="TextBox 29">
            <a:extLst>
              <a:ext uri="{FF2B5EF4-FFF2-40B4-BE49-F238E27FC236}">
                <a16:creationId xmlns:a16="http://schemas.microsoft.com/office/drawing/2014/main" id="{8D92E964-2383-412B-B90B-AAEB439498D3}"/>
              </a:ext>
            </a:extLst>
          </p:cNvPr>
          <p:cNvSpPr txBox="1"/>
          <p:nvPr/>
        </p:nvSpPr>
        <p:spPr>
          <a:xfrm>
            <a:off x="8839410" y="2954307"/>
            <a:ext cx="202744" cy="184666"/>
          </a:xfrm>
          <a:prstGeom prst="rect">
            <a:avLst/>
          </a:prstGeom>
          <a:noFill/>
        </p:spPr>
        <p:txBody>
          <a:bodyPr wrap="square" lIns="0" tIns="0" rIns="0" bIns="0" rtlCol="0">
            <a:spAutoFit/>
          </a:bodyPr>
          <a:lstStyle/>
          <a:p>
            <a:r>
              <a:rPr lang="en-US" sz="1200" dirty="0">
                <a:solidFill>
                  <a:schemeClr val="bg1"/>
                </a:solidFill>
              </a:rPr>
              <a:t>f)</a:t>
            </a:r>
          </a:p>
        </p:txBody>
      </p:sp>
    </p:spTree>
    <p:extLst>
      <p:ext uri="{BB962C8B-B14F-4D97-AF65-F5344CB8AC3E}">
        <p14:creationId xmlns:p14="http://schemas.microsoft.com/office/powerpoint/2010/main" val="205392763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444</Words>
  <Application>Microsoft Office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News Gothic MT</vt:lpstr>
      <vt:lpstr>Wingdings 2</vt:lpstr>
      <vt:lpstr>Office Theme</vt:lpstr>
      <vt:lpstr>Breeze</vt:lpstr>
      <vt:lpstr>Musical Magnetism: Engaging More Middle School Students in Materials Science</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Musical Magnetism</dc:title>
  <dc:creator>Pena Martin, Pamela A</dc:creator>
  <cp:lastModifiedBy>Williams, Catherine</cp:lastModifiedBy>
  <cp:revision>51</cp:revision>
  <dcterms:created xsi:type="dcterms:W3CDTF">2019-04-12T18:29:11Z</dcterms:created>
  <dcterms:modified xsi:type="dcterms:W3CDTF">2021-02-14T18:42:02Z</dcterms:modified>
</cp:coreProperties>
</file>