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2" r:id="rId2"/>
    <p:sldMasterId id="2147483744" r:id="rId3"/>
    <p:sldMasterId id="2147483768" r:id="rId4"/>
    <p:sldMasterId id="2147483782" r:id="rId5"/>
    <p:sldMasterId id="2147483863" r:id="rId6"/>
  </p:sldMasterIdLst>
  <p:notesMasterIdLst>
    <p:notesMasterId r:id="rId26"/>
  </p:notesMasterIdLst>
  <p:sldIdLst>
    <p:sldId id="256" r:id="rId7"/>
    <p:sldId id="764" r:id="rId8"/>
    <p:sldId id="763" r:id="rId9"/>
    <p:sldId id="774" r:id="rId10"/>
    <p:sldId id="777" r:id="rId11"/>
    <p:sldId id="765" r:id="rId12"/>
    <p:sldId id="766" r:id="rId13"/>
    <p:sldId id="768" r:id="rId14"/>
    <p:sldId id="767" r:id="rId15"/>
    <p:sldId id="775" r:id="rId16"/>
    <p:sldId id="769" r:id="rId17"/>
    <p:sldId id="778" r:id="rId18"/>
    <p:sldId id="779" r:id="rId19"/>
    <p:sldId id="780" r:id="rId20"/>
    <p:sldId id="781" r:id="rId21"/>
    <p:sldId id="770" r:id="rId22"/>
    <p:sldId id="771" r:id="rId23"/>
    <p:sldId id="772" r:id="rId24"/>
    <p:sldId id="7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4E793E-4906-4C85-88F0-DD123FC9640C}" v="16" dt="2022-01-07T01:58:13.8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varScale="1">
        <p:scale>
          <a:sx n="98" d="100"/>
          <a:sy n="98" d="100"/>
        </p:scale>
        <p:origin x="276" y="102"/>
      </p:cViewPr>
      <p:guideLst/>
    </p:cSldViewPr>
  </p:slideViewPr>
  <p:outlineViewPr>
    <p:cViewPr>
      <p:scale>
        <a:sx n="33" d="100"/>
        <a:sy n="33" d="100"/>
      </p:scale>
      <p:origin x="0" y="-1275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rara, Michael J." userId="51d8663a-80a9-40cf-82ba-24c3465ca67e" providerId="ADAL" clId="{564E793E-4906-4C85-88F0-DD123FC9640C}"/>
    <pc:docChg chg="modSld">
      <pc:chgData name="Ferrara, Michael J." userId="51d8663a-80a9-40cf-82ba-24c3465ca67e" providerId="ADAL" clId="{564E793E-4906-4C85-88F0-DD123FC9640C}" dt="2022-01-07T02:11:33.377" v="31" actId="14100"/>
      <pc:docMkLst>
        <pc:docMk/>
      </pc:docMkLst>
      <pc:sldChg chg="addSp delSp modSp">
        <pc:chgData name="Ferrara, Michael J." userId="51d8663a-80a9-40cf-82ba-24c3465ca67e" providerId="ADAL" clId="{564E793E-4906-4C85-88F0-DD123FC9640C}" dt="2022-01-07T01:25:45.574" v="2"/>
        <pc:sldMkLst>
          <pc:docMk/>
          <pc:sldMk cId="2921742749" sldId="256"/>
        </pc:sldMkLst>
        <pc:picChg chg="add del mod">
          <ac:chgData name="Ferrara, Michael J." userId="51d8663a-80a9-40cf-82ba-24c3465ca67e" providerId="ADAL" clId="{564E793E-4906-4C85-88F0-DD123FC9640C}" dt="2022-01-07T01:25:17.687" v="1"/>
          <ac:picMkLst>
            <pc:docMk/>
            <pc:sldMk cId="2921742749" sldId="256"/>
            <ac:picMk id="4" creationId="{2B288AE4-E053-4FA7-A278-33855BE7002A}"/>
          </ac:picMkLst>
        </pc:picChg>
        <pc:picChg chg="add del mod">
          <ac:chgData name="Ferrara, Michael J." userId="51d8663a-80a9-40cf-82ba-24c3465ca67e" providerId="ADAL" clId="{564E793E-4906-4C85-88F0-DD123FC9640C}" dt="2022-01-07T01:25:45.574" v="2"/>
          <ac:picMkLst>
            <pc:docMk/>
            <pc:sldMk cId="2921742749" sldId="256"/>
            <ac:picMk id="6" creationId="{245DDE98-841A-4D4D-B4EF-502BF7C51F70}"/>
          </ac:picMkLst>
        </pc:picChg>
        <pc:picChg chg="add mod">
          <ac:chgData name="Ferrara, Michael J." userId="51d8663a-80a9-40cf-82ba-24c3465ca67e" providerId="ADAL" clId="{564E793E-4906-4C85-88F0-DD123FC9640C}" dt="2022-01-07T01:25:45.574" v="2"/>
          <ac:picMkLst>
            <pc:docMk/>
            <pc:sldMk cId="2921742749" sldId="256"/>
            <ac:picMk id="7" creationId="{56A79003-EC55-4838-A614-A6792DB8523A}"/>
          </ac:picMkLst>
        </pc:picChg>
        <pc:picChg chg="del">
          <ac:chgData name="Ferrara, Michael J." userId="51d8663a-80a9-40cf-82ba-24c3465ca67e" providerId="ADAL" clId="{564E793E-4906-4C85-88F0-DD123FC9640C}" dt="2022-01-07T01:24:52.707" v="0"/>
          <ac:picMkLst>
            <pc:docMk/>
            <pc:sldMk cId="2921742749" sldId="256"/>
            <ac:picMk id="9" creationId="{670CA3A2-E2E8-4B4F-A469-306A9792FF36}"/>
          </ac:picMkLst>
        </pc:picChg>
      </pc:sldChg>
      <pc:sldChg chg="addSp delSp modSp mod">
        <pc:chgData name="Ferrara, Michael J." userId="51d8663a-80a9-40cf-82ba-24c3465ca67e" providerId="ADAL" clId="{564E793E-4906-4C85-88F0-DD123FC9640C}" dt="2022-01-07T01:31:35.288" v="17"/>
        <pc:sldMkLst>
          <pc:docMk/>
          <pc:sldMk cId="2564219372" sldId="763"/>
        </pc:sldMkLst>
        <pc:spChg chg="mod">
          <ac:chgData name="Ferrara, Michael J." userId="51d8663a-80a9-40cf-82ba-24c3465ca67e" providerId="ADAL" clId="{564E793E-4906-4C85-88F0-DD123FC9640C}" dt="2022-01-07T01:29:49.280" v="16" actId="20577"/>
          <ac:spMkLst>
            <pc:docMk/>
            <pc:sldMk cId="2564219372" sldId="763"/>
            <ac:spMk id="3" creationId="{E3FA80C4-4AC5-48BF-99E5-AADF7056E319}"/>
          </ac:spMkLst>
        </pc:spChg>
        <pc:picChg chg="add del mod">
          <ac:chgData name="Ferrara, Michael J." userId="51d8663a-80a9-40cf-82ba-24c3465ca67e" providerId="ADAL" clId="{564E793E-4906-4C85-88F0-DD123FC9640C}" dt="2022-01-07T01:27:47.627" v="4"/>
          <ac:picMkLst>
            <pc:docMk/>
            <pc:sldMk cId="2564219372" sldId="763"/>
            <ac:picMk id="5" creationId="{5F5FA8C3-ED08-43EB-A3E9-5FA2073A28AB}"/>
          </ac:picMkLst>
        </pc:picChg>
        <pc:picChg chg="add del mod">
          <ac:chgData name="Ferrara, Michael J." userId="51d8663a-80a9-40cf-82ba-24c3465ca67e" providerId="ADAL" clId="{564E793E-4906-4C85-88F0-DD123FC9640C}" dt="2022-01-07T01:28:57.738" v="5"/>
          <ac:picMkLst>
            <pc:docMk/>
            <pc:sldMk cId="2564219372" sldId="763"/>
            <ac:picMk id="6" creationId="{869744D3-E26E-4AE5-ACF7-E1D06BBE7410}"/>
          </ac:picMkLst>
        </pc:picChg>
        <pc:picChg chg="add del mod">
          <ac:chgData name="Ferrara, Michael J." userId="51d8663a-80a9-40cf-82ba-24c3465ca67e" providerId="ADAL" clId="{564E793E-4906-4C85-88F0-DD123FC9640C}" dt="2022-01-07T01:31:35.288" v="17"/>
          <ac:picMkLst>
            <pc:docMk/>
            <pc:sldMk cId="2564219372" sldId="763"/>
            <ac:picMk id="7" creationId="{F8A9BB32-EC95-4BD4-A525-515999D4A007}"/>
          </ac:picMkLst>
        </pc:picChg>
        <pc:picChg chg="add mod">
          <ac:chgData name="Ferrara, Michael J." userId="51d8663a-80a9-40cf-82ba-24c3465ca67e" providerId="ADAL" clId="{564E793E-4906-4C85-88F0-DD123FC9640C}" dt="2022-01-07T01:31:35.288" v="17"/>
          <ac:picMkLst>
            <pc:docMk/>
            <pc:sldMk cId="2564219372" sldId="763"/>
            <ac:picMk id="8" creationId="{4F8B778E-D82C-4707-BC4F-E53ABBE4B2AE}"/>
          </ac:picMkLst>
        </pc:picChg>
        <pc:picChg chg="del">
          <ac:chgData name="Ferrara, Michael J." userId="51d8663a-80a9-40cf-82ba-24c3465ca67e" providerId="ADAL" clId="{564E793E-4906-4C85-88F0-DD123FC9640C}" dt="2022-01-07T01:27:17.353" v="3"/>
          <ac:picMkLst>
            <pc:docMk/>
            <pc:sldMk cId="2564219372" sldId="763"/>
            <ac:picMk id="10" creationId="{3303A2E1-53FB-4ED9-884A-3892A4471244}"/>
          </ac:picMkLst>
        </pc:picChg>
      </pc:sldChg>
      <pc:sldChg chg="addSp delSp modSp">
        <pc:chgData name="Ferrara, Michael J." userId="51d8663a-80a9-40cf-82ba-24c3465ca67e" providerId="ADAL" clId="{564E793E-4906-4C85-88F0-DD123FC9640C}" dt="2022-01-07T01:33:43.671" v="19"/>
        <pc:sldMkLst>
          <pc:docMk/>
          <pc:sldMk cId="1585909716" sldId="774"/>
        </pc:sldMkLst>
        <pc:picChg chg="add del mod">
          <ac:chgData name="Ferrara, Michael J." userId="51d8663a-80a9-40cf-82ba-24c3465ca67e" providerId="ADAL" clId="{564E793E-4906-4C85-88F0-DD123FC9640C}" dt="2022-01-07T01:33:43.671" v="19"/>
          <ac:picMkLst>
            <pc:docMk/>
            <pc:sldMk cId="1585909716" sldId="774"/>
            <ac:picMk id="2" creationId="{C335AF40-ADFD-4FEF-A84C-4A7D92CBDF9B}"/>
          </ac:picMkLst>
        </pc:picChg>
        <pc:picChg chg="add mod">
          <ac:chgData name="Ferrara, Michael J." userId="51d8663a-80a9-40cf-82ba-24c3465ca67e" providerId="ADAL" clId="{564E793E-4906-4C85-88F0-DD123FC9640C}" dt="2022-01-07T01:33:43.671" v="19"/>
          <ac:picMkLst>
            <pc:docMk/>
            <pc:sldMk cId="1585909716" sldId="774"/>
            <ac:picMk id="3" creationId="{C7259519-10EF-46D9-BEAD-50B94460B7A8}"/>
          </ac:picMkLst>
        </pc:picChg>
        <pc:picChg chg="del">
          <ac:chgData name="Ferrara, Michael J." userId="51d8663a-80a9-40cf-82ba-24c3465ca67e" providerId="ADAL" clId="{564E793E-4906-4C85-88F0-DD123FC9640C}" dt="2022-01-07T01:32:58.491" v="18"/>
          <ac:picMkLst>
            <pc:docMk/>
            <pc:sldMk cId="1585909716" sldId="774"/>
            <ac:picMk id="8" creationId="{7AC6BDBE-0AA1-4CFD-82BB-B48058D8FFF0}"/>
          </ac:picMkLst>
        </pc:picChg>
      </pc:sldChg>
      <pc:sldChg chg="modSp mod">
        <pc:chgData name="Ferrara, Michael J." userId="51d8663a-80a9-40cf-82ba-24c3465ca67e" providerId="ADAL" clId="{564E793E-4906-4C85-88F0-DD123FC9640C}" dt="2022-01-07T02:11:33.377" v="31" actId="14100"/>
        <pc:sldMkLst>
          <pc:docMk/>
          <pc:sldMk cId="2763295616" sldId="776"/>
        </pc:sldMkLst>
        <pc:spChg chg="mod">
          <ac:chgData name="Ferrara, Michael J." userId="51d8663a-80a9-40cf-82ba-24c3465ca67e" providerId="ADAL" clId="{564E793E-4906-4C85-88F0-DD123FC9640C}" dt="2022-01-07T02:11:33.377" v="31" actId="14100"/>
          <ac:spMkLst>
            <pc:docMk/>
            <pc:sldMk cId="2763295616" sldId="776"/>
            <ac:spMk id="6" creationId="{D7EC57B0-ED09-4B9D-9975-042830E841AA}"/>
          </ac:spMkLst>
        </pc:spChg>
      </pc:sldChg>
      <pc:sldChg chg="addSp delSp modSp">
        <pc:chgData name="Ferrara, Michael J." userId="51d8663a-80a9-40cf-82ba-24c3465ca67e" providerId="ADAL" clId="{564E793E-4906-4C85-88F0-DD123FC9640C}" dt="2022-01-07T01:34:43.160" v="20"/>
        <pc:sldMkLst>
          <pc:docMk/>
          <pc:sldMk cId="825526415" sldId="777"/>
        </pc:sldMkLst>
        <pc:picChg chg="add del mod">
          <ac:chgData name="Ferrara, Michael J." userId="51d8663a-80a9-40cf-82ba-24c3465ca67e" providerId="ADAL" clId="{564E793E-4906-4C85-88F0-DD123FC9640C}" dt="2022-01-07T01:34:43.160" v="20"/>
          <ac:picMkLst>
            <pc:docMk/>
            <pc:sldMk cId="825526415" sldId="777"/>
            <ac:picMk id="4" creationId="{37736CAB-EF28-4159-A261-CE5330EE92E8}"/>
          </ac:picMkLst>
        </pc:picChg>
        <pc:picChg chg="add mod">
          <ac:chgData name="Ferrara, Michael J." userId="51d8663a-80a9-40cf-82ba-24c3465ca67e" providerId="ADAL" clId="{564E793E-4906-4C85-88F0-DD123FC9640C}" dt="2022-01-07T01:34:43.160" v="20"/>
          <ac:picMkLst>
            <pc:docMk/>
            <pc:sldMk cId="825526415" sldId="777"/>
            <ac:picMk id="5" creationId="{300F8A89-11CF-492C-9C83-BFF28F096153}"/>
          </ac:picMkLst>
        </pc:picChg>
      </pc:sldChg>
      <pc:sldChg chg="addSp modSp mod">
        <pc:chgData name="Ferrara, Michael J." userId="51d8663a-80a9-40cf-82ba-24c3465ca67e" providerId="ADAL" clId="{564E793E-4906-4C85-88F0-DD123FC9640C}" dt="2022-01-07T01:51:29.033" v="22" actId="113"/>
        <pc:sldMkLst>
          <pc:docMk/>
          <pc:sldMk cId="2779310606" sldId="778"/>
        </pc:sldMkLst>
        <pc:spChg chg="mod">
          <ac:chgData name="Ferrara, Michael J." userId="51d8663a-80a9-40cf-82ba-24c3465ca67e" providerId="ADAL" clId="{564E793E-4906-4C85-88F0-DD123FC9640C}" dt="2022-01-07T01:51:29.033" v="22" actId="113"/>
          <ac:spMkLst>
            <pc:docMk/>
            <pc:sldMk cId="2779310606" sldId="778"/>
            <ac:spMk id="2" creationId="{45DD5D5E-1BFD-4DBD-B6CA-7A35D9FCBD9D}"/>
          </ac:spMkLst>
        </pc:spChg>
        <pc:picChg chg="add mod">
          <ac:chgData name="Ferrara, Michael J." userId="51d8663a-80a9-40cf-82ba-24c3465ca67e" providerId="ADAL" clId="{564E793E-4906-4C85-88F0-DD123FC9640C}" dt="2022-01-07T01:43:51.513" v="21"/>
          <ac:picMkLst>
            <pc:docMk/>
            <pc:sldMk cId="2779310606" sldId="778"/>
            <ac:picMk id="4" creationId="{B00890CA-1AAD-4DD2-8D9B-A19C618374F2}"/>
          </ac:picMkLst>
        </pc:picChg>
      </pc:sldChg>
      <pc:sldChg chg="addSp modSp mod">
        <pc:chgData name="Ferrara, Michael J." userId="51d8663a-80a9-40cf-82ba-24c3465ca67e" providerId="ADAL" clId="{564E793E-4906-4C85-88F0-DD123FC9640C}" dt="2022-01-07T01:53:02.569" v="25"/>
        <pc:sldMkLst>
          <pc:docMk/>
          <pc:sldMk cId="3307714235" sldId="779"/>
        </pc:sldMkLst>
        <pc:spChg chg="mod">
          <ac:chgData name="Ferrara, Michael J." userId="51d8663a-80a9-40cf-82ba-24c3465ca67e" providerId="ADAL" clId="{564E793E-4906-4C85-88F0-DD123FC9640C}" dt="2022-01-07T01:51:33.150" v="23" actId="113"/>
          <ac:spMkLst>
            <pc:docMk/>
            <pc:sldMk cId="3307714235" sldId="779"/>
            <ac:spMk id="2" creationId="{9F5B6ADA-8551-47BA-84DF-D4E04156B5F4}"/>
          </ac:spMkLst>
        </pc:spChg>
        <pc:picChg chg="add mod">
          <ac:chgData name="Ferrara, Michael J." userId="51d8663a-80a9-40cf-82ba-24c3465ca67e" providerId="ADAL" clId="{564E793E-4906-4C85-88F0-DD123FC9640C}" dt="2022-01-07T01:53:02.569" v="25"/>
          <ac:picMkLst>
            <pc:docMk/>
            <pc:sldMk cId="3307714235" sldId="779"/>
            <ac:picMk id="4" creationId="{767334B8-A269-4725-8992-002EE508CD09}"/>
          </ac:picMkLst>
        </pc:picChg>
      </pc:sldChg>
      <pc:sldChg chg="addSp delSp modSp mod">
        <pc:chgData name="Ferrara, Michael J." userId="51d8663a-80a9-40cf-82ba-24c3465ca67e" providerId="ADAL" clId="{564E793E-4906-4C85-88F0-DD123FC9640C}" dt="2022-01-07T01:56:23.154" v="28"/>
        <pc:sldMkLst>
          <pc:docMk/>
          <pc:sldMk cId="3590458358" sldId="780"/>
        </pc:sldMkLst>
        <pc:spChg chg="mod">
          <ac:chgData name="Ferrara, Michael J." userId="51d8663a-80a9-40cf-82ba-24c3465ca67e" providerId="ADAL" clId="{564E793E-4906-4C85-88F0-DD123FC9640C}" dt="2022-01-07T01:51:38.570" v="24" actId="113"/>
          <ac:spMkLst>
            <pc:docMk/>
            <pc:sldMk cId="3590458358" sldId="780"/>
            <ac:spMk id="2" creationId="{C0493704-8060-4CD1-BF59-2B523E1D5318}"/>
          </ac:spMkLst>
        </pc:spChg>
        <pc:picChg chg="add del mod">
          <ac:chgData name="Ferrara, Michael J." userId="51d8663a-80a9-40cf-82ba-24c3465ca67e" providerId="ADAL" clId="{564E793E-4906-4C85-88F0-DD123FC9640C}" dt="2022-01-07T01:55:30.017" v="27"/>
          <ac:picMkLst>
            <pc:docMk/>
            <pc:sldMk cId="3590458358" sldId="780"/>
            <ac:picMk id="4" creationId="{9D497E5A-F3A3-4BA9-8712-E65925489272}"/>
          </ac:picMkLst>
        </pc:picChg>
        <pc:picChg chg="add del mod">
          <ac:chgData name="Ferrara, Michael J." userId="51d8663a-80a9-40cf-82ba-24c3465ca67e" providerId="ADAL" clId="{564E793E-4906-4C85-88F0-DD123FC9640C}" dt="2022-01-07T01:56:23.154" v="28"/>
          <ac:picMkLst>
            <pc:docMk/>
            <pc:sldMk cId="3590458358" sldId="780"/>
            <ac:picMk id="5" creationId="{118D9323-3DB3-4631-B3A2-CE9B82B27A67}"/>
          </ac:picMkLst>
        </pc:picChg>
        <pc:picChg chg="add mod">
          <ac:chgData name="Ferrara, Michael J." userId="51d8663a-80a9-40cf-82ba-24c3465ca67e" providerId="ADAL" clId="{564E793E-4906-4C85-88F0-DD123FC9640C}" dt="2022-01-07T01:56:23.154" v="28"/>
          <ac:picMkLst>
            <pc:docMk/>
            <pc:sldMk cId="3590458358" sldId="780"/>
            <ac:picMk id="6" creationId="{AD922B29-C11F-4B00-93D1-8B2001DA71D9}"/>
          </ac:picMkLst>
        </pc:picChg>
      </pc:sldChg>
      <pc:sldChg chg="addSp modSp">
        <pc:chgData name="Ferrara, Michael J." userId="51d8663a-80a9-40cf-82ba-24c3465ca67e" providerId="ADAL" clId="{564E793E-4906-4C85-88F0-DD123FC9640C}" dt="2022-01-07T01:58:13.881" v="29"/>
        <pc:sldMkLst>
          <pc:docMk/>
          <pc:sldMk cId="3796459731" sldId="781"/>
        </pc:sldMkLst>
        <pc:picChg chg="add mod">
          <ac:chgData name="Ferrara, Michael J." userId="51d8663a-80a9-40cf-82ba-24c3465ca67e" providerId="ADAL" clId="{564E793E-4906-4C85-88F0-DD123FC9640C}" dt="2022-01-07T01:58:13.881" v="29"/>
          <ac:picMkLst>
            <pc:docMk/>
            <pc:sldMk cId="3796459731" sldId="781"/>
            <ac:picMk id="4" creationId="{B998B133-9971-4B3E-82B2-570A15839EC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1D1FB0-3957-46B7-BB80-8F3231DC4855}" type="datetimeFigureOut">
              <a:rPr lang="en-US" smtClean="0"/>
              <a:t>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DE0E1A-3CD1-4E18-BE5B-2AC9794C02E1}" type="slidenum">
              <a:rPr lang="en-US" smtClean="0"/>
              <a:t>‹#›</a:t>
            </a:fld>
            <a:endParaRPr lang="en-US"/>
          </a:p>
        </p:txBody>
      </p:sp>
    </p:spTree>
    <p:extLst>
      <p:ext uri="{BB962C8B-B14F-4D97-AF65-F5344CB8AC3E}">
        <p14:creationId xmlns:p14="http://schemas.microsoft.com/office/powerpoint/2010/main" val="2475171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1314968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1324291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146992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4" y="2362200"/>
            <a:ext cx="3200400" cy="1993392"/>
          </a:xfrm>
        </p:spPr>
        <p:txBody>
          <a:bodyPr anchor="b">
            <a:normAutofit/>
          </a:bodyPr>
          <a:lstStyle>
            <a:lvl1pPr>
              <a:defRPr sz="40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E583DDF-CA54-461A-A486-592D2374C532}" type="datetimeFigureOut">
              <a:rPr lang="en-US"/>
              <a:t>1/6/2022</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61106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41120" y="467360"/>
            <a:ext cx="9509760" cy="862203"/>
          </a:xfrm>
        </p:spPr>
        <p:txBody>
          <a:bodyPr>
            <a:normAutofit/>
          </a:bodyPr>
          <a:lstStyle>
            <a:lvl1pPr>
              <a:defRPr sz="4000" b="1"/>
            </a:lvl1p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E583DDF-CA54-461A-A486-592D2374C532}" type="datetimeFigureOut">
              <a:rPr lang="en-US"/>
              <a:t>1/6/2022</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cxnSp>
        <p:nvCxnSpPr>
          <p:cNvPr id="14" name="Straight Connector 13">
            <a:extLst>
              <a:ext uri="{FF2B5EF4-FFF2-40B4-BE49-F238E27FC236}">
                <a16:creationId xmlns:a16="http://schemas.microsoft.com/office/drawing/2014/main" id="{CB54BDA4-179A-4EA9-897A-1AC796B8FF24}"/>
              </a:ext>
            </a:extLst>
          </p:cNvPr>
          <p:cNvCxnSpPr>
            <a:cxnSpLocks/>
          </p:cNvCxnSpPr>
          <p:nvPr userDrawn="1"/>
        </p:nvCxnSpPr>
        <p:spPr>
          <a:xfrm>
            <a:off x="990600" y="1503494"/>
            <a:ext cx="10134600" cy="0"/>
          </a:xfrm>
          <a:prstGeom prst="line">
            <a:avLst/>
          </a:prstGeom>
          <a:ln w="3810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6591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1D6E2B2-DDB2-44DE-8256-2C543698021F}"/>
              </a:ext>
            </a:extLst>
          </p:cNvPr>
          <p:cNvSpPr/>
          <p:nvPr userDrawn="1"/>
        </p:nvSpPr>
        <p:spPr>
          <a:xfrm>
            <a:off x="0" y="6076604"/>
            <a:ext cx="2798064" cy="781396"/>
          </a:xfrm>
          <a:prstGeom prst="rect">
            <a:avLst/>
          </a:prstGeom>
          <a:gradFill flip="none" rotWithShape="1">
            <a:gsLst>
              <a:gs pos="0">
                <a:srgbClr val="799F3D">
                  <a:shade val="30000"/>
                  <a:satMod val="115000"/>
                </a:srgbClr>
              </a:gs>
              <a:gs pos="50000">
                <a:srgbClr val="799F3D">
                  <a:shade val="67500"/>
                  <a:satMod val="115000"/>
                </a:srgbClr>
              </a:gs>
              <a:gs pos="100000">
                <a:srgbClr val="799F3D">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6" name="Slide Number Placeholder 5"/>
          <p:cNvSpPr>
            <a:spLocks noGrp="1"/>
          </p:cNvSpPr>
          <p:nvPr>
            <p:ph type="sldNum" sz="quarter" idx="12"/>
          </p:nvPr>
        </p:nvSpPr>
        <p:spPr>
          <a:xfrm>
            <a:off x="8724900" y="6284739"/>
            <a:ext cx="2743200" cy="365125"/>
          </a:xfrm>
        </p:spPr>
        <p:txBody>
          <a:bodyPr/>
          <a:lstStyle/>
          <a:p>
            <a:fld id="{916C390F-4DC4-451B-BCA3-DCA997B8EC2C}" type="slidenum">
              <a:rPr lang="en-US" smtClean="0"/>
              <a:t>‹#›</a:t>
            </a:fld>
            <a:endParaRPr lang="en-US"/>
          </a:p>
        </p:txBody>
      </p:sp>
      <p:pic>
        <p:nvPicPr>
          <p:cNvPr id="7" name="Picture 6">
            <a:extLst>
              <a:ext uri="{FF2B5EF4-FFF2-40B4-BE49-F238E27FC236}">
                <a16:creationId xmlns:a16="http://schemas.microsoft.com/office/drawing/2014/main" id="{BD51D68D-F898-4F5E-A56C-5D64CB4BD57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1221"/>
          <a:stretch/>
        </p:blipFill>
        <p:spPr>
          <a:xfrm>
            <a:off x="0" y="-24938"/>
            <a:ext cx="2798064" cy="6101542"/>
          </a:xfrm>
          <a:prstGeom prst="rect">
            <a:avLst/>
          </a:prstGeom>
        </p:spPr>
      </p:pic>
      <p:pic>
        <p:nvPicPr>
          <p:cNvPr id="10" name="Picture 9">
            <a:extLst>
              <a:ext uri="{FF2B5EF4-FFF2-40B4-BE49-F238E27FC236}">
                <a16:creationId xmlns:a16="http://schemas.microsoft.com/office/drawing/2014/main" id="{86CB5BF5-FEA6-4D61-A122-8D28F5463714}"/>
              </a:ext>
            </a:extLst>
          </p:cNvPr>
          <p:cNvPicPr>
            <a:picLocks noChangeAspect="1"/>
          </p:cNvPicPr>
          <p:nvPr userDrawn="1"/>
        </p:nvPicPr>
        <p:blipFill>
          <a:blip r:embed="rId3"/>
          <a:stretch>
            <a:fillRect/>
          </a:stretch>
        </p:blipFill>
        <p:spPr>
          <a:xfrm>
            <a:off x="4644044" y="2387501"/>
            <a:ext cx="3200400" cy="318221"/>
          </a:xfrm>
          <a:prstGeom prst="rect">
            <a:avLst/>
          </a:prstGeom>
        </p:spPr>
      </p:pic>
      <p:pic>
        <p:nvPicPr>
          <p:cNvPr id="1026" name="Picture 2" descr="Image result for nsf logo">
            <a:extLst>
              <a:ext uri="{FF2B5EF4-FFF2-40B4-BE49-F238E27FC236}">
                <a16:creationId xmlns:a16="http://schemas.microsoft.com/office/drawing/2014/main" id="{F70F7C2A-A8D6-4EDC-AB18-14EE21DA97E3}"/>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71456" y="5524847"/>
            <a:ext cx="1188719" cy="1103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167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2"/>
            <a:ext cx="12192000" cy="6507239"/>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3645866" y="4086086"/>
            <a:ext cx="8698175" cy="2388897"/>
          </a:xfrm>
          <a:prstGeom prst="rect">
            <a:avLst/>
          </a:prstGeom>
        </p:spPr>
      </p:pic>
      <p:sp>
        <p:nvSpPr>
          <p:cNvPr id="2" name="Title 1"/>
          <p:cNvSpPr>
            <a:spLocks noGrp="1"/>
          </p:cNvSpPr>
          <p:nvPr>
            <p:ph type="ctrTitle"/>
          </p:nvPr>
        </p:nvSpPr>
        <p:spPr>
          <a:xfrm>
            <a:off x="374953" y="637017"/>
            <a:ext cx="7067652" cy="1128888"/>
          </a:xfrm>
        </p:spPr>
        <p:txBody>
          <a:bodyPr anchor="ctr">
            <a:normAutofit/>
          </a:bodyPr>
          <a:lstStyle>
            <a:lvl1pPr algn="l">
              <a:defRPr sz="320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374951" y="2123727"/>
            <a:ext cx="7620001" cy="892021"/>
          </a:xfrm>
        </p:spPr>
        <p:txBody>
          <a:bodyPr>
            <a:normAutofit/>
          </a:bodyPr>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First Name Last Name</a:t>
            </a:r>
          </a:p>
        </p:txBody>
      </p:sp>
      <p:sp>
        <p:nvSpPr>
          <p:cNvPr id="17" name="Rectangle 16"/>
          <p:cNvSpPr/>
          <p:nvPr userDrawn="1"/>
        </p:nvSpPr>
        <p:spPr>
          <a:xfrm>
            <a:off x="2" y="637018"/>
            <a:ext cx="185460" cy="1128889"/>
          </a:xfrm>
          <a:prstGeom prst="rect">
            <a:avLst/>
          </a:prstGeom>
          <a:solidFill>
            <a:srgbClr val="0622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78069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018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36906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297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5370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6C390F-4DC4-451B-BCA3-DCA997B8EC2C}" type="slidenum">
              <a:rPr lang="en-US" smtClean="0"/>
              <a:t>‹#›</a:t>
            </a:fld>
            <a:endParaRPr lang="en-US"/>
          </a:p>
        </p:txBody>
      </p:sp>
      <p:pic>
        <p:nvPicPr>
          <p:cNvPr id="10" name="Picture 9">
            <a:extLst>
              <a:ext uri="{FF2B5EF4-FFF2-40B4-BE49-F238E27FC236}">
                <a16:creationId xmlns:a16="http://schemas.microsoft.com/office/drawing/2014/main" id="{86CB5BF5-FEA6-4D61-A122-8D28F5463714}"/>
              </a:ext>
            </a:extLst>
          </p:cNvPr>
          <p:cNvPicPr>
            <a:picLocks noChangeAspect="1"/>
          </p:cNvPicPr>
          <p:nvPr/>
        </p:nvPicPr>
        <p:blipFill>
          <a:blip r:embed="rId2"/>
          <a:stretch>
            <a:fillRect/>
          </a:stretch>
        </p:blipFill>
        <p:spPr>
          <a:xfrm>
            <a:off x="4644044" y="2387505"/>
            <a:ext cx="3200400" cy="318221"/>
          </a:xfrm>
          <a:prstGeom prst="rect">
            <a:avLst/>
          </a:prstGeom>
        </p:spPr>
      </p:pic>
      <p:pic>
        <p:nvPicPr>
          <p:cNvPr id="9" name="Picture 8">
            <a:extLst>
              <a:ext uri="{FF2B5EF4-FFF2-40B4-BE49-F238E27FC236}">
                <a16:creationId xmlns:a16="http://schemas.microsoft.com/office/drawing/2014/main" id="{AD69DEAB-6F09-43E2-A9CC-57149E1683B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 y="3"/>
            <a:ext cx="2633473" cy="6869395"/>
          </a:xfrm>
          <a:prstGeom prst="rect">
            <a:avLst/>
          </a:prstGeom>
        </p:spPr>
      </p:pic>
      <p:sp>
        <p:nvSpPr>
          <p:cNvPr id="5" name="TextBox 4">
            <a:extLst>
              <a:ext uri="{FF2B5EF4-FFF2-40B4-BE49-F238E27FC236}">
                <a16:creationId xmlns:a16="http://schemas.microsoft.com/office/drawing/2014/main" id="{9BDAC724-E161-4178-B6FA-B0CD97D48C00}"/>
              </a:ext>
            </a:extLst>
          </p:cNvPr>
          <p:cNvSpPr txBox="1"/>
          <p:nvPr/>
        </p:nvSpPr>
        <p:spPr>
          <a:xfrm>
            <a:off x="2973315" y="6440252"/>
            <a:ext cx="8835319"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alibri" panose="020F0502020204030204"/>
                <a:ea typeface="+mn-ea"/>
                <a:cs typeface="+mn-cs"/>
              </a:rPr>
              <a:t>National Science Foundation</a:t>
            </a:r>
          </a:p>
        </p:txBody>
      </p:sp>
      <p:sp>
        <p:nvSpPr>
          <p:cNvPr id="7" name="Rectangle 6">
            <a:extLst>
              <a:ext uri="{FF2B5EF4-FFF2-40B4-BE49-F238E27FC236}">
                <a16:creationId xmlns:a16="http://schemas.microsoft.com/office/drawing/2014/main" id="{9EBE09DF-F75A-4B4A-86DA-6ACD539C44A9}"/>
              </a:ext>
            </a:extLst>
          </p:cNvPr>
          <p:cNvSpPr/>
          <p:nvPr userDrawn="1"/>
        </p:nvSpPr>
        <p:spPr>
          <a:xfrm>
            <a:off x="0" y="6076604"/>
            <a:ext cx="2798064" cy="781396"/>
          </a:xfrm>
          <a:prstGeom prst="rect">
            <a:avLst/>
          </a:prstGeom>
          <a:gradFill flip="none" rotWithShape="1">
            <a:gsLst>
              <a:gs pos="0">
                <a:srgbClr val="799F3D">
                  <a:shade val="30000"/>
                  <a:satMod val="115000"/>
                </a:srgbClr>
              </a:gs>
              <a:gs pos="50000">
                <a:srgbClr val="799F3D">
                  <a:shade val="67500"/>
                  <a:satMod val="115000"/>
                </a:srgbClr>
              </a:gs>
              <a:gs pos="100000">
                <a:srgbClr val="799F3D">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pic>
        <p:nvPicPr>
          <p:cNvPr id="8" name="Picture 7">
            <a:extLst>
              <a:ext uri="{FF2B5EF4-FFF2-40B4-BE49-F238E27FC236}">
                <a16:creationId xmlns:a16="http://schemas.microsoft.com/office/drawing/2014/main" id="{2A69033E-77FD-4B03-9AD9-EA83E33A47D9}"/>
              </a:ext>
            </a:extLst>
          </p:cNvPr>
          <p:cNvPicPr>
            <a:picLocks noChangeAspect="1"/>
          </p:cNvPicPr>
          <p:nvPr userDrawn="1"/>
        </p:nvPicPr>
        <p:blipFill rotWithShape="1">
          <a:blip r:embed="rId5">
            <a:extLst>
              <a:ext uri="{28A0092B-C50C-407E-A947-70E740481C1C}">
                <a14:useLocalDpi xmlns:a14="http://schemas.microsoft.com/office/drawing/2010/main"/>
              </a:ext>
            </a:extLst>
          </a:blip>
          <a:srcRect b="1221"/>
          <a:stretch/>
        </p:blipFill>
        <p:spPr>
          <a:xfrm>
            <a:off x="0" y="-24938"/>
            <a:ext cx="2798064" cy="6101542"/>
          </a:xfrm>
          <a:prstGeom prst="rect">
            <a:avLst/>
          </a:prstGeom>
        </p:spPr>
      </p:pic>
      <p:pic>
        <p:nvPicPr>
          <p:cNvPr id="11" name="Picture 10">
            <a:extLst>
              <a:ext uri="{FF2B5EF4-FFF2-40B4-BE49-F238E27FC236}">
                <a16:creationId xmlns:a16="http://schemas.microsoft.com/office/drawing/2014/main" id="{4531C2F9-4164-4B0E-808D-DAD62B252F18}"/>
              </a:ext>
            </a:extLst>
          </p:cNvPr>
          <p:cNvPicPr>
            <a:picLocks noChangeAspect="1"/>
          </p:cNvPicPr>
          <p:nvPr userDrawn="1"/>
        </p:nvPicPr>
        <p:blipFill>
          <a:blip r:embed="rId2"/>
          <a:stretch>
            <a:fillRect/>
          </a:stretch>
        </p:blipFill>
        <p:spPr>
          <a:xfrm>
            <a:off x="4644044" y="2387501"/>
            <a:ext cx="3200400" cy="318221"/>
          </a:xfrm>
          <a:prstGeom prst="rect">
            <a:avLst/>
          </a:prstGeom>
        </p:spPr>
      </p:pic>
      <p:pic>
        <p:nvPicPr>
          <p:cNvPr id="12" name="Picture 2" descr="Image result for nsf logo">
            <a:extLst>
              <a:ext uri="{FF2B5EF4-FFF2-40B4-BE49-F238E27FC236}">
                <a16:creationId xmlns:a16="http://schemas.microsoft.com/office/drawing/2014/main" id="{E99FCD4F-1487-4EEE-BB98-DFF50D5AD5B5}"/>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171456" y="5524847"/>
            <a:ext cx="1188719" cy="1103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557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8040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783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17840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46844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3225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normAutofit/>
          </a:bodyPr>
          <a:lstStyle>
            <a:lvl1pPr>
              <a:defRPr sz="2400"/>
            </a:lvl1pPr>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1370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BDACB-AB62-427D-A3E6-6B17858669FF}"/>
              </a:ext>
            </a:extLst>
          </p:cNvPr>
          <p:cNvSpPr>
            <a:spLocks noGrp="1"/>
          </p:cNvSpPr>
          <p:nvPr>
            <p:ph type="title"/>
          </p:nvPr>
        </p:nvSpPr>
        <p:spPr>
          <a:xfrm>
            <a:off x="2795954" y="365125"/>
            <a:ext cx="855784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FB0BE2-F464-4038-B51B-35066F5E249B}"/>
              </a:ext>
            </a:extLst>
          </p:cNvPr>
          <p:cNvSpPr>
            <a:spLocks noGrp="1"/>
          </p:cNvSpPr>
          <p:nvPr>
            <p:ph idx="1"/>
          </p:nvPr>
        </p:nvSpPr>
        <p:spPr>
          <a:xfrm>
            <a:off x="2795953" y="1825625"/>
            <a:ext cx="8557846" cy="466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1902768"/>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58836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8442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04249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2389259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877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2077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95758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637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4597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1648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442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1047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D4381E39-AF51-46B8-B04E-947172197504}" type="slidenum">
              <a:rPr lang="en-US" smtClean="0"/>
              <a:pPr/>
              <a:t>‹#›</a:t>
            </a:fld>
            <a:endParaRPr lang="en-US"/>
          </a:p>
        </p:txBody>
      </p:sp>
    </p:spTree>
    <p:extLst>
      <p:ext uri="{BB962C8B-B14F-4D97-AF65-F5344CB8AC3E}">
        <p14:creationId xmlns:p14="http://schemas.microsoft.com/office/powerpoint/2010/main" val="2638745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63636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1409069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431082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15962"/>
            <a:ext cx="10972800" cy="80803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98918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756201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2960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12959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68233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4763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70183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52939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77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8079020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036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03200" y="700088"/>
            <a:ext cx="11684000" cy="44291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795866" y="1384300"/>
            <a:ext cx="5444067" cy="4940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43133" y="1384300"/>
            <a:ext cx="5444067" cy="4940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noChangeArrowheads="1"/>
          </p:cNvSpPr>
          <p:nvPr>
            <p:ph type="sldNum" sz="quarter" idx="10"/>
          </p:nvPr>
        </p:nvSpPr>
        <p:spPr>
          <a:xfrm>
            <a:off x="11480800" y="6416676"/>
            <a:ext cx="609600" cy="365125"/>
          </a:xfrm>
          <a:prstGeom prst="rect">
            <a:avLst/>
          </a:prstGeom>
        </p:spPr>
        <p:txBody>
          <a:bodyPr/>
          <a:lstStyle>
            <a:lvl1pPr>
              <a:defRPr/>
            </a:lvl1pPr>
          </a:lstStyle>
          <a:p>
            <a:pPr>
              <a:defRPr/>
            </a:pPr>
            <a:fld id="{D2DAD569-993E-4122-8842-C5709BAC0C80}" type="slidenum">
              <a:rPr lang="en-US"/>
              <a:pPr>
                <a:defRPr/>
              </a:pPr>
              <a:t>‹#›</a:t>
            </a:fld>
            <a:endParaRPr lang="en-US" sz="1400">
              <a:latin typeface="Book Antiqua" pitchFamily="18" charset="0"/>
            </a:endParaRPr>
          </a:p>
        </p:txBody>
      </p:sp>
    </p:spTree>
    <p:extLst>
      <p:ext uri="{BB962C8B-B14F-4D97-AF65-F5344CB8AC3E}">
        <p14:creationId xmlns:p14="http://schemas.microsoft.com/office/powerpoint/2010/main" val="1741408299"/>
      </p:ext>
    </p:extLst>
  </p:cSld>
  <p:clrMapOvr>
    <a:masterClrMapping/>
  </p:clrMapOvr>
  <p:transition>
    <p:cover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23122738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1513986352"/>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34742844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37489057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30059118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31068859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366399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2333007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34391251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33570194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3496191994"/>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C390F-4DC4-451B-BCA3-DCA997B8EC2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69626485"/>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3969300395"/>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C390F-4DC4-451B-BCA3-DCA997B8EC2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700826397"/>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3070179188"/>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32378482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819450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3851336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950634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6C390F-4DC4-451B-BCA3-DCA997B8EC2C}" type="slidenum">
              <a:rPr lang="en-US" smtClean="0"/>
              <a:t>‹#›</a:t>
            </a:fld>
            <a:endParaRPr lang="en-US"/>
          </a:p>
        </p:txBody>
      </p:sp>
    </p:spTree>
    <p:extLst>
      <p:ext uri="{BB962C8B-B14F-4D97-AF65-F5344CB8AC3E}">
        <p14:creationId xmlns:p14="http://schemas.microsoft.com/office/powerpoint/2010/main" val="4282968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6.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6.xml"/><Relationship Id="rId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8.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9.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C390F-4DC4-451B-BCA3-DCA997B8EC2C}" type="slidenum">
              <a:rPr lang="en-US" smtClean="0"/>
              <a:t>‹#›</a:t>
            </a:fld>
            <a:endParaRPr lang="en-US"/>
          </a:p>
        </p:txBody>
      </p:sp>
    </p:spTree>
    <p:extLst>
      <p:ext uri="{BB962C8B-B14F-4D97-AF65-F5344CB8AC3E}">
        <p14:creationId xmlns:p14="http://schemas.microsoft.com/office/powerpoint/2010/main" val="304186340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662" r:id="rId1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descr="bar.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6529475"/>
            <a:ext cx="12192000" cy="345440"/>
          </a:xfrm>
          <a:prstGeom prst="rect">
            <a:avLst/>
          </a:prstGeom>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aas_tag_white.eps"/>
          <p:cNvPicPr>
            <a:picLocks noChangeAspect="1"/>
          </p:cNvPicPr>
          <p:nvPr/>
        </p:nvPicPr>
        <p:blipFill rotWithShape="1">
          <a:blip r:embed="rId14">
            <a:extLst>
              <a:ext uri="{28A0092B-C50C-407E-A947-70E740481C1C}">
                <a14:useLocalDpi xmlns:a14="http://schemas.microsoft.com/office/drawing/2010/main" val="0"/>
              </a:ext>
            </a:extLst>
          </a:blip>
          <a:srcRect l="7897" r="7947" b="20089"/>
          <a:stretch/>
        </p:blipFill>
        <p:spPr>
          <a:xfrm>
            <a:off x="315398" y="6620901"/>
            <a:ext cx="636789" cy="182379"/>
          </a:xfrm>
          <a:prstGeom prst="rect">
            <a:avLst/>
          </a:prstGeom>
        </p:spPr>
      </p:pic>
      <p:cxnSp>
        <p:nvCxnSpPr>
          <p:cNvPr id="11" name="Straight Connector 10"/>
          <p:cNvCxnSpPr/>
          <p:nvPr/>
        </p:nvCxnSpPr>
        <p:spPr>
          <a:xfrm>
            <a:off x="11697823" y="6591333"/>
            <a:ext cx="0" cy="229227"/>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0629297" y="6591333"/>
            <a:ext cx="0" cy="229227"/>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aaas_tag_white.eps"/>
          <p:cNvPicPr>
            <a:picLocks noChangeAspect="1"/>
          </p:cNvPicPr>
          <p:nvPr/>
        </p:nvPicPr>
        <p:blipFill rotWithShape="1">
          <a:blip r:embed="rId14">
            <a:extLst>
              <a:ext uri="{28A0092B-C50C-407E-A947-70E740481C1C}">
                <a14:useLocalDpi xmlns:a14="http://schemas.microsoft.com/office/drawing/2010/main" val="0"/>
              </a:ext>
            </a:extLst>
          </a:blip>
          <a:srcRect l="8844" t="1" r="65521" b="20088"/>
          <a:stretch/>
        </p:blipFill>
        <p:spPr>
          <a:xfrm>
            <a:off x="11236523" y="621559"/>
            <a:ext cx="820973" cy="771889"/>
          </a:xfrm>
          <a:prstGeom prst="rect">
            <a:avLst/>
          </a:prstGeom>
        </p:spPr>
      </p:pic>
      <p:pic>
        <p:nvPicPr>
          <p:cNvPr id="22" name="Picture 21" descr="bar.png"/>
          <p:cNvPicPr>
            <a:picLocks noChangeAspect="1"/>
          </p:cNvPicPr>
          <p:nvPr/>
        </p:nvPicPr>
        <p:blipFill rotWithShape="1">
          <a:blip r:embed="rId13">
            <a:extLst>
              <a:ext uri="{28A0092B-C50C-407E-A947-70E740481C1C}">
                <a14:useLocalDpi xmlns:a14="http://schemas.microsoft.com/office/drawing/2010/main" val="0"/>
              </a:ext>
            </a:extLst>
          </a:blip>
          <a:srcRect l="50000" r="46098"/>
          <a:stretch/>
        </p:blipFill>
        <p:spPr>
          <a:xfrm>
            <a:off x="3" y="368787"/>
            <a:ext cx="175951" cy="1024660"/>
          </a:xfrm>
          <a:prstGeom prst="rect">
            <a:avLst/>
          </a:prstGeom>
        </p:spPr>
      </p:pic>
      <p:sp>
        <p:nvSpPr>
          <p:cNvPr id="25" name="Rectangle 24"/>
          <p:cNvSpPr/>
          <p:nvPr/>
        </p:nvSpPr>
        <p:spPr>
          <a:xfrm>
            <a:off x="7128120" y="6575204"/>
            <a:ext cx="3426984"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mn-lt"/>
                <a:ea typeface="+mn-ea"/>
                <a:cs typeface="+mn-cs"/>
              </a:rPr>
              <a:t>Copyright © American Association for the Advancement of Science</a:t>
            </a:r>
          </a:p>
        </p:txBody>
      </p:sp>
      <p:sp>
        <p:nvSpPr>
          <p:cNvPr id="26" name="Date Placeholder 3"/>
          <p:cNvSpPr txBox="1">
            <a:spLocks/>
          </p:cNvSpPr>
          <p:nvPr/>
        </p:nvSpPr>
        <p:spPr>
          <a:xfrm>
            <a:off x="10899561" y="6529475"/>
            <a:ext cx="639299" cy="329060"/>
          </a:xfrm>
          <a:prstGeom prst="rect">
            <a:avLst/>
          </a:prstGeom>
        </p:spPr>
        <p:txBody>
          <a:bodyPr vert="horz" lIns="91440" tIns="45720" rIns="91440" bIns="45720" rtlCol="0" anchor="ctr"/>
          <a:lstStyle>
            <a:defPPr>
              <a:defRPr lang="en-US"/>
            </a:defPPr>
            <a:lvl1pPr marL="0" algn="l" defTabSz="457200" rtl="0" eaLnBrk="1" latinLnBrk="0" hangingPunct="1">
              <a:defRPr sz="6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D86C2D-80D2-2F4B-B7D4-6C5DF3D9ADAD}" type="datetime1">
              <a:rPr lang="en-US" sz="500" smtClean="0"/>
              <a:t>1/6/2022</a:t>
            </a:fld>
            <a:endParaRPr lang="en-US" sz="500"/>
          </a:p>
        </p:txBody>
      </p:sp>
      <p:sp>
        <p:nvSpPr>
          <p:cNvPr id="27" name="Slide Number Placeholder 5"/>
          <p:cNvSpPr txBox="1">
            <a:spLocks/>
          </p:cNvSpPr>
          <p:nvPr/>
        </p:nvSpPr>
        <p:spPr>
          <a:xfrm>
            <a:off x="11770417" y="6529477"/>
            <a:ext cx="421585" cy="323329"/>
          </a:xfrm>
          <a:prstGeom prst="rect">
            <a:avLst/>
          </a:prstGeom>
        </p:spPr>
        <p:txBody>
          <a:bodyPr vert="horz" lIns="91440" tIns="45720" rIns="91440" bIns="45720" rtlCol="0" anchor="ctr"/>
          <a:lstStyle>
            <a:defPPr>
              <a:defRPr lang="en-US"/>
            </a:defPPr>
            <a:lvl1pPr marL="0" algn="l" defTabSz="457200" rtl="0" eaLnBrk="1" latinLnBrk="0" hangingPunct="1">
              <a:defRPr sz="6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3AC91E2-DB93-7D4E-AA16-668EAF2E916B}" type="slidenum">
              <a:rPr lang="en-US" sz="600" smtClean="0"/>
              <a:pPr/>
              <a:t>‹#›</a:t>
            </a:fld>
            <a:endParaRPr lang="en-US" sz="600"/>
          </a:p>
        </p:txBody>
      </p:sp>
    </p:spTree>
    <p:extLst>
      <p:ext uri="{BB962C8B-B14F-4D97-AF65-F5344CB8AC3E}">
        <p14:creationId xmlns:p14="http://schemas.microsoft.com/office/powerpoint/2010/main" val="149721783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1" latinLnBrk="0" hangingPunct="1">
        <a:spcBef>
          <a:spcPct val="0"/>
        </a:spcBef>
        <a:buNone/>
        <a:defRPr sz="2500" kern="1200">
          <a:solidFill>
            <a:srgbClr val="0A357E"/>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
        <a:defRPr sz="2500" kern="1200">
          <a:solidFill>
            <a:srgbClr val="6D6D6D"/>
          </a:solidFill>
          <a:latin typeface="+mn-lt"/>
          <a:ea typeface="+mn-ea"/>
          <a:cs typeface="+mn-cs"/>
        </a:defRPr>
      </a:lvl1pPr>
      <a:lvl2pPr marL="742950" indent="-285750" algn="l" defTabSz="457200" rtl="0" eaLnBrk="1" latinLnBrk="0" hangingPunct="1">
        <a:spcBef>
          <a:spcPct val="20000"/>
        </a:spcBef>
        <a:buFont typeface="Wingdings" charset="2"/>
        <a:buChar char="§"/>
        <a:defRPr sz="2400" kern="1200">
          <a:solidFill>
            <a:srgbClr val="6D6D6D"/>
          </a:solidFill>
          <a:latin typeface="+mn-lt"/>
          <a:ea typeface="+mn-ea"/>
          <a:cs typeface="+mn-cs"/>
        </a:defRPr>
      </a:lvl2pPr>
      <a:lvl3pPr marL="1143000" indent="-228600" algn="l" defTabSz="457200" rtl="0" eaLnBrk="1" latinLnBrk="0" hangingPunct="1">
        <a:spcBef>
          <a:spcPct val="20000"/>
        </a:spcBef>
        <a:buFont typeface="Wingdings" charset="2"/>
        <a:buChar char="§"/>
        <a:defRPr sz="2000" kern="1200">
          <a:solidFill>
            <a:srgbClr val="6D6D6D"/>
          </a:solidFill>
          <a:latin typeface="+mn-lt"/>
          <a:ea typeface="+mn-ea"/>
          <a:cs typeface="+mn-cs"/>
        </a:defRPr>
      </a:lvl3pPr>
      <a:lvl4pPr marL="1600200" indent="-228600" algn="l" defTabSz="457200" rtl="0" eaLnBrk="1" latinLnBrk="0" hangingPunct="1">
        <a:spcBef>
          <a:spcPct val="20000"/>
        </a:spcBef>
        <a:buFont typeface="Wingdings" charset="2"/>
        <a:buChar char="§"/>
        <a:defRPr sz="1800" kern="1200">
          <a:solidFill>
            <a:srgbClr val="6D6D6D"/>
          </a:solidFill>
          <a:latin typeface="+mn-lt"/>
          <a:ea typeface="+mn-ea"/>
          <a:cs typeface="+mn-cs"/>
        </a:defRPr>
      </a:lvl4pPr>
      <a:lvl5pPr marL="2057400" indent="-228600" algn="l" defTabSz="457200" rtl="0" eaLnBrk="1" latinLnBrk="0" hangingPunct="1">
        <a:spcBef>
          <a:spcPct val="20000"/>
        </a:spcBef>
        <a:buFont typeface="Wingdings" charset="2"/>
        <a:buChar char="§"/>
        <a:defRPr sz="1800" kern="1200">
          <a:solidFill>
            <a:srgbClr val="6D6D6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3E6053-C023-425F-BFFF-E47973B147B2}"/>
              </a:ext>
            </a:extLst>
          </p:cNvPr>
          <p:cNvSpPr>
            <a:spLocks noGrp="1"/>
          </p:cNvSpPr>
          <p:nvPr>
            <p:ph type="title"/>
          </p:nvPr>
        </p:nvSpPr>
        <p:spPr>
          <a:xfrm>
            <a:off x="2822331" y="365125"/>
            <a:ext cx="8531468" cy="1325563"/>
          </a:xfrm>
          <a:prstGeom prst="rect">
            <a:avLst/>
          </a:prstGeom>
        </p:spPr>
        <p:txBody>
          <a:bodyPr vert="horz" lIns="91440" tIns="45720" rIns="91440" bIns="45720" rtlCol="0" anchor="ctr">
            <a:normAutofit/>
          </a:bodyPr>
          <a:lstStyle/>
          <a:p>
            <a:r>
              <a:rPr lang="en-US"/>
              <a:t>Slide Title (size 44 sans serif font)</a:t>
            </a:r>
          </a:p>
        </p:txBody>
      </p:sp>
      <p:sp>
        <p:nvSpPr>
          <p:cNvPr id="3" name="Text Placeholder 2">
            <a:extLst>
              <a:ext uri="{FF2B5EF4-FFF2-40B4-BE49-F238E27FC236}">
                <a16:creationId xmlns:a16="http://schemas.microsoft.com/office/drawing/2014/main" id="{4D044D1E-6DA3-441D-825C-15CF078F9F21}"/>
              </a:ext>
            </a:extLst>
          </p:cNvPr>
          <p:cNvSpPr>
            <a:spLocks noGrp="1"/>
          </p:cNvSpPr>
          <p:nvPr>
            <p:ph type="body" idx="1"/>
          </p:nvPr>
        </p:nvSpPr>
        <p:spPr>
          <a:xfrm>
            <a:off x="2822330" y="1825625"/>
            <a:ext cx="8531469" cy="4667250"/>
          </a:xfrm>
          <a:prstGeom prst="rect">
            <a:avLst/>
          </a:prstGeom>
        </p:spPr>
        <p:txBody>
          <a:bodyPr vert="horz" lIns="91440" tIns="45720" rIns="91440" bIns="45720" rtlCol="0">
            <a:normAutofit/>
          </a:bodyPr>
          <a:lstStyle/>
          <a:p>
            <a:pPr lvl="0"/>
            <a:r>
              <a:rPr lang="en-US"/>
              <a:t>Slide Text (size 28+ sans serif font)</a:t>
            </a:r>
          </a:p>
          <a:p>
            <a:pPr lvl="0"/>
            <a:r>
              <a:rPr lang="en-US"/>
              <a:t>Maintain black text on white background to maximize accessibility</a:t>
            </a:r>
          </a:p>
        </p:txBody>
      </p:sp>
      <p:pic>
        <p:nvPicPr>
          <p:cNvPr id="7" name="Picture 6">
            <a:extLst>
              <a:ext uri="{FF2B5EF4-FFF2-40B4-BE49-F238E27FC236}">
                <a16:creationId xmlns:a16="http://schemas.microsoft.com/office/drawing/2014/main" id="{9D34E3DD-73C2-4576-88D2-56D8F913BD9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2633473" cy="6869395"/>
          </a:xfrm>
          <a:prstGeom prst="rect">
            <a:avLst/>
          </a:prstGeom>
        </p:spPr>
      </p:pic>
    </p:spTree>
    <p:extLst>
      <p:ext uri="{BB962C8B-B14F-4D97-AF65-F5344CB8AC3E}">
        <p14:creationId xmlns:p14="http://schemas.microsoft.com/office/powerpoint/2010/main" val="1175239155"/>
      </p:ext>
    </p:extLst>
  </p:cSld>
  <p:clrMap bg1="lt1" tx1="dk1" bg2="lt2" tx2="dk2" accent1="accent1" accent2="accent2" accent3="accent3" accent4="accent4" accent5="accent5" accent6="accent6" hlink="hlink" folHlink="folHlink"/>
  <p:sldLayoutIdLst>
    <p:sldLayoutId id="214748374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NSF_PresoDesign_v01.jpg"/>
          <p:cNvPicPr>
            <a:picLocks noChangeAspect="1"/>
          </p:cNvPicPr>
          <p:nvPr userDrawn="1"/>
        </p:nvPicPr>
        <p:blipFill>
          <a:blip r:embed="rId15" cstate="print"/>
          <a:stretch>
            <a:fillRect/>
          </a:stretch>
        </p:blipFill>
        <p:spPr>
          <a:xfrm>
            <a:off x="2705" y="1"/>
            <a:ext cx="12181180" cy="6854955"/>
          </a:xfrm>
          <a:prstGeom prst="rect">
            <a:avLst/>
          </a:prstGeom>
        </p:spPr>
      </p:pic>
    </p:spTree>
    <p:extLst>
      <p:ext uri="{BB962C8B-B14F-4D97-AF65-F5344CB8AC3E}">
        <p14:creationId xmlns:p14="http://schemas.microsoft.com/office/powerpoint/2010/main" val="85348531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NSF_PresoDesign_v01a.jpg"/>
          <p:cNvPicPr>
            <a:picLocks noChangeAspect="1"/>
          </p:cNvPicPr>
          <p:nvPr userDrawn="1"/>
        </p:nvPicPr>
        <p:blipFill>
          <a:blip r:embed="rId14" cstate="print"/>
          <a:stretch>
            <a:fillRect/>
          </a:stretch>
        </p:blipFill>
        <p:spPr>
          <a:xfrm>
            <a:off x="8114" y="3044"/>
            <a:ext cx="12181183" cy="6854957"/>
          </a:xfrm>
          <a:prstGeom prst="rect">
            <a:avLst/>
          </a:prstGeom>
        </p:spPr>
      </p:pic>
    </p:spTree>
    <p:extLst>
      <p:ext uri="{BB962C8B-B14F-4D97-AF65-F5344CB8AC3E}">
        <p14:creationId xmlns:p14="http://schemas.microsoft.com/office/powerpoint/2010/main" val="308220674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16C390F-4DC4-451B-BCA3-DCA997B8EC2C}" type="slidenum">
              <a:rPr lang="en-US" smtClean="0"/>
              <a:t>‹#›</a:t>
            </a:fld>
            <a:endParaRPr lang="en-US"/>
          </a:p>
        </p:txBody>
      </p:sp>
    </p:spTree>
    <p:extLst>
      <p:ext uri="{BB962C8B-B14F-4D97-AF65-F5344CB8AC3E}">
        <p14:creationId xmlns:p14="http://schemas.microsoft.com/office/powerpoint/2010/main" val="3324031186"/>
      </p:ext>
    </p:extLst>
  </p:cSld>
  <p:clrMap bg1="dk1" tx1="lt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mailto:mferrara@nsf.gov" TargetMode="External"/><Relationship Id="rId5" Type="http://schemas.openxmlformats.org/officeDocument/2006/relationships/hyperlink" Target="mailto:tkim@nsf.gov" TargetMode="External"/><Relationship Id="rId4" Type="http://schemas.openxmlformats.org/officeDocument/2006/relationships/hyperlink" Target="mailto:amedinab@nsf.gov"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hemeOverride" Target="../theme/themeOverride1.xml"/><Relationship Id="rId5" Type="http://schemas.openxmlformats.org/officeDocument/2006/relationships/image" Target="../media/image12.png"/><Relationship Id="rId4"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hemeOverride" Target="../theme/themeOverride2.xml"/><Relationship Id="rId5" Type="http://schemas.openxmlformats.org/officeDocument/2006/relationships/image" Target="../media/image12.png"/><Relationship Id="rId4"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A064-2C3C-46CD-A97E-14C698B7890D}"/>
              </a:ext>
            </a:extLst>
          </p:cNvPr>
          <p:cNvSpPr>
            <a:spLocks noGrp="1"/>
          </p:cNvSpPr>
          <p:nvPr>
            <p:ph type="ctrTitle"/>
          </p:nvPr>
        </p:nvSpPr>
        <p:spPr>
          <a:xfrm>
            <a:off x="385809" y="2975234"/>
            <a:ext cx="9735819" cy="2042677"/>
          </a:xfrm>
        </p:spPr>
        <p:txBody>
          <a:bodyPr anchor="ctr">
            <a:noAutofit/>
          </a:bodyPr>
          <a:lstStyle/>
          <a:p>
            <a:pPr algn="l"/>
            <a:r>
              <a:rPr lang="en-US" sz="3200">
                <a:solidFill>
                  <a:srgbClr val="FFFFFF"/>
                </a:solidFill>
              </a:rPr>
              <a:t>NSF 22-544</a:t>
            </a:r>
            <a:br>
              <a:rPr lang="en-US" sz="3200" dirty="0"/>
            </a:br>
            <a:r>
              <a:rPr lang="en-US" sz="3200">
                <a:solidFill>
                  <a:srgbClr val="FFFFFF"/>
                </a:solidFill>
              </a:rPr>
              <a:t>S-STEM Network (S-STEM-Net)</a:t>
            </a:r>
            <a:br>
              <a:rPr lang="en-US" sz="3200" dirty="0">
                <a:solidFill>
                  <a:srgbClr val="FFFFFF"/>
                </a:solidFill>
              </a:rPr>
            </a:br>
            <a:r>
              <a:rPr lang="en-US" sz="3200" dirty="0">
                <a:solidFill>
                  <a:srgbClr val="FFFFFF"/>
                </a:solidFill>
              </a:rPr>
              <a:t>S-STEM-REC &amp; S-STEM-Hubs </a:t>
            </a:r>
            <a:br>
              <a:rPr lang="en-US" sz="3200" dirty="0">
                <a:solidFill>
                  <a:srgbClr val="FFFFFF"/>
                </a:solidFill>
              </a:rPr>
            </a:br>
            <a:r>
              <a:rPr lang="en-US" sz="3200" dirty="0">
                <a:solidFill>
                  <a:srgbClr val="FFFFFF"/>
                </a:solidFill>
              </a:rPr>
              <a:t>Office Hours </a:t>
            </a:r>
          </a:p>
        </p:txBody>
      </p:sp>
      <p:sp>
        <p:nvSpPr>
          <p:cNvPr id="3" name="Subtitle 2">
            <a:extLst>
              <a:ext uri="{FF2B5EF4-FFF2-40B4-BE49-F238E27FC236}">
                <a16:creationId xmlns:a16="http://schemas.microsoft.com/office/drawing/2014/main" id="{E0936EA5-D39C-4C51-8FE1-5B6629FF6616}"/>
              </a:ext>
            </a:extLst>
          </p:cNvPr>
          <p:cNvSpPr>
            <a:spLocks noGrp="1"/>
          </p:cNvSpPr>
          <p:nvPr>
            <p:ph type="subTitle" idx="1"/>
          </p:nvPr>
        </p:nvSpPr>
        <p:spPr>
          <a:xfrm>
            <a:off x="385809" y="5173944"/>
            <a:ext cx="8846608" cy="1704405"/>
          </a:xfrm>
        </p:spPr>
        <p:txBody>
          <a:bodyPr anchor="ctr">
            <a:normAutofit fontScale="47500" lnSpcReduction="20000"/>
          </a:bodyPr>
          <a:lstStyle/>
          <a:p>
            <a:pPr algn="l"/>
            <a:r>
              <a:rPr lang="en-US" sz="3500" dirty="0">
                <a:solidFill>
                  <a:srgbClr val="FFC000"/>
                </a:solidFill>
              </a:rPr>
              <a:t>Alexandra Medina-Borja, Ph.D. (amedinab@nsf.gov)</a:t>
            </a:r>
          </a:p>
          <a:p>
            <a:pPr algn="l"/>
            <a:r>
              <a:rPr lang="en-US" sz="3500" dirty="0">
                <a:solidFill>
                  <a:srgbClr val="FFC000"/>
                </a:solidFill>
              </a:rPr>
              <a:t>Michael Ferrara, Ph.D. (mferrara@nsf.gov)</a:t>
            </a:r>
          </a:p>
          <a:p>
            <a:pPr algn="l"/>
            <a:r>
              <a:rPr lang="en-US" sz="3500" dirty="0">
                <a:solidFill>
                  <a:srgbClr val="FFC000"/>
                </a:solidFill>
              </a:rPr>
              <a:t>Tom Kim, Ph.D. (tkim@nsf.gov)</a:t>
            </a:r>
          </a:p>
          <a:p>
            <a:pPr algn="l"/>
            <a:r>
              <a:rPr lang="en-US" sz="3500" dirty="0">
                <a:solidFill>
                  <a:srgbClr val="FFC000"/>
                </a:solidFill>
              </a:rPr>
              <a:t>DUE Program Officers</a:t>
            </a:r>
          </a:p>
          <a:p>
            <a:pPr algn="l"/>
            <a:r>
              <a:rPr lang="en-US" sz="3500" dirty="0">
                <a:solidFill>
                  <a:srgbClr val="FFC000"/>
                </a:solidFill>
              </a:rPr>
              <a:t>January 2022</a:t>
            </a:r>
          </a:p>
          <a:p>
            <a:pPr algn="l"/>
            <a:endParaRPr lang="en-US" sz="800" dirty="0">
              <a:solidFill>
                <a:srgbClr val="FFC000"/>
              </a:solidFill>
            </a:endParaRPr>
          </a:p>
        </p:txBody>
      </p:sp>
      <p:pic>
        <p:nvPicPr>
          <p:cNvPr id="8" name="Picture 7">
            <a:extLst>
              <a:ext uri="{FF2B5EF4-FFF2-40B4-BE49-F238E27FC236}">
                <a16:creationId xmlns:a16="http://schemas.microsoft.com/office/drawing/2014/main" id="{4528F095-1D46-45FC-AB55-62958AC2EA0C}"/>
              </a:ext>
              <a:ext uri="{C183D7F6-B498-43B3-948B-1728B52AA6E4}">
                <adec:decorative xmlns:adec="http://schemas.microsoft.com/office/drawing/2017/decorative" val="1"/>
              </a:ext>
            </a:extLst>
          </p:cNvPr>
          <p:cNvPicPr>
            <a:picLocks noChangeAspect="1"/>
          </p:cNvPicPr>
          <p:nvPr/>
        </p:nvPicPr>
        <p:blipFill rotWithShape="1">
          <a:blip r:embed="rId4"/>
          <a:srcRect l="26714" t="1872"/>
          <a:stretch/>
        </p:blipFill>
        <p:spPr>
          <a:xfrm>
            <a:off x="2912073" y="38626"/>
            <a:ext cx="5512835" cy="2780575"/>
          </a:xfrm>
          <a:prstGeom prst="rect">
            <a:avLst/>
          </a:prstGeom>
        </p:spPr>
      </p:pic>
      <p:pic>
        <p:nvPicPr>
          <p:cNvPr id="5" name="Picture 4" descr="National Science Foundation Logo">
            <a:extLst>
              <a:ext uri="{FF2B5EF4-FFF2-40B4-BE49-F238E27FC236}">
                <a16:creationId xmlns:a16="http://schemas.microsoft.com/office/drawing/2014/main" id="{9C094074-9D7E-4020-84D1-EB76206BEF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1448" y="4948418"/>
            <a:ext cx="1634411" cy="1642356"/>
          </a:xfrm>
          <a:prstGeom prst="rect">
            <a:avLst/>
          </a:prstGeom>
        </p:spPr>
      </p:pic>
      <p:pic>
        <p:nvPicPr>
          <p:cNvPr id="7" name="Audio 6">
            <a:hlinkClick r:id="" action="ppaction://media"/>
            <a:extLst>
              <a:ext uri="{FF2B5EF4-FFF2-40B4-BE49-F238E27FC236}">
                <a16:creationId xmlns:a16="http://schemas.microsoft.com/office/drawing/2014/main" id="{56A79003-EC55-4838-A614-A6792DB852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1742749"/>
      </p:ext>
    </p:extLst>
  </p:cSld>
  <p:clrMapOvr>
    <a:masterClrMapping/>
  </p:clrMapOvr>
  <mc:AlternateContent xmlns:mc="http://schemas.openxmlformats.org/markup-compatibility/2006">
    <mc:Choice xmlns:p14="http://schemas.microsoft.com/office/powerpoint/2010/main" Requires="p14">
      <p:transition spd="slow" p14:dur="2000" advTm="21488"/>
    </mc:Choice>
    <mc:Fallback>
      <p:transition spd="slow" advTm="21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DD3DFF-0AF4-4196-AEA1-378FC780CC90}"/>
              </a:ext>
            </a:extLst>
          </p:cNvPr>
          <p:cNvSpPr>
            <a:spLocks noGrp="1"/>
          </p:cNvSpPr>
          <p:nvPr>
            <p:ph type="title"/>
          </p:nvPr>
        </p:nvSpPr>
        <p:spPr>
          <a:xfrm>
            <a:off x="2823386" y="429133"/>
            <a:ext cx="8557846" cy="822325"/>
          </a:xfrm>
        </p:spPr>
        <p:txBody>
          <a:bodyPr>
            <a:noAutofit/>
          </a:bodyPr>
          <a:lstStyle/>
          <a:p>
            <a:r>
              <a:rPr lang="en-US" sz="3200" b="1" dirty="0"/>
              <a:t>Required S-STEM-REC Activities for Building, Supporting, and Expanding the S-STEM Community: </a:t>
            </a:r>
            <a:br>
              <a:rPr lang="en-US" sz="4000" b="1" dirty="0"/>
            </a:br>
            <a:endParaRPr lang="en-US" sz="4000" b="1" dirty="0"/>
          </a:p>
        </p:txBody>
      </p:sp>
      <p:sp>
        <p:nvSpPr>
          <p:cNvPr id="6" name="Content Placeholder 5">
            <a:extLst>
              <a:ext uri="{FF2B5EF4-FFF2-40B4-BE49-F238E27FC236}">
                <a16:creationId xmlns:a16="http://schemas.microsoft.com/office/drawing/2014/main" id="{1F5FDCE8-2B37-4B6E-B8D0-CFF4E2213D2B}"/>
              </a:ext>
            </a:extLst>
          </p:cNvPr>
          <p:cNvSpPr>
            <a:spLocks noGrp="1"/>
          </p:cNvSpPr>
          <p:nvPr>
            <p:ph idx="1"/>
          </p:nvPr>
        </p:nvSpPr>
        <p:spPr>
          <a:xfrm>
            <a:off x="3003848" y="1251458"/>
            <a:ext cx="9027239" cy="4764024"/>
          </a:xfrm>
        </p:spPr>
        <p:txBody>
          <a:bodyPr>
            <a:noAutofit/>
          </a:bodyPr>
          <a:lstStyle/>
          <a:p>
            <a:pPr>
              <a:spcBef>
                <a:spcPts val="1800"/>
              </a:spcBef>
              <a:spcAft>
                <a:spcPts val="1800"/>
              </a:spcAft>
              <a:buFont typeface="Arial" panose="020B0604020202020204" pitchFamily="34" charset="0"/>
              <a:buChar char="•"/>
            </a:pPr>
            <a:r>
              <a:rPr lang="en-US" sz="2400"/>
              <a:t>Support coordination of opportunities for scholars across S-STEM institutions that may not be available on all campuses;</a:t>
            </a:r>
          </a:p>
          <a:p>
            <a:pPr>
              <a:spcBef>
                <a:spcPts val="1800"/>
              </a:spcBef>
              <a:spcAft>
                <a:spcPts val="1800"/>
              </a:spcAft>
              <a:buFont typeface="Arial" panose="020B0604020202020204" pitchFamily="34" charset="0"/>
              <a:buChar char="•"/>
            </a:pPr>
            <a:r>
              <a:rPr lang="en-US" sz="2400"/>
              <a:t>Provide technical assistance on the design of project evaluation plans;</a:t>
            </a:r>
          </a:p>
          <a:p>
            <a:pPr>
              <a:spcBef>
                <a:spcPts val="1800"/>
              </a:spcBef>
              <a:spcAft>
                <a:spcPts val="1800"/>
              </a:spcAft>
              <a:buFont typeface="Arial" panose="020B0604020202020204" pitchFamily="34" charset="0"/>
              <a:buChar char="•"/>
            </a:pPr>
            <a:r>
              <a:rPr lang="en-US" sz="2400"/>
              <a:t>Organize an annual S-STEM Scholar meeting, providing funding for student participation; </a:t>
            </a:r>
          </a:p>
          <a:p>
            <a:pPr>
              <a:spcBef>
                <a:spcPts val="1800"/>
              </a:spcBef>
              <a:spcAft>
                <a:spcPts val="1800"/>
              </a:spcAft>
              <a:buFont typeface="Arial" panose="020B0604020202020204" pitchFamily="34" charset="0"/>
              <a:buChar char="•"/>
            </a:pPr>
            <a:r>
              <a:rPr lang="en-US" sz="2400"/>
              <a:t>Develop an online communications platform, or portal, to link the S-STEM-REC with the external community and disseminate information to the public.</a:t>
            </a:r>
          </a:p>
        </p:txBody>
      </p:sp>
      <p:sp>
        <p:nvSpPr>
          <p:cNvPr id="4" name="Slide Number Placeholder 3">
            <a:extLst>
              <a:ext uri="{FF2B5EF4-FFF2-40B4-BE49-F238E27FC236}">
                <a16:creationId xmlns:a16="http://schemas.microsoft.com/office/drawing/2014/main" id="{5FA6D10A-D6B0-442C-988E-0B4CCC2E981D}"/>
              </a:ext>
            </a:extLst>
          </p:cNvPr>
          <p:cNvSpPr>
            <a:spLocks noGrp="1"/>
          </p:cNvSpPr>
          <p:nvPr>
            <p:ph type="sldNum" sz="quarter" idx="4294967295"/>
          </p:nvPr>
        </p:nvSpPr>
        <p:spPr>
          <a:xfrm>
            <a:off x="0" y="0"/>
            <a:ext cx="0" cy="0"/>
          </a:xfrm>
        </p:spPr>
        <p:txBody>
          <a:bodyPr/>
          <a:lstStyle/>
          <a:p>
            <a:fld id="{916C390F-4DC4-451B-BCA3-DCA997B8EC2C}" type="slidenum">
              <a:rPr lang="en-US" smtClean="0"/>
              <a:t>10</a:t>
            </a:fld>
            <a:endParaRPr lang="en-US"/>
          </a:p>
        </p:txBody>
      </p:sp>
      <p:sp>
        <p:nvSpPr>
          <p:cNvPr id="7" name="Rectangle 6">
            <a:extLst>
              <a:ext uri="{FF2B5EF4-FFF2-40B4-BE49-F238E27FC236}">
                <a16:creationId xmlns:a16="http://schemas.microsoft.com/office/drawing/2014/main" id="{78419D5F-5363-4ECF-B08B-F9F9CFAC34F5}"/>
              </a:ext>
            </a:extLst>
          </p:cNvPr>
          <p:cNvSpPr/>
          <p:nvPr/>
        </p:nvSpPr>
        <p:spPr>
          <a:xfrm>
            <a:off x="3182962" y="5696712"/>
            <a:ext cx="8420773" cy="914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The S-STEM-REC should plan a mechanism to collect annual feedback on how well it is meeting S-STEM stakeholders’ needs and expectations.</a:t>
            </a:r>
          </a:p>
          <a:p>
            <a:pPr algn="ctr"/>
            <a:endParaRPr lang="en-US">
              <a:solidFill>
                <a:schemeClr val="tx1"/>
              </a:solidFill>
            </a:endParaRPr>
          </a:p>
        </p:txBody>
      </p:sp>
      <p:pic>
        <p:nvPicPr>
          <p:cNvPr id="8" name="Audio 7">
            <a:hlinkClick r:id="" action="ppaction://media"/>
            <a:extLst>
              <a:ext uri="{FF2B5EF4-FFF2-40B4-BE49-F238E27FC236}">
                <a16:creationId xmlns:a16="http://schemas.microsoft.com/office/drawing/2014/main" id="{44ECEF53-105B-41F8-A904-F6B93567C3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54816737"/>
      </p:ext>
    </p:extLst>
  </p:cSld>
  <p:clrMapOvr>
    <a:masterClrMapping/>
  </p:clrMapOvr>
  <mc:AlternateContent xmlns:mc="http://schemas.openxmlformats.org/markup-compatibility/2006" xmlns:p14="http://schemas.microsoft.com/office/powerpoint/2010/main">
    <mc:Choice Requires="p14">
      <p:transition spd="slow" p14:dur="2000" advTm="51461"/>
    </mc:Choice>
    <mc:Fallback xmlns="">
      <p:transition spd="slow" advTm="51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13402C-51D6-4169-87C5-F8F4EAFF3168}"/>
              </a:ext>
            </a:extLst>
          </p:cNvPr>
          <p:cNvSpPr>
            <a:spLocks noGrp="1"/>
          </p:cNvSpPr>
          <p:nvPr>
            <p:ph type="title"/>
          </p:nvPr>
        </p:nvSpPr>
        <p:spPr/>
        <p:txBody>
          <a:bodyPr>
            <a:normAutofit/>
          </a:bodyPr>
          <a:lstStyle/>
          <a:p>
            <a:r>
              <a:rPr lang="en-US" b="1" dirty="0"/>
              <a:t>Synthesizing evidence of S-STEM Program outcomes and impacts.</a:t>
            </a:r>
          </a:p>
        </p:txBody>
      </p:sp>
      <p:sp>
        <p:nvSpPr>
          <p:cNvPr id="6" name="Content Placeholder 5">
            <a:extLst>
              <a:ext uri="{FF2B5EF4-FFF2-40B4-BE49-F238E27FC236}">
                <a16:creationId xmlns:a16="http://schemas.microsoft.com/office/drawing/2014/main" id="{E63496A2-9C79-4C61-B5FF-74FABFEF8459}"/>
              </a:ext>
            </a:extLst>
          </p:cNvPr>
          <p:cNvSpPr>
            <a:spLocks noGrp="1"/>
          </p:cNvSpPr>
          <p:nvPr>
            <p:ph idx="1"/>
          </p:nvPr>
        </p:nvSpPr>
        <p:spPr/>
        <p:txBody>
          <a:bodyPr vert="horz" lIns="91440" tIns="45720" rIns="91440" bIns="45720" rtlCol="0" anchor="t">
            <a:normAutofit fontScale="92500"/>
          </a:bodyPr>
          <a:lstStyle/>
          <a:p>
            <a:r>
              <a:rPr lang="en-US" dirty="0"/>
              <a:t>S-STEM-REC proposals must: </a:t>
            </a:r>
            <a:endParaRPr lang="en-US"/>
          </a:p>
          <a:p>
            <a:pPr marL="457200" indent="-457200">
              <a:buFont typeface="Arial" panose="020B0604020202020204" pitchFamily="34" charset="0"/>
              <a:buChar char="•"/>
            </a:pPr>
            <a:r>
              <a:rPr lang="en-US" dirty="0"/>
              <a:t>Specify how the S-STEM-REC will conceptualize, develop, and implement an </a:t>
            </a:r>
            <a:r>
              <a:rPr lang="en-US" u="sng" dirty="0"/>
              <a:t>appropriate &amp; proven analytical framework</a:t>
            </a:r>
            <a:r>
              <a:rPr lang="en-US" dirty="0"/>
              <a:t> to synthesize evidence of S-STEM program outcomes and impacts across the national network;</a:t>
            </a:r>
            <a:endParaRPr lang="en-US" dirty="0">
              <a:cs typeface="Calibri"/>
            </a:endParaRPr>
          </a:p>
          <a:p>
            <a:pPr marL="457200" indent="-457200">
              <a:spcBef>
                <a:spcPts val="1800"/>
              </a:spcBef>
              <a:buFont typeface="Arial" panose="020B0604020202020204" pitchFamily="34" charset="0"/>
              <a:buChar char="•"/>
            </a:pPr>
            <a:r>
              <a:rPr lang="en-US" dirty="0"/>
              <a:t>Include a timeline specifying the stages needed to implement this analytical framework, obtain data, and generate a high-quality, </a:t>
            </a:r>
            <a:r>
              <a:rPr lang="en-US" u="sng" dirty="0"/>
              <a:t>public</a:t>
            </a:r>
            <a:r>
              <a:rPr lang="en-US" dirty="0"/>
              <a:t> S-STEM Impact Report. </a:t>
            </a:r>
            <a:endParaRPr lang="en-US" dirty="0">
              <a:cs typeface="Calibri"/>
            </a:endParaRPr>
          </a:p>
          <a:p>
            <a:pPr lvl="1"/>
            <a:r>
              <a:rPr lang="en-US" dirty="0"/>
              <a:t>The first S-STEM Impact Report should be published between the end of the second and the end of the third year of the award; the second Impact Report should be published two years after the first (i.e., twice during the life of the award). </a:t>
            </a:r>
            <a:endParaRPr lang="en-US" dirty="0">
              <a:cs typeface="Calibri"/>
            </a:endParaRPr>
          </a:p>
          <a:p>
            <a:endParaRPr lang="en-US"/>
          </a:p>
        </p:txBody>
      </p:sp>
      <p:sp>
        <p:nvSpPr>
          <p:cNvPr id="4" name="Slide Number Placeholder 3">
            <a:extLst>
              <a:ext uri="{FF2B5EF4-FFF2-40B4-BE49-F238E27FC236}">
                <a16:creationId xmlns:a16="http://schemas.microsoft.com/office/drawing/2014/main" id="{576EB685-A463-4C7D-A5E6-0B072F74749B}"/>
              </a:ext>
            </a:extLst>
          </p:cNvPr>
          <p:cNvSpPr>
            <a:spLocks noGrp="1"/>
          </p:cNvSpPr>
          <p:nvPr>
            <p:ph type="sldNum" sz="quarter" idx="4294967295"/>
          </p:nvPr>
        </p:nvSpPr>
        <p:spPr>
          <a:xfrm>
            <a:off x="0" y="0"/>
            <a:ext cx="0" cy="0"/>
          </a:xfrm>
        </p:spPr>
        <p:txBody>
          <a:bodyPr/>
          <a:lstStyle/>
          <a:p>
            <a:fld id="{916C390F-4DC4-451B-BCA3-DCA997B8EC2C}" type="slidenum">
              <a:rPr lang="en-US" smtClean="0"/>
              <a:t>11</a:t>
            </a:fld>
            <a:endParaRPr lang="en-US"/>
          </a:p>
        </p:txBody>
      </p:sp>
      <p:pic>
        <p:nvPicPr>
          <p:cNvPr id="10" name="Audio 9">
            <a:hlinkClick r:id="" action="ppaction://media"/>
            <a:extLst>
              <a:ext uri="{FF2B5EF4-FFF2-40B4-BE49-F238E27FC236}">
                <a16:creationId xmlns:a16="http://schemas.microsoft.com/office/drawing/2014/main" id="{17B818C0-1A6D-42D6-9F88-FA09F190AE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1693997"/>
      </p:ext>
    </p:extLst>
  </p:cSld>
  <p:clrMapOvr>
    <a:masterClrMapping/>
  </p:clrMapOvr>
  <mc:AlternateContent xmlns:mc="http://schemas.openxmlformats.org/markup-compatibility/2006" xmlns:p14="http://schemas.microsoft.com/office/powerpoint/2010/main">
    <mc:Choice Requires="p14">
      <p:transition spd="slow" p14:dur="2000" advTm="48599"/>
    </mc:Choice>
    <mc:Fallback xmlns="">
      <p:transition spd="slow" advTm="48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D5D5E-1BFD-4DBD-B6CA-7A35D9FCBD9D}"/>
              </a:ext>
            </a:extLst>
          </p:cNvPr>
          <p:cNvSpPr>
            <a:spLocks noGrp="1"/>
          </p:cNvSpPr>
          <p:nvPr>
            <p:ph type="title"/>
          </p:nvPr>
        </p:nvSpPr>
        <p:spPr/>
        <p:txBody>
          <a:bodyPr/>
          <a:lstStyle/>
          <a:p>
            <a:r>
              <a:rPr lang="en-US" b="1" dirty="0">
                <a:cs typeface="Calibri Light"/>
              </a:rPr>
              <a:t>S-STEM Impact Report</a:t>
            </a:r>
            <a:endParaRPr lang="en-US" b="1" dirty="0"/>
          </a:p>
        </p:txBody>
      </p:sp>
      <p:sp>
        <p:nvSpPr>
          <p:cNvPr id="3" name="Content Placeholder 2">
            <a:extLst>
              <a:ext uri="{FF2B5EF4-FFF2-40B4-BE49-F238E27FC236}">
                <a16:creationId xmlns:a16="http://schemas.microsoft.com/office/drawing/2014/main" id="{FF306FEB-729D-48F5-A7DE-BBD22C4221D5}"/>
              </a:ext>
            </a:extLst>
          </p:cNvPr>
          <p:cNvSpPr>
            <a:spLocks noGrp="1"/>
          </p:cNvSpPr>
          <p:nvPr>
            <p:ph idx="1"/>
          </p:nvPr>
        </p:nvSpPr>
        <p:spPr/>
        <p:txBody>
          <a:bodyPr vert="horz" lIns="91440" tIns="45720" rIns="91440" bIns="45720" rtlCol="0" anchor="t">
            <a:normAutofit/>
          </a:bodyPr>
          <a:lstStyle/>
          <a:p>
            <a:r>
              <a:rPr lang="en-US" dirty="0">
                <a:ea typeface="+mn-lt"/>
                <a:cs typeface="+mn-lt"/>
              </a:rPr>
              <a:t>At a minimum, the S-STEM Impact Report should meaningfully discuss national outcomes at 4 levels: </a:t>
            </a:r>
          </a:p>
          <a:p>
            <a:pPr marL="457200" indent="-457200">
              <a:buChar char="•"/>
            </a:pPr>
            <a:r>
              <a:rPr lang="en-US" dirty="0">
                <a:ea typeface="+mn-lt"/>
                <a:cs typeface="+mn-lt"/>
              </a:rPr>
              <a:t>career outcomes of S-STEM scholars, </a:t>
            </a:r>
          </a:p>
          <a:p>
            <a:pPr marL="457200" indent="-457200">
              <a:buChar char="•"/>
            </a:pPr>
            <a:r>
              <a:rPr lang="en-US" dirty="0">
                <a:ea typeface="+mn-lt"/>
                <a:cs typeface="+mn-lt"/>
              </a:rPr>
              <a:t>institutional outcomes, </a:t>
            </a:r>
            <a:endParaRPr lang="en-US">
              <a:ea typeface="+mn-lt"/>
              <a:cs typeface="+mn-lt"/>
            </a:endParaRPr>
          </a:p>
          <a:p>
            <a:pPr marL="457200" indent="-457200">
              <a:buChar char="•"/>
            </a:pPr>
            <a:r>
              <a:rPr lang="en-US" dirty="0">
                <a:ea typeface="+mn-lt"/>
                <a:cs typeface="+mn-lt"/>
              </a:rPr>
              <a:t>faculty outcomes, and</a:t>
            </a:r>
          </a:p>
          <a:p>
            <a:pPr marL="457200" indent="-457200">
              <a:buChar char="•"/>
            </a:pPr>
            <a:r>
              <a:rPr lang="en-US" dirty="0">
                <a:ea typeface="+mn-lt"/>
                <a:cs typeface="+mn-lt"/>
              </a:rPr>
              <a:t> impact of the research findings generated by S-STEM PIs. </a:t>
            </a:r>
            <a:endParaRPr lang="en-US">
              <a:ea typeface="+mn-lt"/>
              <a:cs typeface="+mn-lt"/>
            </a:endParaRPr>
          </a:p>
          <a:p>
            <a:r>
              <a:rPr lang="en-US" dirty="0">
                <a:ea typeface="+mn-lt"/>
                <a:cs typeface="+mn-lt"/>
              </a:rPr>
              <a:t>The S-STEM Impact Report should be of high quality in terms of content and graphical design.</a:t>
            </a:r>
            <a:endParaRPr lang="en-US">
              <a:cs typeface="Calibri"/>
            </a:endParaRPr>
          </a:p>
        </p:txBody>
      </p:sp>
      <p:pic>
        <p:nvPicPr>
          <p:cNvPr id="4" name="Audio 3">
            <a:hlinkClick r:id="" action="ppaction://media"/>
            <a:extLst>
              <a:ext uri="{FF2B5EF4-FFF2-40B4-BE49-F238E27FC236}">
                <a16:creationId xmlns:a16="http://schemas.microsoft.com/office/drawing/2014/main" id="{B00890CA-1AAD-4DD2-8D9B-A19C618374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79310606"/>
      </p:ext>
    </p:extLst>
  </p:cSld>
  <p:clrMapOvr>
    <a:masterClrMapping/>
  </p:clrMapOvr>
  <mc:AlternateContent xmlns:mc="http://schemas.openxmlformats.org/markup-compatibility/2006">
    <mc:Choice xmlns:p14="http://schemas.microsoft.com/office/powerpoint/2010/main" Requires="p14">
      <p:transition spd="slow" p14:dur="2000" advTm="25386"/>
    </mc:Choice>
    <mc:Fallback>
      <p:transition spd="slow" advTm="25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6ADA-8551-47BA-84DF-D4E04156B5F4}"/>
              </a:ext>
            </a:extLst>
          </p:cNvPr>
          <p:cNvSpPr>
            <a:spLocks noGrp="1"/>
          </p:cNvSpPr>
          <p:nvPr>
            <p:ph type="title"/>
          </p:nvPr>
        </p:nvSpPr>
        <p:spPr>
          <a:xfrm>
            <a:off x="2712610" y="150813"/>
            <a:ext cx="8974564" cy="1349375"/>
          </a:xfrm>
        </p:spPr>
        <p:txBody>
          <a:bodyPr/>
          <a:lstStyle/>
          <a:p>
            <a:r>
              <a:rPr lang="en-US" b="1" dirty="0">
                <a:cs typeface="Calibri Light"/>
              </a:rPr>
              <a:t>S-STEM-REC Organization &amp; Management</a:t>
            </a:r>
            <a:endParaRPr lang="en-US" b="1" dirty="0"/>
          </a:p>
        </p:txBody>
      </p:sp>
      <p:sp>
        <p:nvSpPr>
          <p:cNvPr id="3" name="Content Placeholder 2">
            <a:extLst>
              <a:ext uri="{FF2B5EF4-FFF2-40B4-BE49-F238E27FC236}">
                <a16:creationId xmlns:a16="http://schemas.microsoft.com/office/drawing/2014/main" id="{E9E32920-41C6-40D2-8276-44C1C256A740}"/>
              </a:ext>
            </a:extLst>
          </p:cNvPr>
          <p:cNvSpPr>
            <a:spLocks noGrp="1"/>
          </p:cNvSpPr>
          <p:nvPr>
            <p:ph idx="1"/>
          </p:nvPr>
        </p:nvSpPr>
        <p:spPr>
          <a:xfrm>
            <a:off x="2712609" y="1766094"/>
            <a:ext cx="8974564" cy="5155405"/>
          </a:xfrm>
        </p:spPr>
        <p:txBody>
          <a:bodyPr vert="horz" lIns="91440" tIns="45720" rIns="91440" bIns="45720" rtlCol="0" anchor="t">
            <a:normAutofit fontScale="92500" lnSpcReduction="20000"/>
          </a:bodyPr>
          <a:lstStyle/>
          <a:p>
            <a:pPr marL="457200" indent="-457200">
              <a:buChar char="•"/>
            </a:pPr>
            <a:r>
              <a:rPr lang="en-US" dirty="0">
                <a:ea typeface="+mn-lt"/>
                <a:cs typeface="+mn-lt"/>
              </a:rPr>
              <a:t>S-STEM-REC proposals must include a management plan and a timeline. </a:t>
            </a:r>
            <a:endParaRPr lang="en-US" dirty="0"/>
          </a:p>
          <a:p>
            <a:pPr lvl="1" indent="-457200"/>
            <a:r>
              <a:rPr lang="en-US" dirty="0">
                <a:ea typeface="+mn-lt"/>
                <a:cs typeface="+mn-lt"/>
              </a:rPr>
              <a:t>The management plan should describe who will perform outlined tasks during the project life and define the role of each partner organization, if applicable.</a:t>
            </a:r>
            <a:endParaRPr lang="en-US">
              <a:cs typeface="Calibri"/>
            </a:endParaRPr>
          </a:p>
          <a:p>
            <a:pPr marL="457200" indent="-457200">
              <a:buChar char="•"/>
            </a:pPr>
            <a:r>
              <a:rPr lang="en-US" dirty="0">
                <a:ea typeface="+mn-lt"/>
                <a:cs typeface="+mn-lt"/>
              </a:rPr>
              <a:t>The Lead PI must serve as the REC Director and must </a:t>
            </a:r>
          </a:p>
          <a:p>
            <a:pPr marL="457200" lvl="1" indent="0">
              <a:buNone/>
            </a:pPr>
            <a:r>
              <a:rPr lang="en-US" dirty="0">
                <a:ea typeface="+mn-lt"/>
                <a:cs typeface="+mn-lt"/>
              </a:rPr>
              <a:t>1) articulate a vision for the REC that is shared with the REC's faculty, researchers and staff and also with S-STEM stakeholders and NSF; </a:t>
            </a:r>
          </a:p>
          <a:p>
            <a:pPr marL="457200" lvl="1" indent="0">
              <a:buNone/>
            </a:pPr>
            <a:r>
              <a:rPr lang="en-US" dirty="0">
                <a:ea typeface="+mn-lt"/>
                <a:cs typeface="+mn-lt"/>
              </a:rPr>
              <a:t>2) support advancements for the S-STEM program and the S-STEM network; </a:t>
            </a:r>
          </a:p>
          <a:p>
            <a:pPr marL="457200" lvl="1" indent="0">
              <a:buNone/>
            </a:pPr>
            <a:r>
              <a:rPr lang="en-US" dirty="0">
                <a:ea typeface="+mn-lt"/>
                <a:cs typeface="+mn-lt"/>
              </a:rPr>
              <a:t>3) identify S-STEM stakeholder needs and develop solutions; and</a:t>
            </a:r>
          </a:p>
          <a:p>
            <a:pPr marL="457200" lvl="1" indent="0">
              <a:buNone/>
            </a:pPr>
            <a:r>
              <a:rPr lang="en-US" dirty="0">
                <a:ea typeface="+mn-lt"/>
                <a:cs typeface="+mn-lt"/>
              </a:rPr>
              <a:t> 4) lead and delegate to the S-STEM-REC partners and collaborators, as appropriate. </a:t>
            </a:r>
            <a:endParaRPr lang="en-US" dirty="0"/>
          </a:p>
          <a:p>
            <a:pPr marL="1143000" lvl="1" indent="-457200"/>
            <a:endParaRPr lang="en-US" dirty="0">
              <a:ea typeface="+mn-lt"/>
              <a:cs typeface="+mn-lt"/>
            </a:endParaRPr>
          </a:p>
          <a:p>
            <a:r>
              <a:rPr lang="en-US" dirty="0">
                <a:ea typeface="+mn-lt"/>
                <a:cs typeface="+mn-lt"/>
              </a:rPr>
              <a:t>The PI must dedicate substantial time year-round to perform director's duties (see section V.B -Budget Preparation Instructions for additional details).</a:t>
            </a:r>
            <a:endParaRPr lang="en-US">
              <a:cs typeface="Calibri" panose="020F0502020204030204"/>
            </a:endParaRPr>
          </a:p>
        </p:txBody>
      </p:sp>
      <p:pic>
        <p:nvPicPr>
          <p:cNvPr id="4" name="Audio 3">
            <a:hlinkClick r:id="" action="ppaction://media"/>
            <a:extLst>
              <a:ext uri="{FF2B5EF4-FFF2-40B4-BE49-F238E27FC236}">
                <a16:creationId xmlns:a16="http://schemas.microsoft.com/office/drawing/2014/main" id="{767334B8-A269-4725-8992-002EE508CD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7714235"/>
      </p:ext>
    </p:extLst>
  </p:cSld>
  <p:clrMapOvr>
    <a:masterClrMapping/>
  </p:clrMapOvr>
  <mc:AlternateContent xmlns:mc="http://schemas.openxmlformats.org/markup-compatibility/2006">
    <mc:Choice xmlns:p14="http://schemas.microsoft.com/office/powerpoint/2010/main" Requires="p14">
      <p:transition spd="slow" p14:dur="2000" advTm="63067"/>
    </mc:Choice>
    <mc:Fallback>
      <p:transition spd="slow" advTm="63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3704-8060-4CD1-BF59-2B523E1D5318}"/>
              </a:ext>
            </a:extLst>
          </p:cNvPr>
          <p:cNvSpPr>
            <a:spLocks noGrp="1"/>
          </p:cNvSpPr>
          <p:nvPr>
            <p:ph type="title"/>
          </p:nvPr>
        </p:nvSpPr>
        <p:spPr/>
        <p:txBody>
          <a:bodyPr/>
          <a:lstStyle/>
          <a:p>
            <a:r>
              <a:rPr lang="en-US" b="1" dirty="0">
                <a:cs typeface="Calibri Light"/>
              </a:rPr>
              <a:t>REC Organization &amp; Management</a:t>
            </a:r>
            <a:endParaRPr lang="en-US" b="1" dirty="0"/>
          </a:p>
        </p:txBody>
      </p:sp>
      <p:sp>
        <p:nvSpPr>
          <p:cNvPr id="3" name="Content Placeholder 2">
            <a:extLst>
              <a:ext uri="{FF2B5EF4-FFF2-40B4-BE49-F238E27FC236}">
                <a16:creationId xmlns:a16="http://schemas.microsoft.com/office/drawing/2014/main" id="{1614EC36-D911-4314-95F6-7D3326E75424}"/>
              </a:ext>
            </a:extLst>
          </p:cNvPr>
          <p:cNvSpPr>
            <a:spLocks noGrp="1"/>
          </p:cNvSpPr>
          <p:nvPr>
            <p:ph idx="1"/>
          </p:nvPr>
        </p:nvSpPr>
        <p:spPr/>
        <p:txBody>
          <a:bodyPr vert="horz" lIns="91440" tIns="45720" rIns="91440" bIns="45720" rtlCol="0" anchor="t">
            <a:normAutofit/>
          </a:bodyPr>
          <a:lstStyle/>
          <a:p>
            <a:r>
              <a:rPr lang="en-US" dirty="0">
                <a:cs typeface="Calibri"/>
              </a:rPr>
              <a:t>S-STEM-REC proposals must budget for a Center Coordinator committed full time to the Center (i.e., 1 FTE) to coordinate the day-to-day operations of the REC. </a:t>
            </a:r>
            <a:endParaRPr lang="en-US" dirty="0">
              <a:ea typeface="+mn-lt"/>
              <a:cs typeface="+mn-lt"/>
            </a:endParaRPr>
          </a:p>
          <a:p>
            <a:pPr marL="971550" lvl="1" indent="-457200">
              <a:buFont typeface="Arial"/>
              <a:buChar char="•"/>
            </a:pPr>
            <a:r>
              <a:rPr lang="en-US" dirty="0">
                <a:cs typeface="Calibri"/>
              </a:rPr>
              <a:t>Working closely with the REC Director, make sure staff, collaborators and consultants meet their objectives on a weekly basis. </a:t>
            </a:r>
            <a:endParaRPr lang="en-US" dirty="0">
              <a:ea typeface="+mn-lt"/>
              <a:cs typeface="+mn-lt"/>
            </a:endParaRPr>
          </a:p>
          <a:p>
            <a:pPr marL="971550" lvl="1" indent="-457200">
              <a:buFont typeface="Arial"/>
              <a:buChar char="•"/>
            </a:pPr>
            <a:r>
              <a:rPr lang="en-US" dirty="0">
                <a:cs typeface="Calibri"/>
              </a:rPr>
              <a:t>Acts as guardian of rules, regulations, and policies; serves as resource for all members of the center; and is the center's financial and personnel manager.</a:t>
            </a:r>
            <a:endParaRPr lang="en-US" dirty="0">
              <a:ea typeface="+mn-lt"/>
              <a:cs typeface="+mn-lt"/>
            </a:endParaRPr>
          </a:p>
          <a:p>
            <a:endParaRPr lang="en-US" dirty="0">
              <a:cs typeface="Calibri"/>
            </a:endParaRPr>
          </a:p>
        </p:txBody>
      </p:sp>
      <p:pic>
        <p:nvPicPr>
          <p:cNvPr id="6" name="Audio 5">
            <a:hlinkClick r:id="" action="ppaction://media"/>
            <a:extLst>
              <a:ext uri="{FF2B5EF4-FFF2-40B4-BE49-F238E27FC236}">
                <a16:creationId xmlns:a16="http://schemas.microsoft.com/office/drawing/2014/main" id="{AD922B29-C11F-4B00-93D1-8B2001DA71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90458358"/>
      </p:ext>
    </p:extLst>
  </p:cSld>
  <p:clrMapOvr>
    <a:masterClrMapping/>
  </p:clrMapOvr>
  <mc:AlternateContent xmlns:mc="http://schemas.openxmlformats.org/markup-compatibility/2006">
    <mc:Choice xmlns:p14="http://schemas.microsoft.com/office/powerpoint/2010/main" Requires="p14">
      <p:transition spd="slow" p14:dur="2000" advTm="31240"/>
    </mc:Choice>
    <mc:Fallback>
      <p:transition spd="slow" advTm="31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4614-5653-406A-B06F-284F80D0E879}"/>
              </a:ext>
            </a:extLst>
          </p:cNvPr>
          <p:cNvSpPr>
            <a:spLocks noGrp="1"/>
          </p:cNvSpPr>
          <p:nvPr>
            <p:ph type="title"/>
          </p:nvPr>
        </p:nvSpPr>
        <p:spPr/>
        <p:txBody>
          <a:bodyPr>
            <a:normAutofit/>
          </a:bodyPr>
          <a:lstStyle/>
          <a:p>
            <a:pPr>
              <a:spcBef>
                <a:spcPts val="1000"/>
              </a:spcBef>
            </a:pPr>
            <a:r>
              <a:rPr lang="en-US" dirty="0">
                <a:latin typeface="Calibri"/>
                <a:cs typeface="Calibri"/>
              </a:rPr>
              <a:t>Clarifications on Budget Preparation for S-STEM-REC proposals:</a:t>
            </a:r>
            <a:endParaRPr lang="en-US" dirty="0">
              <a:cs typeface="Calibri Light" panose="020F0302020204030204"/>
            </a:endParaRPr>
          </a:p>
        </p:txBody>
      </p:sp>
      <p:sp>
        <p:nvSpPr>
          <p:cNvPr id="3" name="Content Placeholder 2">
            <a:extLst>
              <a:ext uri="{FF2B5EF4-FFF2-40B4-BE49-F238E27FC236}">
                <a16:creationId xmlns:a16="http://schemas.microsoft.com/office/drawing/2014/main" id="{A74C07C2-AA1C-4C6C-8E4F-D10BEF7111BA}"/>
              </a:ext>
            </a:extLst>
          </p:cNvPr>
          <p:cNvSpPr>
            <a:spLocks noGrp="1"/>
          </p:cNvSpPr>
          <p:nvPr>
            <p:ph idx="1"/>
          </p:nvPr>
        </p:nvSpPr>
        <p:spPr/>
        <p:txBody>
          <a:bodyPr vert="horz" lIns="91440" tIns="45720" rIns="91440" bIns="45720" rtlCol="0" anchor="t">
            <a:normAutofit fontScale="85000" lnSpcReduction="20000"/>
          </a:bodyPr>
          <a:lstStyle/>
          <a:p>
            <a:pPr marL="285750" indent="-285750">
              <a:buFont typeface="Arial"/>
              <a:buChar char="•"/>
            </a:pPr>
            <a:r>
              <a:rPr lang="en-US" dirty="0">
                <a:ea typeface="+mn-lt"/>
                <a:cs typeface="+mn-lt"/>
              </a:rPr>
              <a:t>The budget should reflect the lead PI's time commitment at the appropriate level of responsibility. Budgets are encouraged to include funds for either: </a:t>
            </a:r>
            <a:endParaRPr lang="en-US" dirty="0"/>
          </a:p>
          <a:p>
            <a:pPr lvl="1"/>
            <a:r>
              <a:rPr lang="en-US" dirty="0">
                <a:ea typeface="+mn-lt"/>
                <a:cs typeface="+mn-lt"/>
              </a:rPr>
              <a:t>(a) significant academic year release time and summer support for the Lead PI holding 9-month positions; or </a:t>
            </a:r>
          </a:p>
          <a:p>
            <a:pPr lvl="1"/>
            <a:r>
              <a:rPr lang="en-US" dirty="0">
                <a:ea typeface="+mn-lt"/>
                <a:cs typeface="+mn-lt"/>
              </a:rPr>
              <a:t>(b) significant calendar year effort for PIs holding 12-month appointments or soft money positions. </a:t>
            </a:r>
          </a:p>
          <a:p>
            <a:r>
              <a:rPr lang="en-US" dirty="0">
                <a:ea typeface="+mn-lt"/>
                <a:cs typeface="+mn-lt"/>
              </a:rPr>
              <a:t>This solicitation allows institutions to charge the salary of the lead PI to the REC's budget even beyond the 2-month limit stipulated in the PAPPG. </a:t>
            </a:r>
            <a:endParaRPr lang="en-US">
              <a:ea typeface="+mn-lt"/>
              <a:cs typeface="+mn-lt"/>
            </a:endParaRPr>
          </a:p>
          <a:p>
            <a:pPr lvl="1"/>
            <a:r>
              <a:rPr lang="en-US" dirty="0">
                <a:ea typeface="+mn-lt"/>
                <a:cs typeface="+mn-lt"/>
              </a:rPr>
              <a:t>The PI's effort should be reimbursed consistent with the institution's policies and summarized in the Budget Justification.</a:t>
            </a:r>
            <a:endParaRPr lang="en-US">
              <a:cs typeface="Calibri"/>
            </a:endParaRPr>
          </a:p>
          <a:p>
            <a:pPr marL="285750" indent="-285750">
              <a:buFont typeface="Arial"/>
              <a:buChar char="•"/>
            </a:pPr>
            <a:r>
              <a:rPr lang="en-US" dirty="0">
                <a:ea typeface="+mn-lt"/>
                <a:cs typeface="+mn-lt"/>
              </a:rPr>
              <a:t>Costs associated with the development and implementation of all the required activities are allowed and should be justified in detail in the budget justification, including time commitment of all the REC's staff, Center Coordinator, consultants, etc.</a:t>
            </a:r>
            <a:endParaRPr lang="en-US" dirty="0"/>
          </a:p>
          <a:p>
            <a:endParaRPr lang="en-US" dirty="0">
              <a:cs typeface="Calibri"/>
            </a:endParaRPr>
          </a:p>
        </p:txBody>
      </p:sp>
      <p:pic>
        <p:nvPicPr>
          <p:cNvPr id="4" name="Audio 3">
            <a:hlinkClick r:id="" action="ppaction://media"/>
            <a:extLst>
              <a:ext uri="{FF2B5EF4-FFF2-40B4-BE49-F238E27FC236}">
                <a16:creationId xmlns:a16="http://schemas.microsoft.com/office/drawing/2014/main" id="{B998B133-9971-4B3E-82B2-570A15839E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6459731"/>
      </p:ext>
    </p:extLst>
  </p:cSld>
  <p:clrMapOvr>
    <a:masterClrMapping/>
  </p:clrMapOvr>
  <mc:AlternateContent xmlns:mc="http://schemas.openxmlformats.org/markup-compatibility/2006">
    <mc:Choice xmlns:p14="http://schemas.microsoft.com/office/powerpoint/2010/main" Requires="p14">
      <p:transition spd="slow" p14:dur="2000" advTm="65325"/>
    </mc:Choice>
    <mc:Fallback>
      <p:transition spd="slow" advTm="65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FE25FA-A08F-4F6F-B670-EAD01EE65B1B}"/>
              </a:ext>
            </a:extLst>
          </p:cNvPr>
          <p:cNvSpPr>
            <a:spLocks noGrp="1"/>
          </p:cNvSpPr>
          <p:nvPr>
            <p:ph type="title"/>
          </p:nvPr>
        </p:nvSpPr>
        <p:spPr>
          <a:xfrm>
            <a:off x="2795954" y="115094"/>
            <a:ext cx="8557846" cy="1325563"/>
          </a:xfrm>
        </p:spPr>
        <p:txBody>
          <a:bodyPr/>
          <a:lstStyle/>
          <a:p>
            <a:r>
              <a:rPr lang="en-US" b="1"/>
              <a:t>S-STEM Research Hubs: Primary goal </a:t>
            </a:r>
          </a:p>
        </p:txBody>
      </p:sp>
      <p:sp>
        <p:nvSpPr>
          <p:cNvPr id="6" name="Content Placeholder 5">
            <a:extLst>
              <a:ext uri="{FF2B5EF4-FFF2-40B4-BE49-F238E27FC236}">
                <a16:creationId xmlns:a16="http://schemas.microsoft.com/office/drawing/2014/main" id="{D951F08B-6D67-423E-A2C4-04A0B9D0FD97}"/>
              </a:ext>
            </a:extLst>
          </p:cNvPr>
          <p:cNvSpPr>
            <a:spLocks noGrp="1"/>
          </p:cNvSpPr>
          <p:nvPr>
            <p:ph idx="1"/>
          </p:nvPr>
        </p:nvSpPr>
        <p:spPr>
          <a:xfrm>
            <a:off x="2748328" y="1242219"/>
            <a:ext cx="8557846" cy="4191001"/>
          </a:xfrm>
        </p:spPr>
        <p:txBody>
          <a:bodyPr vert="horz" lIns="91440" tIns="45720" rIns="91440" bIns="45720" rtlCol="0" anchor="t">
            <a:normAutofit fontScale="92500" lnSpcReduction="20000"/>
          </a:bodyPr>
          <a:lstStyle/>
          <a:p>
            <a:pPr marL="457200" indent="-457200">
              <a:buFont typeface="Arial" panose="020B0604020202020204" pitchFamily="34" charset="0"/>
              <a:buChar char="•"/>
            </a:pPr>
            <a:r>
              <a:rPr lang="en-US" dirty="0">
                <a:ea typeface="+mn-lt"/>
                <a:cs typeface="+mn-lt"/>
              </a:rPr>
              <a:t>To support and carry out high-quality, innovative research on the factors, structures or interventions involved in supporting and promoting the success of domestic low-income undergraduate and graduate STEM students:</a:t>
            </a:r>
            <a:r>
              <a:rPr lang="en-US" dirty="0"/>
              <a:t> </a:t>
            </a:r>
          </a:p>
          <a:p>
            <a:pPr marL="1143000" lvl="1" indent="-457200"/>
            <a:r>
              <a:rPr lang="en-US" dirty="0"/>
              <a:t>Each Research Hub should have a </a:t>
            </a:r>
            <a:r>
              <a:rPr lang="en-US" b="1" dirty="0"/>
              <a:t>central focus</a:t>
            </a:r>
            <a:r>
              <a:rPr lang="en-US" dirty="0"/>
              <a:t> that intersects a clear group of current and prospective S-STEM institutions.</a:t>
            </a:r>
            <a:endParaRPr lang="en-US" dirty="0">
              <a:cs typeface="Calibri"/>
            </a:endParaRPr>
          </a:p>
          <a:p>
            <a:pPr marL="1143000" lvl="1" indent="-457200"/>
            <a:r>
              <a:rPr lang="en-US" dirty="0"/>
              <a:t>Proposals without a clear emphasis on social science or educational research into </a:t>
            </a:r>
            <a:r>
              <a:rPr lang="en-US" b="1" dirty="0"/>
              <a:t>domestic low-income STEM student degree completion and career success</a:t>
            </a:r>
            <a:r>
              <a:rPr lang="en-US" dirty="0"/>
              <a:t> should be submitted to other NSF funding opportunities.</a:t>
            </a:r>
            <a:endParaRPr lang="en-US">
              <a:cs typeface="Calibri"/>
            </a:endParaRPr>
          </a:p>
          <a:p>
            <a:pPr marL="1143000" lvl="1" indent="-457200"/>
            <a:r>
              <a:rPr lang="en-US" dirty="0"/>
              <a:t>S-STEM Research Hubs are primarily formed to organize groups of researchers to conduct and disseminate rigorous qualitative and quantitative research on those topics related to low-income student success.</a:t>
            </a:r>
          </a:p>
        </p:txBody>
      </p:sp>
      <p:sp>
        <p:nvSpPr>
          <p:cNvPr id="4" name="Slide Number Placeholder 3">
            <a:extLst>
              <a:ext uri="{FF2B5EF4-FFF2-40B4-BE49-F238E27FC236}">
                <a16:creationId xmlns:a16="http://schemas.microsoft.com/office/drawing/2014/main" id="{33A02D87-4A62-4543-B8BD-DA949CFDBBCC}"/>
              </a:ext>
            </a:extLst>
          </p:cNvPr>
          <p:cNvSpPr>
            <a:spLocks noGrp="1"/>
          </p:cNvSpPr>
          <p:nvPr>
            <p:ph type="sldNum" sz="quarter" idx="4294967295"/>
          </p:nvPr>
        </p:nvSpPr>
        <p:spPr>
          <a:xfrm>
            <a:off x="0" y="0"/>
            <a:ext cx="0" cy="0"/>
          </a:xfrm>
        </p:spPr>
        <p:txBody>
          <a:bodyPr/>
          <a:lstStyle/>
          <a:p>
            <a:fld id="{916C390F-4DC4-451B-BCA3-DCA997B8EC2C}" type="slidenum">
              <a:rPr lang="en-US" smtClean="0"/>
              <a:t>16</a:t>
            </a:fld>
            <a:endParaRPr lang="en-US"/>
          </a:p>
        </p:txBody>
      </p:sp>
      <p:pic>
        <p:nvPicPr>
          <p:cNvPr id="9" name="Audio 8">
            <a:hlinkClick r:id="" action="ppaction://media"/>
            <a:extLst>
              <a:ext uri="{FF2B5EF4-FFF2-40B4-BE49-F238E27FC236}">
                <a16:creationId xmlns:a16="http://schemas.microsoft.com/office/drawing/2014/main" id="{C287B3E1-DBC0-4159-84C9-AD37ED60CF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2" name="Rectangle: Rounded Corners 1">
            <a:extLst>
              <a:ext uri="{FF2B5EF4-FFF2-40B4-BE49-F238E27FC236}">
                <a16:creationId xmlns:a16="http://schemas.microsoft.com/office/drawing/2014/main" id="{9F4D360E-8264-4988-A46F-08D5096DE3AA}"/>
              </a:ext>
            </a:extLst>
          </p:cNvPr>
          <p:cNvSpPr/>
          <p:nvPr/>
        </p:nvSpPr>
        <p:spPr>
          <a:xfrm>
            <a:off x="3459955" y="5067299"/>
            <a:ext cx="8393905" cy="163115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Proposals aiming to investigate other STEM-related questions or issues, including those focused on the development of new STEM curriculum or academic programs, or specific REU opportunities in some STEM-related topic, are not appropriate and will be returned without review.</a:t>
            </a:r>
          </a:p>
        </p:txBody>
      </p:sp>
    </p:spTree>
    <p:extLst>
      <p:ext uri="{BB962C8B-B14F-4D97-AF65-F5344CB8AC3E}">
        <p14:creationId xmlns:p14="http://schemas.microsoft.com/office/powerpoint/2010/main" val="1647312931"/>
      </p:ext>
    </p:extLst>
  </p:cSld>
  <p:clrMapOvr>
    <a:masterClrMapping/>
  </p:clrMapOvr>
  <mc:AlternateContent xmlns:mc="http://schemas.openxmlformats.org/markup-compatibility/2006" xmlns:p14="http://schemas.microsoft.com/office/powerpoint/2010/main">
    <mc:Choice Requires="p14">
      <p:transition spd="slow" p14:dur="2000" advTm="66498"/>
    </mc:Choice>
    <mc:Fallback xmlns="">
      <p:transition spd="slow" advTm="66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75F72E-9F44-4542-9F49-4637605BF5E9}"/>
              </a:ext>
            </a:extLst>
          </p:cNvPr>
          <p:cNvSpPr>
            <a:spLocks noGrp="1"/>
          </p:cNvSpPr>
          <p:nvPr>
            <p:ph type="title"/>
          </p:nvPr>
        </p:nvSpPr>
        <p:spPr/>
        <p:txBody>
          <a:bodyPr/>
          <a:lstStyle/>
          <a:p>
            <a:r>
              <a:rPr lang="en-US" b="1"/>
              <a:t>Activities required of all S-STEM-Hub projects:</a:t>
            </a:r>
            <a:endParaRPr lang="en-US"/>
          </a:p>
        </p:txBody>
      </p:sp>
      <p:sp>
        <p:nvSpPr>
          <p:cNvPr id="6" name="Content Placeholder 5">
            <a:extLst>
              <a:ext uri="{FF2B5EF4-FFF2-40B4-BE49-F238E27FC236}">
                <a16:creationId xmlns:a16="http://schemas.microsoft.com/office/drawing/2014/main" id="{F4D0D94A-8512-468D-B917-69A57435A368}"/>
              </a:ext>
            </a:extLst>
          </p:cNvPr>
          <p:cNvSpPr>
            <a:spLocks noGrp="1"/>
          </p:cNvSpPr>
          <p:nvPr>
            <p:ph idx="1"/>
          </p:nvPr>
        </p:nvSpPr>
        <p:spPr/>
        <p:txBody>
          <a:bodyPr vert="horz" lIns="91440" tIns="45720" rIns="91440" bIns="45720" rtlCol="0" anchor="t">
            <a:normAutofit fontScale="77500" lnSpcReduction="20000"/>
          </a:bodyPr>
          <a:lstStyle/>
          <a:p>
            <a:pPr marL="457200" indent="-457200">
              <a:buFont typeface="Arial" panose="020B0604020202020204" pitchFamily="34" charset="0"/>
              <a:buChar char="•"/>
            </a:pPr>
            <a:r>
              <a:rPr lang="en-US" dirty="0"/>
              <a:t>identify, develop, and support promising innovative educational or social science research ideas that generate valuable new knowledge on the US higher education enterprise in general and the S-STEM community in particular;</a:t>
            </a:r>
            <a:endParaRPr lang="en-US" dirty="0">
              <a:cs typeface="Calibri"/>
            </a:endParaRPr>
          </a:p>
          <a:p>
            <a:pPr marL="457200" indent="-457200">
              <a:buFont typeface="Arial" panose="020B0604020202020204" pitchFamily="34" charset="0"/>
              <a:buChar char="•"/>
            </a:pPr>
            <a:r>
              <a:rPr lang="en-US" dirty="0"/>
              <a:t>gather, analyze, and utilize the data and insights resulting from the experiences of those participating in S-STEM projects to share information about what works and what does not under given circumstances;</a:t>
            </a:r>
            <a:endParaRPr lang="en-US" dirty="0">
              <a:cs typeface="Calibri"/>
            </a:endParaRPr>
          </a:p>
          <a:p>
            <a:pPr marL="457200" indent="-457200">
              <a:buFont typeface="Arial" panose="020B0604020202020204" pitchFamily="34" charset="0"/>
              <a:buChar char="•"/>
            </a:pPr>
            <a:r>
              <a:rPr lang="en-US" dirty="0"/>
              <a:t>share and leverage effective practices on a national scale;</a:t>
            </a:r>
            <a:endParaRPr lang="en-US" dirty="0">
              <a:cs typeface="Calibri"/>
            </a:endParaRPr>
          </a:p>
          <a:p>
            <a:pPr marL="457200" indent="-457200">
              <a:buFont typeface="Arial" panose="020B0604020202020204" pitchFamily="34" charset="0"/>
              <a:buChar char="•"/>
            </a:pPr>
            <a:r>
              <a:rPr lang="en-US" dirty="0"/>
              <a:t>provide intellectual infrastructure for collaborations with potential to expand the knowledge base;</a:t>
            </a:r>
            <a:endParaRPr lang="en-US" dirty="0">
              <a:cs typeface="Calibri"/>
            </a:endParaRPr>
          </a:p>
          <a:p>
            <a:pPr marL="457200" indent="-457200">
              <a:buFont typeface="Arial" panose="020B0604020202020204" pitchFamily="34" charset="0"/>
              <a:buChar char="•"/>
            </a:pPr>
            <a:r>
              <a:rPr lang="en-US" dirty="0"/>
              <a:t>develop mechanisms for dissemination of successful practices, the context in which they work and research results; and,</a:t>
            </a:r>
            <a:endParaRPr lang="en-US" dirty="0">
              <a:cs typeface="Calibri"/>
            </a:endParaRPr>
          </a:p>
          <a:p>
            <a:pPr marL="457200" indent="-457200">
              <a:buFont typeface="Arial" panose="020B0604020202020204" pitchFamily="34" charset="0"/>
              <a:buChar char="•"/>
            </a:pPr>
            <a:r>
              <a:rPr lang="en-US" dirty="0"/>
              <a:t>ensure that the Research Hub’s activities are inclusive of the broad collection of institutions with S-STEM projects in the research focus of interest.</a:t>
            </a:r>
            <a:endParaRPr lang="en-US" dirty="0">
              <a:cs typeface="Calibri"/>
            </a:endParaRPr>
          </a:p>
          <a:p>
            <a:endParaRPr lang="en-US"/>
          </a:p>
        </p:txBody>
      </p:sp>
      <p:sp>
        <p:nvSpPr>
          <p:cNvPr id="4" name="Slide Number Placeholder 3">
            <a:extLst>
              <a:ext uri="{FF2B5EF4-FFF2-40B4-BE49-F238E27FC236}">
                <a16:creationId xmlns:a16="http://schemas.microsoft.com/office/drawing/2014/main" id="{75F82583-E67C-4941-B57C-B5F36B6363F0}"/>
              </a:ext>
            </a:extLst>
          </p:cNvPr>
          <p:cNvSpPr>
            <a:spLocks noGrp="1"/>
          </p:cNvSpPr>
          <p:nvPr>
            <p:ph type="sldNum" sz="quarter" idx="4294967295"/>
          </p:nvPr>
        </p:nvSpPr>
        <p:spPr>
          <a:xfrm>
            <a:off x="0" y="0"/>
            <a:ext cx="0" cy="0"/>
          </a:xfrm>
        </p:spPr>
        <p:txBody>
          <a:bodyPr/>
          <a:lstStyle/>
          <a:p>
            <a:fld id="{916C390F-4DC4-451B-BCA3-DCA997B8EC2C}" type="slidenum">
              <a:rPr lang="en-US" smtClean="0"/>
              <a:t>17</a:t>
            </a:fld>
            <a:endParaRPr lang="en-US"/>
          </a:p>
        </p:txBody>
      </p:sp>
      <p:pic>
        <p:nvPicPr>
          <p:cNvPr id="8" name="Audio 7">
            <a:hlinkClick r:id="" action="ppaction://media"/>
            <a:extLst>
              <a:ext uri="{FF2B5EF4-FFF2-40B4-BE49-F238E27FC236}">
                <a16:creationId xmlns:a16="http://schemas.microsoft.com/office/drawing/2014/main" id="{9430E81D-B909-4001-8DC2-F2A2F2141F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3788549"/>
      </p:ext>
    </p:extLst>
  </p:cSld>
  <p:clrMapOvr>
    <a:masterClrMapping/>
  </p:clrMapOvr>
  <mc:AlternateContent xmlns:mc="http://schemas.openxmlformats.org/markup-compatibility/2006" xmlns:p14="http://schemas.microsoft.com/office/powerpoint/2010/main">
    <mc:Choice Requires="p14">
      <p:transition spd="slow" p14:dur="2000" advTm="64366"/>
    </mc:Choice>
    <mc:Fallback xmlns="">
      <p:transition spd="slow" advTm="64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E7D44A-80BC-4D20-8E4D-C7DE4E46392B}"/>
              </a:ext>
            </a:extLst>
          </p:cNvPr>
          <p:cNvSpPr>
            <a:spLocks noGrp="1"/>
          </p:cNvSpPr>
          <p:nvPr>
            <p:ph type="title"/>
          </p:nvPr>
        </p:nvSpPr>
        <p:spPr/>
        <p:txBody>
          <a:bodyPr>
            <a:normAutofit/>
          </a:bodyPr>
          <a:lstStyle/>
          <a:p>
            <a:r>
              <a:rPr lang="en-US" b="1"/>
              <a:t>S-STEM-Hub proposals must:</a:t>
            </a:r>
            <a:br>
              <a:rPr lang="en-US" b="1"/>
            </a:br>
            <a:endParaRPr lang="en-US" b="1"/>
          </a:p>
        </p:txBody>
      </p:sp>
      <p:sp>
        <p:nvSpPr>
          <p:cNvPr id="6" name="Content Placeholder 5">
            <a:extLst>
              <a:ext uri="{FF2B5EF4-FFF2-40B4-BE49-F238E27FC236}">
                <a16:creationId xmlns:a16="http://schemas.microsoft.com/office/drawing/2014/main" id="{687EFC1C-1D93-4FD9-9C32-941804C6127C}"/>
              </a:ext>
            </a:extLst>
          </p:cNvPr>
          <p:cNvSpPr>
            <a:spLocks noGrp="1"/>
          </p:cNvSpPr>
          <p:nvPr>
            <p:ph idx="1"/>
          </p:nvPr>
        </p:nvSpPr>
        <p:spPr>
          <a:xfrm>
            <a:off x="2795953" y="1307592"/>
            <a:ext cx="8557846" cy="5185283"/>
          </a:xfrm>
        </p:spPr>
        <p:txBody>
          <a:bodyPr>
            <a:normAutofit fontScale="77500" lnSpcReduction="20000"/>
          </a:bodyPr>
          <a:lstStyle/>
          <a:p>
            <a:pPr marL="457200" indent="-457200">
              <a:buFont typeface="Arial" panose="020B0604020202020204" pitchFamily="34" charset="0"/>
              <a:buChar char="•"/>
            </a:pPr>
            <a:r>
              <a:rPr lang="en-US"/>
              <a:t>present the </a:t>
            </a:r>
            <a:r>
              <a:rPr lang="en-US" b="1"/>
              <a:t>rationale</a:t>
            </a:r>
            <a:r>
              <a:rPr lang="en-US"/>
              <a:t> for the creation of a Research Hub as opposed to a regular research grant.;</a:t>
            </a:r>
          </a:p>
          <a:p>
            <a:pPr marL="457200" indent="-457200">
              <a:buFont typeface="Arial" panose="020B0604020202020204" pitchFamily="34" charset="0"/>
              <a:buChar char="•"/>
            </a:pPr>
            <a:r>
              <a:rPr lang="en-US"/>
              <a:t>justify </a:t>
            </a:r>
            <a:r>
              <a:rPr lang="en-US" b="1"/>
              <a:t>why</a:t>
            </a:r>
            <a:r>
              <a:rPr lang="en-US"/>
              <a:t> a large award with multiple PIs is needed;</a:t>
            </a:r>
          </a:p>
          <a:p>
            <a:pPr marL="457200" indent="-457200">
              <a:buFont typeface="Arial" panose="020B0604020202020204" pitchFamily="34" charset="0"/>
              <a:buChar char="•"/>
            </a:pPr>
            <a:r>
              <a:rPr lang="en-US"/>
              <a:t>identify the relevant </a:t>
            </a:r>
            <a:r>
              <a:rPr lang="en-US" b="1"/>
              <a:t>stakeholders</a:t>
            </a:r>
            <a:r>
              <a:rPr lang="en-US"/>
              <a:t> for the proposed Research Hub focus;</a:t>
            </a:r>
          </a:p>
          <a:p>
            <a:pPr marL="457200" indent="-457200">
              <a:buFont typeface="Arial" panose="020B0604020202020204" pitchFamily="34" charset="0"/>
              <a:buChar char="•"/>
            </a:pPr>
            <a:r>
              <a:rPr lang="en-US"/>
              <a:t>involve </a:t>
            </a:r>
            <a:r>
              <a:rPr lang="en-US" b="1"/>
              <a:t>multiple </a:t>
            </a:r>
            <a:r>
              <a:rPr lang="en-US"/>
              <a:t>S-STEM constituencies and institutions and present a clear plan to recruit researchers and solicit perspectives and expertise from institutions as appropriate;</a:t>
            </a:r>
          </a:p>
          <a:p>
            <a:pPr marL="457200" indent="-457200">
              <a:buFont typeface="Arial" panose="020B0604020202020204" pitchFamily="34" charset="0"/>
              <a:buChar char="•"/>
            </a:pPr>
            <a:r>
              <a:rPr lang="en-US"/>
              <a:t>demonstrate that the proposed S-STEM-Hub’s leadership and advisory structures are </a:t>
            </a:r>
            <a:r>
              <a:rPr lang="en-US" b="1"/>
              <a:t>reflective</a:t>
            </a:r>
            <a:r>
              <a:rPr lang="en-US"/>
              <a:t> of the institution types that most significantly intersect their focus area;</a:t>
            </a:r>
          </a:p>
          <a:p>
            <a:pPr marL="457200" indent="-457200">
              <a:buFont typeface="Arial" panose="020B0604020202020204" pitchFamily="34" charset="0"/>
              <a:buChar char="•"/>
            </a:pPr>
            <a:r>
              <a:rPr lang="en-US"/>
              <a:t>describe how the S-STEM-Hub will leverage diverse institutional </a:t>
            </a:r>
            <a:r>
              <a:rPr lang="en-US" b="1"/>
              <a:t>data streams </a:t>
            </a:r>
            <a:r>
              <a:rPr lang="en-US"/>
              <a:t>and/or tackle challenges that cannot be accomplished by a single institution or a team of PIs; and</a:t>
            </a:r>
          </a:p>
          <a:p>
            <a:pPr marL="457200" indent="-457200">
              <a:buFont typeface="Arial" panose="020B0604020202020204" pitchFamily="34" charset="0"/>
              <a:buChar char="•"/>
            </a:pPr>
            <a:r>
              <a:rPr lang="en-US"/>
              <a:t>describe a </a:t>
            </a:r>
            <a:r>
              <a:rPr lang="en-US" b="1"/>
              <a:t>project management </a:t>
            </a:r>
            <a:r>
              <a:rPr lang="en-US"/>
              <a:t>plan and a mechanism to encourage and enable interaction between S-STEM-Hub stakeholders.</a:t>
            </a:r>
          </a:p>
          <a:p>
            <a:endParaRPr lang="en-US"/>
          </a:p>
        </p:txBody>
      </p:sp>
      <p:sp>
        <p:nvSpPr>
          <p:cNvPr id="4" name="Slide Number Placeholder 3">
            <a:extLst>
              <a:ext uri="{FF2B5EF4-FFF2-40B4-BE49-F238E27FC236}">
                <a16:creationId xmlns:a16="http://schemas.microsoft.com/office/drawing/2014/main" id="{2D96CAE4-6F6C-4307-811B-E6DD52A5B58E}"/>
              </a:ext>
            </a:extLst>
          </p:cNvPr>
          <p:cNvSpPr>
            <a:spLocks noGrp="1"/>
          </p:cNvSpPr>
          <p:nvPr>
            <p:ph type="sldNum" sz="quarter" idx="4294967295"/>
          </p:nvPr>
        </p:nvSpPr>
        <p:spPr>
          <a:xfrm>
            <a:off x="0" y="0"/>
            <a:ext cx="0" cy="0"/>
          </a:xfrm>
        </p:spPr>
        <p:txBody>
          <a:bodyPr/>
          <a:lstStyle/>
          <a:p>
            <a:fld id="{916C390F-4DC4-451B-BCA3-DCA997B8EC2C}" type="slidenum">
              <a:rPr lang="en-US" smtClean="0"/>
              <a:t>18</a:t>
            </a:fld>
            <a:endParaRPr lang="en-US"/>
          </a:p>
        </p:txBody>
      </p:sp>
      <p:pic>
        <p:nvPicPr>
          <p:cNvPr id="3" name="Audio 2">
            <a:hlinkClick r:id="" action="ppaction://media"/>
            <a:extLst>
              <a:ext uri="{FF2B5EF4-FFF2-40B4-BE49-F238E27FC236}">
                <a16:creationId xmlns:a16="http://schemas.microsoft.com/office/drawing/2014/main" id="{F2F6F749-B1A0-4485-8FA0-B8FE42B40B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5295850"/>
      </p:ext>
    </p:extLst>
  </p:cSld>
  <p:clrMapOvr>
    <a:masterClrMapping/>
  </p:clrMapOvr>
  <mc:AlternateContent xmlns:mc="http://schemas.openxmlformats.org/markup-compatibility/2006" xmlns:p14="http://schemas.microsoft.com/office/powerpoint/2010/main">
    <mc:Choice Requires="p14">
      <p:transition spd="slow" p14:dur="2000" advTm="63448"/>
    </mc:Choice>
    <mc:Fallback xmlns="">
      <p:transition spd="slow" advTm="63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DD3109-5B73-4D2C-8958-D8205B233E0C}"/>
              </a:ext>
            </a:extLst>
          </p:cNvPr>
          <p:cNvSpPr>
            <a:spLocks noGrp="1"/>
          </p:cNvSpPr>
          <p:nvPr>
            <p:ph type="title"/>
          </p:nvPr>
        </p:nvSpPr>
        <p:spPr/>
        <p:txBody>
          <a:bodyPr/>
          <a:lstStyle/>
          <a:p>
            <a:r>
              <a:rPr lang="en-US" b="1"/>
              <a:t>Contact information</a:t>
            </a:r>
          </a:p>
        </p:txBody>
      </p:sp>
      <p:sp>
        <p:nvSpPr>
          <p:cNvPr id="6" name="Content Placeholder 5">
            <a:extLst>
              <a:ext uri="{FF2B5EF4-FFF2-40B4-BE49-F238E27FC236}">
                <a16:creationId xmlns:a16="http://schemas.microsoft.com/office/drawing/2014/main" id="{D7EC57B0-ED09-4B9D-9975-042830E841AA}"/>
              </a:ext>
            </a:extLst>
          </p:cNvPr>
          <p:cNvSpPr>
            <a:spLocks noGrp="1"/>
          </p:cNvSpPr>
          <p:nvPr>
            <p:ph idx="1"/>
          </p:nvPr>
        </p:nvSpPr>
        <p:spPr>
          <a:xfrm>
            <a:off x="2795952" y="1825625"/>
            <a:ext cx="9149613" cy="4667250"/>
          </a:xfrm>
        </p:spPr>
        <p:txBody>
          <a:bodyPr/>
          <a:lstStyle/>
          <a:p>
            <a:r>
              <a:rPr lang="en-US" dirty="0"/>
              <a:t>We will be happy to set up a zoom call with prospective PIs:</a:t>
            </a:r>
          </a:p>
          <a:p>
            <a:endParaRPr lang="en-US" dirty="0"/>
          </a:p>
          <a:p>
            <a:pPr>
              <a:buFont typeface="Arial" panose="020B0604020202020204" pitchFamily="34" charset="0"/>
              <a:buChar char="•"/>
            </a:pPr>
            <a:r>
              <a:rPr lang="en-US" dirty="0"/>
              <a:t>Alexandra Medina-Borja, Lead, email: </a:t>
            </a:r>
            <a:r>
              <a:rPr lang="en-US" dirty="0">
                <a:hlinkClick r:id="rId4"/>
              </a:rPr>
              <a:t>amedinab@nsf.gov</a:t>
            </a:r>
            <a:r>
              <a:rPr lang="en-US" dirty="0"/>
              <a:t> </a:t>
            </a:r>
          </a:p>
          <a:p>
            <a:pPr>
              <a:buFont typeface="Arial" panose="020B0604020202020204" pitchFamily="34" charset="0"/>
              <a:buChar char="•"/>
            </a:pPr>
            <a:r>
              <a:rPr lang="en-US" dirty="0"/>
              <a:t>Thomas D. Kim, Co-Lead, email: </a:t>
            </a:r>
            <a:r>
              <a:rPr lang="en-US" dirty="0">
                <a:hlinkClick r:id="rId5"/>
              </a:rPr>
              <a:t>tkim@nsf.gov</a:t>
            </a:r>
            <a:r>
              <a:rPr lang="en-US" dirty="0"/>
              <a:t> </a:t>
            </a:r>
          </a:p>
          <a:p>
            <a:pPr>
              <a:buFont typeface="Arial" panose="020B0604020202020204" pitchFamily="34" charset="0"/>
              <a:buChar char="•"/>
            </a:pPr>
            <a:r>
              <a:rPr lang="en-US" dirty="0"/>
              <a:t>Michael J. Ferrara, Co-Lead, email: </a:t>
            </a:r>
            <a:r>
              <a:rPr lang="en-US" dirty="0">
                <a:hlinkClick r:id="rId6"/>
              </a:rPr>
              <a:t>mferrara@nsf.gov</a:t>
            </a:r>
            <a:r>
              <a:rPr lang="en-US" dirty="0"/>
              <a:t> </a:t>
            </a:r>
          </a:p>
          <a:p>
            <a:endParaRPr lang="en-US" dirty="0"/>
          </a:p>
        </p:txBody>
      </p:sp>
      <p:sp>
        <p:nvSpPr>
          <p:cNvPr id="4" name="Slide Number Placeholder 3">
            <a:extLst>
              <a:ext uri="{FF2B5EF4-FFF2-40B4-BE49-F238E27FC236}">
                <a16:creationId xmlns:a16="http://schemas.microsoft.com/office/drawing/2014/main" id="{406D1A09-CC82-48FC-B22D-296081E7FDC6}"/>
              </a:ext>
            </a:extLst>
          </p:cNvPr>
          <p:cNvSpPr>
            <a:spLocks noGrp="1"/>
          </p:cNvSpPr>
          <p:nvPr>
            <p:ph type="sldNum" sz="quarter" idx="4294967295"/>
          </p:nvPr>
        </p:nvSpPr>
        <p:spPr>
          <a:xfrm>
            <a:off x="0" y="0"/>
            <a:ext cx="0" cy="0"/>
          </a:xfrm>
        </p:spPr>
        <p:txBody>
          <a:bodyPr/>
          <a:lstStyle/>
          <a:p>
            <a:fld id="{916C390F-4DC4-451B-BCA3-DCA997B8EC2C}" type="slidenum">
              <a:rPr lang="en-US" smtClean="0"/>
              <a:t>19</a:t>
            </a:fld>
            <a:endParaRPr lang="en-US"/>
          </a:p>
        </p:txBody>
      </p:sp>
      <p:pic>
        <p:nvPicPr>
          <p:cNvPr id="7" name="Audio 6">
            <a:hlinkClick r:id="" action="ppaction://media"/>
            <a:extLst>
              <a:ext uri="{FF2B5EF4-FFF2-40B4-BE49-F238E27FC236}">
                <a16:creationId xmlns:a16="http://schemas.microsoft.com/office/drawing/2014/main" id="{CA240FFC-18D3-468D-B4CB-8461DB6A5B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63295616"/>
      </p:ext>
    </p:extLst>
  </p:cSld>
  <p:clrMapOvr>
    <a:masterClrMapping/>
  </p:clrMapOvr>
  <mc:AlternateContent xmlns:mc="http://schemas.openxmlformats.org/markup-compatibility/2006" xmlns:p14="http://schemas.microsoft.com/office/powerpoint/2010/main">
    <mc:Choice Requires="p14">
      <p:transition spd="slow" p14:dur="2000" advTm="32004"/>
    </mc:Choice>
    <mc:Fallback xmlns="">
      <p:transition spd="slow" advTm="32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CA46D9-CF9E-40F4-A055-600EECEBD750}"/>
              </a:ext>
            </a:extLst>
          </p:cNvPr>
          <p:cNvSpPr>
            <a:spLocks noGrp="1"/>
          </p:cNvSpPr>
          <p:nvPr>
            <p:ph type="title"/>
          </p:nvPr>
        </p:nvSpPr>
        <p:spPr>
          <a:xfrm>
            <a:off x="2795953" y="117475"/>
            <a:ext cx="8557846" cy="1325563"/>
          </a:xfrm>
        </p:spPr>
        <p:txBody>
          <a:bodyPr>
            <a:normAutofit/>
          </a:bodyPr>
          <a:lstStyle/>
          <a:p>
            <a:br>
              <a:rPr lang="en-US" b="1" dirty="0"/>
            </a:br>
            <a:r>
              <a:rPr lang="en-US" b="1" dirty="0"/>
              <a:t>S-STEM-Net NSF 22-544:</a:t>
            </a:r>
          </a:p>
        </p:txBody>
      </p:sp>
      <p:sp>
        <p:nvSpPr>
          <p:cNvPr id="6" name="Content Placeholder 5">
            <a:extLst>
              <a:ext uri="{FF2B5EF4-FFF2-40B4-BE49-F238E27FC236}">
                <a16:creationId xmlns:a16="http://schemas.microsoft.com/office/drawing/2014/main" id="{E8FACAFA-1833-47B4-B9CF-715C192F711D}"/>
              </a:ext>
            </a:extLst>
          </p:cNvPr>
          <p:cNvSpPr>
            <a:spLocks noGrp="1"/>
          </p:cNvSpPr>
          <p:nvPr>
            <p:ph idx="1"/>
          </p:nvPr>
        </p:nvSpPr>
        <p:spPr/>
        <p:txBody>
          <a:bodyPr>
            <a:normAutofit/>
          </a:bodyPr>
          <a:lstStyle/>
          <a:p>
            <a:r>
              <a:rPr lang="en-US"/>
              <a:t>All Americans, regardless of economic status, should be able to contribute to the American innovation economy if they so desire.</a:t>
            </a:r>
          </a:p>
          <a:p>
            <a:endParaRPr lang="en-US"/>
          </a:p>
          <a:p>
            <a:r>
              <a:rPr lang="en-US"/>
              <a:t>The goal of S-STEM Net </a:t>
            </a:r>
            <a:r>
              <a:rPr lang="en-US" b="1"/>
              <a:t>is to foster a network of S-STEM stakeholders </a:t>
            </a:r>
            <a:r>
              <a:rPr lang="en-US"/>
              <a:t>by developing the infrastructure needed to generate and disseminate new knowledge, successful practices and effective design principles arising from NSF S-STEM projects nationwide.</a:t>
            </a:r>
          </a:p>
        </p:txBody>
      </p:sp>
      <p:sp>
        <p:nvSpPr>
          <p:cNvPr id="4" name="Slide Number Placeholder 3">
            <a:extLst>
              <a:ext uri="{FF2B5EF4-FFF2-40B4-BE49-F238E27FC236}">
                <a16:creationId xmlns:a16="http://schemas.microsoft.com/office/drawing/2014/main" id="{9D3D6841-DF1D-4E38-BF77-7B86AC9AEE7D}"/>
              </a:ext>
            </a:extLst>
          </p:cNvPr>
          <p:cNvSpPr>
            <a:spLocks noGrp="1"/>
          </p:cNvSpPr>
          <p:nvPr>
            <p:ph type="sldNum" sz="quarter" idx="4294967295"/>
          </p:nvPr>
        </p:nvSpPr>
        <p:spPr>
          <a:xfrm>
            <a:off x="0" y="0"/>
            <a:ext cx="0" cy="0"/>
          </a:xfrm>
          <a:prstGeom prst="rect">
            <a:avLst/>
          </a:prstGeom>
        </p:spPr>
        <p:txBody>
          <a:bodyPr/>
          <a:lstStyle/>
          <a:p>
            <a:fld id="{8F4BEAD3-91E3-4FFC-B7DC-935959D17485}" type="slidenum">
              <a:rPr lang="en-US" smtClean="0"/>
              <a:pPr/>
              <a:t>2</a:t>
            </a:fld>
            <a:endParaRPr lang="en-US"/>
          </a:p>
        </p:txBody>
      </p:sp>
      <p:pic>
        <p:nvPicPr>
          <p:cNvPr id="9" name="Audio 8">
            <a:hlinkClick r:id="" action="ppaction://media"/>
            <a:extLst>
              <a:ext uri="{FF2B5EF4-FFF2-40B4-BE49-F238E27FC236}">
                <a16:creationId xmlns:a16="http://schemas.microsoft.com/office/drawing/2014/main" id="{82D87954-7E87-4359-9ADD-4FA44D53675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0412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0206"/>
    </mc:Choice>
    <mc:Fallback xmlns="">
      <p:transition spd="slow" advTm="30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678C6-D214-405F-A672-5C52C3F95EE4}"/>
              </a:ext>
            </a:extLst>
          </p:cNvPr>
          <p:cNvSpPr>
            <a:spLocks noGrp="1"/>
          </p:cNvSpPr>
          <p:nvPr>
            <p:ph type="title"/>
          </p:nvPr>
        </p:nvSpPr>
        <p:spPr/>
        <p:txBody>
          <a:bodyPr>
            <a:normAutofit/>
          </a:bodyPr>
          <a:lstStyle/>
          <a:p>
            <a:r>
              <a:rPr lang="en-US" sz="4800" b="1" dirty="0"/>
              <a:t>Two Types of Investments</a:t>
            </a:r>
          </a:p>
        </p:txBody>
      </p:sp>
      <p:sp>
        <p:nvSpPr>
          <p:cNvPr id="3" name="Content Placeholder 2">
            <a:extLst>
              <a:ext uri="{FF2B5EF4-FFF2-40B4-BE49-F238E27FC236}">
                <a16:creationId xmlns:a16="http://schemas.microsoft.com/office/drawing/2014/main" id="{E3FA80C4-4AC5-48BF-99E5-AADF7056E319}"/>
              </a:ext>
            </a:extLst>
          </p:cNvPr>
          <p:cNvSpPr>
            <a:spLocks noGrp="1"/>
          </p:cNvSpPr>
          <p:nvPr>
            <p:ph idx="1"/>
          </p:nvPr>
        </p:nvSpPr>
        <p:spPr>
          <a:xfrm>
            <a:off x="2710228" y="1819656"/>
            <a:ext cx="9286700" cy="5327269"/>
          </a:xfrm>
        </p:spPr>
        <p:txBody>
          <a:bodyPr vert="horz" lIns="91440" tIns="45720" rIns="91440" bIns="45720" rtlCol="0" anchor="t">
            <a:normAutofit/>
          </a:bodyPr>
          <a:lstStyle/>
          <a:p>
            <a:r>
              <a:rPr lang="en-US" b="1" dirty="0"/>
              <a:t>S-STEM Resource &amp; Evaluation Center (S-STEM-REC):</a:t>
            </a:r>
            <a:r>
              <a:rPr lang="en-US" dirty="0"/>
              <a:t> one (1) award, as a cooperative agreement.</a:t>
            </a:r>
          </a:p>
          <a:p>
            <a:pPr marL="457200" indent="-457200">
              <a:buFont typeface="Arial" panose="020B0604020202020204" pitchFamily="34" charset="0"/>
              <a:buChar char="•"/>
            </a:pPr>
            <a:r>
              <a:rPr lang="en-US" dirty="0"/>
              <a:t>A maximum of $17 million (up to $3,400,000 per year for a maximum of 5 years).</a:t>
            </a:r>
          </a:p>
          <a:p>
            <a:pPr marL="457200" indent="-457200">
              <a:buFont typeface="Arial" panose="020B0604020202020204" pitchFamily="34" charset="0"/>
              <a:buChar char="•"/>
            </a:pPr>
            <a:endParaRPr lang="en-US" dirty="0">
              <a:cs typeface="Calibri"/>
            </a:endParaRPr>
          </a:p>
          <a:p>
            <a:r>
              <a:rPr lang="en-US" b="1" dirty="0"/>
              <a:t>S-STEM Research Hubs (S-STEM-Hubs): </a:t>
            </a:r>
            <a:r>
              <a:rPr lang="en-US" dirty="0"/>
              <a:t>up to 10 awards, as standard grants. </a:t>
            </a:r>
            <a:endParaRPr lang="en-US" dirty="0">
              <a:cs typeface="Calibri" panose="020F0502020204030204"/>
            </a:endParaRPr>
          </a:p>
          <a:p>
            <a:pPr marL="457200" indent="-457200">
              <a:buFont typeface="Arial" panose="020B0604020202020204" pitchFamily="34" charset="0"/>
              <a:buChar char="•"/>
            </a:pPr>
            <a:r>
              <a:rPr lang="en-US" dirty="0"/>
              <a:t>Up to $3 million over a period of up to five years per S-STEM-Hub.</a:t>
            </a:r>
            <a:endParaRPr lang="en-US" dirty="0">
              <a:cs typeface="Calibri"/>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b="1" dirty="0"/>
          </a:p>
          <a:p>
            <a:endParaRPr lang="en-US" dirty="0"/>
          </a:p>
        </p:txBody>
      </p:sp>
      <p:sp>
        <p:nvSpPr>
          <p:cNvPr id="4" name="Slide Number Placeholder 3">
            <a:extLst>
              <a:ext uri="{FF2B5EF4-FFF2-40B4-BE49-F238E27FC236}">
                <a16:creationId xmlns:a16="http://schemas.microsoft.com/office/drawing/2014/main" id="{5F8B3C52-8D60-41DC-ACD6-BEDA2AA73117}"/>
              </a:ext>
            </a:extLst>
          </p:cNvPr>
          <p:cNvSpPr>
            <a:spLocks noGrp="1"/>
          </p:cNvSpPr>
          <p:nvPr>
            <p:ph type="sldNum" sz="quarter" idx="4294967295"/>
          </p:nvPr>
        </p:nvSpPr>
        <p:spPr>
          <a:xfrm>
            <a:off x="0" y="6356350"/>
            <a:ext cx="2743200" cy="365125"/>
          </a:xfrm>
          <a:prstGeom prst="rect">
            <a:avLst/>
          </a:prstGeom>
        </p:spPr>
        <p:txBody>
          <a:bodyPr/>
          <a:lstStyle/>
          <a:p>
            <a:fld id="{8F4BEAD3-91E3-4FFC-B7DC-935959D17485}" type="slidenum">
              <a:rPr lang="en-US" smtClean="0"/>
              <a:pPr/>
              <a:t>3</a:t>
            </a:fld>
            <a:endParaRPr lang="en-US"/>
          </a:p>
        </p:txBody>
      </p:sp>
      <p:pic>
        <p:nvPicPr>
          <p:cNvPr id="8" name="Audio 7">
            <a:hlinkClick r:id="" action="ppaction://media"/>
            <a:extLst>
              <a:ext uri="{FF2B5EF4-FFF2-40B4-BE49-F238E27FC236}">
                <a16:creationId xmlns:a16="http://schemas.microsoft.com/office/drawing/2014/main" id="{4F8B778E-D82C-4707-BC4F-E53ABBE4B2A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42193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8022"/>
    </mc:Choice>
    <mc:Fallback>
      <p:transition spd="slow" advTm="38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44BB1F-5DDC-40AD-94B8-08532E2ADE2E}"/>
              </a:ext>
            </a:extLst>
          </p:cNvPr>
          <p:cNvSpPr>
            <a:spLocks noGrp="1"/>
          </p:cNvSpPr>
          <p:nvPr>
            <p:ph type="title"/>
          </p:nvPr>
        </p:nvSpPr>
        <p:spPr/>
        <p:txBody>
          <a:bodyPr/>
          <a:lstStyle/>
          <a:p>
            <a:r>
              <a:rPr lang="en-US" b="1"/>
              <a:t>DEADLINES</a:t>
            </a:r>
          </a:p>
        </p:txBody>
      </p:sp>
      <p:sp>
        <p:nvSpPr>
          <p:cNvPr id="6" name="Content Placeholder 5">
            <a:extLst>
              <a:ext uri="{FF2B5EF4-FFF2-40B4-BE49-F238E27FC236}">
                <a16:creationId xmlns:a16="http://schemas.microsoft.com/office/drawing/2014/main" id="{4F120143-21B5-4D08-9ECC-7C2868D94F24}"/>
              </a:ext>
            </a:extLst>
          </p:cNvPr>
          <p:cNvSpPr>
            <a:spLocks noGrp="1"/>
          </p:cNvSpPr>
          <p:nvPr>
            <p:ph idx="1"/>
          </p:nvPr>
        </p:nvSpPr>
        <p:spPr/>
        <p:txBody>
          <a:bodyPr vert="horz" lIns="91440" tIns="45720" rIns="91440" bIns="45720" rtlCol="0" anchor="t">
            <a:normAutofit lnSpcReduction="10000"/>
          </a:bodyPr>
          <a:lstStyle/>
          <a:p>
            <a:pPr lvl="1" indent="0">
              <a:buNone/>
            </a:pPr>
            <a:r>
              <a:rPr lang="en-US" altLang="en-US" sz="3200" b="1" i="1" dirty="0"/>
              <a:t>Letter of Intent for Resource and Evaluation Center, S-STEM-REC (</a:t>
            </a:r>
            <a:r>
              <a:rPr kumimoji="0" lang="en-US" altLang="en-US" sz="3200" b="1" i="1" u="none" strike="noStrike" cap="none" normalizeH="0" baseline="0" dirty="0">
                <a:ln>
                  <a:noFill/>
                </a:ln>
                <a:effectLst/>
              </a:rPr>
              <a:t>required)</a:t>
            </a:r>
            <a:r>
              <a:rPr kumimoji="0" lang="en-US" altLang="en-US" sz="3200" b="0" i="0" u="none" strike="noStrike" cap="none" normalizeH="0" baseline="0" dirty="0">
                <a:ln>
                  <a:noFill/>
                </a:ln>
                <a:effectLst/>
              </a:rPr>
              <a:t> (due by 5 p.m. submitter's local time):</a:t>
            </a:r>
            <a:r>
              <a:rPr lang="en-US" altLang="en-US" sz="3200" dirty="0"/>
              <a:t> </a:t>
            </a:r>
            <a:r>
              <a:rPr kumimoji="0" lang="en-US" altLang="en-US" sz="3200" b="0" i="0" u="none" strike="noStrike" cap="none" normalizeH="0" baseline="0" dirty="0">
                <a:ln>
                  <a:noFill/>
                </a:ln>
                <a:effectLst/>
              </a:rPr>
              <a:t>   </a:t>
            </a:r>
          </a:p>
          <a:p>
            <a:pPr marL="1371600" lvl="3" indent="0">
              <a:buNone/>
            </a:pPr>
            <a:r>
              <a:rPr lang="en-US" altLang="en-US" sz="3200" b="1" dirty="0"/>
              <a:t>February 2, 2022 </a:t>
            </a:r>
            <a:endParaRPr lang="en-US" altLang="en-US" sz="3200" b="1" i="0" u="none" strike="noStrike" cap="none" normalizeH="0" baseline="0" dirty="0">
              <a:ln>
                <a:noFill/>
              </a:ln>
              <a:effectLst/>
              <a:cs typeface="Calibri"/>
            </a:endParaRPr>
          </a:p>
          <a:p>
            <a:pPr marL="1371600" lvl="3" indent="0">
              <a:buNone/>
            </a:pPr>
            <a:endParaRPr lang="en-US" altLang="en-US" sz="3200" b="1"/>
          </a:p>
          <a:p>
            <a:pPr lvl="1" indent="0" eaLnBrk="0" fontAlgn="base" hangingPunct="0">
              <a:lnSpc>
                <a:spcPct val="100000"/>
              </a:lnSpc>
              <a:spcBef>
                <a:spcPct val="0"/>
              </a:spcBef>
              <a:spcAft>
                <a:spcPct val="0"/>
              </a:spcAft>
              <a:buNone/>
            </a:pPr>
            <a:r>
              <a:rPr lang="en-US" altLang="en-US" sz="3200" b="1" i="1" dirty="0"/>
              <a:t>Full Proposal Deadline </a:t>
            </a:r>
            <a:r>
              <a:rPr lang="en-US" altLang="en-US" sz="3200" b="1" i="1" u="sng" dirty="0"/>
              <a:t>for both </a:t>
            </a:r>
            <a:r>
              <a:rPr lang="en-US" altLang="en-US" sz="3200" b="1" i="1" dirty="0"/>
              <a:t>S-STEM Resource and Evaluation Center and S-STEM Research Hub proposals </a:t>
            </a:r>
            <a:r>
              <a:rPr lang="en-US" altLang="en-US" sz="3200" dirty="0"/>
              <a:t>(due by 5 p.m. submitter's local time):</a:t>
            </a:r>
            <a:endParaRPr lang="en-US" altLang="en-US" sz="3200" dirty="0">
              <a:cs typeface="Calibri"/>
            </a:endParaRPr>
          </a:p>
          <a:p>
            <a:pPr marL="914400" lvl="2" indent="0" eaLnBrk="0" fontAlgn="base" hangingPunct="0">
              <a:lnSpc>
                <a:spcPct val="100000"/>
              </a:lnSpc>
              <a:spcBef>
                <a:spcPct val="0"/>
              </a:spcBef>
              <a:spcAft>
                <a:spcPct val="0"/>
              </a:spcAft>
              <a:buNone/>
            </a:pPr>
            <a:r>
              <a:rPr lang="en-US" altLang="en-US" dirty="0"/>
              <a:t>     </a:t>
            </a:r>
            <a:r>
              <a:rPr lang="en-US" altLang="en-US" sz="3200" b="1" dirty="0"/>
              <a:t>March 22, 2022</a:t>
            </a:r>
          </a:p>
          <a:p>
            <a:pPr marL="1371600" lvl="3" indent="0">
              <a:buNone/>
            </a:pPr>
            <a:endParaRPr kumimoji="0" lang="en-US" altLang="en-US" sz="3200" b="1" i="0" u="none" strike="noStrike" cap="none" normalizeH="0" baseline="0">
              <a:ln>
                <a:noFill/>
              </a:ln>
              <a:solidFill>
                <a:schemeClr val="tx1"/>
              </a:solidFill>
              <a:effectLst/>
            </a:endParaRPr>
          </a:p>
          <a:p>
            <a:endParaRPr lang="en-US" sz="3600"/>
          </a:p>
        </p:txBody>
      </p:sp>
      <p:sp>
        <p:nvSpPr>
          <p:cNvPr id="4" name="Slide Number Placeholder 3">
            <a:extLst>
              <a:ext uri="{FF2B5EF4-FFF2-40B4-BE49-F238E27FC236}">
                <a16:creationId xmlns:a16="http://schemas.microsoft.com/office/drawing/2014/main" id="{596EEAF1-EC66-4F3D-B2BD-762392DE1189}"/>
              </a:ext>
            </a:extLst>
          </p:cNvPr>
          <p:cNvSpPr>
            <a:spLocks noGrp="1"/>
          </p:cNvSpPr>
          <p:nvPr>
            <p:ph type="sldNum" sz="quarter" idx="4294967295"/>
          </p:nvPr>
        </p:nvSpPr>
        <p:spPr>
          <a:xfrm>
            <a:off x="0" y="0"/>
            <a:ext cx="0" cy="0"/>
          </a:xfrm>
        </p:spPr>
        <p:txBody>
          <a:bodyPr/>
          <a:lstStyle/>
          <a:p>
            <a:fld id="{916C390F-4DC4-451B-BCA3-DCA997B8EC2C}" type="slidenum">
              <a:rPr lang="en-US" smtClean="0"/>
              <a:t>4</a:t>
            </a:fld>
            <a:endParaRPr lang="en-US"/>
          </a:p>
        </p:txBody>
      </p:sp>
      <p:pic>
        <p:nvPicPr>
          <p:cNvPr id="3" name="Audio 2">
            <a:hlinkClick r:id="" action="ppaction://media"/>
            <a:extLst>
              <a:ext uri="{FF2B5EF4-FFF2-40B4-BE49-F238E27FC236}">
                <a16:creationId xmlns:a16="http://schemas.microsoft.com/office/drawing/2014/main" id="{C7259519-10EF-46D9-BEAD-50B94460B7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5909716"/>
      </p:ext>
    </p:extLst>
  </p:cSld>
  <p:clrMapOvr>
    <a:masterClrMapping/>
  </p:clrMapOvr>
  <mc:AlternateContent xmlns:mc="http://schemas.openxmlformats.org/markup-compatibility/2006">
    <mc:Choice xmlns:p14="http://schemas.microsoft.com/office/powerpoint/2010/main" Requires="p14">
      <p:transition spd="slow" p14:dur="2000" advTm="38113"/>
    </mc:Choice>
    <mc:Fallback>
      <p:transition spd="slow" advTm="38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F3FDB-7836-491D-ABFE-664C8DA659BA}"/>
              </a:ext>
            </a:extLst>
          </p:cNvPr>
          <p:cNvSpPr>
            <a:spLocks noGrp="1"/>
          </p:cNvSpPr>
          <p:nvPr>
            <p:ph type="title"/>
          </p:nvPr>
        </p:nvSpPr>
        <p:spPr>
          <a:xfrm>
            <a:off x="2617361" y="365125"/>
            <a:ext cx="9438907" cy="1349375"/>
          </a:xfrm>
        </p:spPr>
        <p:txBody>
          <a:bodyPr>
            <a:normAutofit/>
          </a:bodyPr>
          <a:lstStyle/>
          <a:p>
            <a:r>
              <a:rPr lang="en-US" b="1" dirty="0">
                <a:ea typeface="+mj-lt"/>
                <a:cs typeface="+mj-lt"/>
              </a:rPr>
              <a:t> Changes Affecting S-STEM-REC proposals only:</a:t>
            </a:r>
            <a:endParaRPr lang="en-US" dirty="0">
              <a:ea typeface="+mj-lt"/>
              <a:cs typeface="+mj-lt"/>
            </a:endParaRPr>
          </a:p>
          <a:p>
            <a:endParaRPr lang="en-US" b="1" dirty="0">
              <a:cs typeface="Calibri Light"/>
            </a:endParaRPr>
          </a:p>
        </p:txBody>
      </p:sp>
      <p:sp>
        <p:nvSpPr>
          <p:cNvPr id="3" name="Content Placeholder 2">
            <a:extLst>
              <a:ext uri="{FF2B5EF4-FFF2-40B4-BE49-F238E27FC236}">
                <a16:creationId xmlns:a16="http://schemas.microsoft.com/office/drawing/2014/main" id="{729206AF-6F35-4EEE-B473-F654FD2F524B}"/>
              </a:ext>
            </a:extLst>
          </p:cNvPr>
          <p:cNvSpPr>
            <a:spLocks noGrp="1"/>
          </p:cNvSpPr>
          <p:nvPr>
            <p:ph idx="1"/>
          </p:nvPr>
        </p:nvSpPr>
        <p:spPr>
          <a:xfrm>
            <a:off x="2795953" y="1825625"/>
            <a:ext cx="8986470" cy="4869656"/>
          </a:xfrm>
        </p:spPr>
        <p:txBody>
          <a:bodyPr vert="horz" lIns="91440" tIns="45720" rIns="91440" bIns="45720" rtlCol="0" anchor="t">
            <a:normAutofit/>
          </a:bodyPr>
          <a:lstStyle/>
          <a:p>
            <a:r>
              <a:rPr lang="en-US" b="1" dirty="0">
                <a:ea typeface="+mn-lt"/>
                <a:cs typeface="+mn-lt"/>
              </a:rPr>
              <a:t>New solicitation requirements:</a:t>
            </a:r>
          </a:p>
          <a:p>
            <a:r>
              <a:rPr lang="en-US" dirty="0">
                <a:ea typeface="+mn-lt"/>
                <a:cs typeface="+mn-lt"/>
              </a:rPr>
              <a:t>Must include a timeline and a management plan detailing roles, responsibilities, and time commitments of the management team members.</a:t>
            </a:r>
            <a:endParaRPr lang="en-US">
              <a:cs typeface="Calibri"/>
            </a:endParaRPr>
          </a:p>
          <a:p>
            <a:pPr lvl="1"/>
            <a:r>
              <a:rPr lang="en-US" dirty="0">
                <a:ea typeface="+mn-lt"/>
                <a:cs typeface="+mn-lt"/>
              </a:rPr>
              <a:t> including a clear description of substantive time commitments of the REC's Lead PI.</a:t>
            </a:r>
            <a:endParaRPr lang="en-US">
              <a:cs typeface="Calibri" panose="020F0502020204030204"/>
            </a:endParaRPr>
          </a:p>
          <a:p>
            <a:r>
              <a:rPr lang="en-US" dirty="0">
                <a:ea typeface="+mn-lt"/>
                <a:cs typeface="+mn-lt"/>
              </a:rPr>
              <a:t>Must budget for a Center Coordinator (100% /1 FTE) to coordinate the day-to-day operations of the center.</a:t>
            </a:r>
            <a:endParaRPr lang="en-US" dirty="0"/>
          </a:p>
          <a:p>
            <a:pPr lvl="1"/>
            <a:r>
              <a:rPr lang="en-US" dirty="0">
                <a:ea typeface="+mn-lt"/>
                <a:cs typeface="+mn-lt"/>
              </a:rPr>
              <a:t>To accommodate the level of staff commitment, the maximum budget has increased </a:t>
            </a:r>
            <a:endParaRPr lang="en-US">
              <a:cs typeface="Calibri"/>
            </a:endParaRPr>
          </a:p>
          <a:p>
            <a:endParaRPr lang="en-US" dirty="0">
              <a:cs typeface="Calibri"/>
            </a:endParaRPr>
          </a:p>
          <a:p>
            <a:endParaRPr lang="en-US" b="1" dirty="0">
              <a:latin typeface="Calibri Light"/>
              <a:cs typeface="Calibri Light"/>
            </a:endParaRPr>
          </a:p>
          <a:p>
            <a:endParaRPr lang="en-US" dirty="0">
              <a:cs typeface="Calibri"/>
            </a:endParaRPr>
          </a:p>
        </p:txBody>
      </p:sp>
      <p:pic>
        <p:nvPicPr>
          <p:cNvPr id="5" name="Audio 4">
            <a:hlinkClick r:id="" action="ppaction://media"/>
            <a:extLst>
              <a:ext uri="{FF2B5EF4-FFF2-40B4-BE49-F238E27FC236}">
                <a16:creationId xmlns:a16="http://schemas.microsoft.com/office/drawing/2014/main" id="{300F8A89-11CF-492C-9C83-BFF28F0961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25526415"/>
      </p:ext>
    </p:extLst>
  </p:cSld>
  <p:clrMapOvr>
    <a:masterClrMapping/>
  </p:clrMapOvr>
  <mc:AlternateContent xmlns:mc="http://schemas.openxmlformats.org/markup-compatibility/2006">
    <mc:Choice xmlns:p14="http://schemas.microsoft.com/office/powerpoint/2010/main" Requires="p14">
      <p:transition spd="slow" p14:dur="2000" advTm="43849"/>
    </mc:Choice>
    <mc:Fallback>
      <p:transition spd="slow" advTm="43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18ABB8-EB3B-485C-BEEF-CDB8D1C44794}"/>
              </a:ext>
            </a:extLst>
          </p:cNvPr>
          <p:cNvSpPr>
            <a:spLocks noGrp="1"/>
          </p:cNvSpPr>
          <p:nvPr>
            <p:ph type="title"/>
          </p:nvPr>
        </p:nvSpPr>
        <p:spPr/>
        <p:txBody>
          <a:bodyPr>
            <a:normAutofit fontScale="90000"/>
          </a:bodyPr>
          <a:lstStyle/>
          <a:p>
            <a:r>
              <a:rPr lang="en-US" b="1"/>
              <a:t>Requirements for both the S-STEM REC and S-STEM Hubs</a:t>
            </a:r>
            <a:br>
              <a:rPr lang="en-US"/>
            </a:br>
            <a:endParaRPr lang="en-US"/>
          </a:p>
        </p:txBody>
      </p:sp>
      <p:sp>
        <p:nvSpPr>
          <p:cNvPr id="4" name="Content Placeholder 3">
            <a:extLst>
              <a:ext uri="{FF2B5EF4-FFF2-40B4-BE49-F238E27FC236}">
                <a16:creationId xmlns:a16="http://schemas.microsoft.com/office/drawing/2014/main" id="{A3A9CC41-7407-4A14-B82F-6E5BCAFCCF39}"/>
              </a:ext>
            </a:extLst>
          </p:cNvPr>
          <p:cNvSpPr>
            <a:spLocks noGrp="1"/>
          </p:cNvSpPr>
          <p:nvPr>
            <p:ph idx="1"/>
          </p:nvPr>
        </p:nvSpPr>
        <p:spPr>
          <a:xfrm>
            <a:off x="2795953" y="1590675"/>
            <a:ext cx="8557846" cy="4902200"/>
          </a:xfrm>
        </p:spPr>
        <p:txBody>
          <a:bodyPr>
            <a:normAutofit fontScale="92500" lnSpcReduction="10000"/>
          </a:bodyPr>
          <a:lstStyle/>
          <a:p>
            <a:pPr marL="457200" indent="-457200">
              <a:buFont typeface="Arial" panose="020B0604020202020204" pitchFamily="34" charset="0"/>
              <a:buChar char="•"/>
            </a:pPr>
            <a:r>
              <a:rPr lang="en-US" sz="2400"/>
              <a:t>The</a:t>
            </a:r>
            <a:r>
              <a:rPr lang="en-US" sz="2400" i="1"/>
              <a:t> </a:t>
            </a:r>
            <a:r>
              <a:rPr lang="en-US" sz="2400" b="1" i="1"/>
              <a:t>Lead Organization </a:t>
            </a:r>
            <a:r>
              <a:rPr lang="en-US" sz="2400" i="1"/>
              <a:t>of each S-STEM NET proposal</a:t>
            </a:r>
            <a:r>
              <a:rPr lang="en-US" sz="2400" b="1"/>
              <a:t> </a:t>
            </a:r>
            <a:r>
              <a:rPr lang="en-US" sz="2400"/>
              <a:t>must demonstrate significant experience with the S-STEM program, support of domestic low-income students in STEM, </a:t>
            </a:r>
            <a:r>
              <a:rPr lang="en-US" sz="2400" b="1"/>
              <a:t>and/or </a:t>
            </a:r>
            <a:r>
              <a:rPr lang="en-US" sz="2400"/>
              <a:t>management of services similar to those proposed. </a:t>
            </a:r>
          </a:p>
          <a:p>
            <a:pPr marL="457200" indent="-457200">
              <a:buFont typeface="Arial" panose="020B0604020202020204" pitchFamily="34" charset="0"/>
              <a:buChar char="•"/>
            </a:pPr>
            <a:r>
              <a:rPr lang="en-US" sz="2400" b="1" i="1"/>
              <a:t>Evaluation:</a:t>
            </a:r>
            <a:r>
              <a:rPr lang="en-US" sz="2400" b="1"/>
              <a:t> </a:t>
            </a:r>
            <a:r>
              <a:rPr lang="en-US" sz="2400"/>
              <a:t>Proposals must include formative and summative assessments of the quality and success of the S-STEM-REC or S-STEM-Hub activities as appropriate. </a:t>
            </a:r>
          </a:p>
          <a:p>
            <a:pPr marL="1143000" lvl="1" indent="-457200"/>
            <a:r>
              <a:rPr lang="en-US" sz="2000"/>
              <a:t>This assessment should be conducted by an independent experienced evaluator who is external to the project and to the institution.</a:t>
            </a:r>
          </a:p>
          <a:p>
            <a:pPr marL="457200" indent="-457200">
              <a:buFont typeface="Arial" panose="020B0604020202020204" pitchFamily="34" charset="0"/>
              <a:buChar char="•"/>
            </a:pPr>
            <a:r>
              <a:rPr lang="en-US" sz="2400" b="1" i="1"/>
              <a:t>Letters of Collaboration:</a:t>
            </a:r>
            <a:r>
              <a:rPr lang="en-US" sz="2400" b="1"/>
              <a:t> </a:t>
            </a:r>
            <a:r>
              <a:rPr lang="en-US" sz="2400"/>
              <a:t>All institutional collaborations must be ratified by a corresponding letter of collaboration signed by an administrator (dean or above) following the PAPPG guidelines for these letters.</a:t>
            </a:r>
          </a:p>
          <a:p>
            <a:pPr marL="457200" indent="-457200">
              <a:buFont typeface="Arial" panose="020B0604020202020204" pitchFamily="34" charset="0"/>
              <a:buChar char="•"/>
            </a:pPr>
            <a:r>
              <a:rPr lang="en-US" sz="2400" b="1" i="1"/>
              <a:t>Participation in S-STEM PI meeting:</a:t>
            </a:r>
            <a:r>
              <a:rPr lang="en-US" sz="2400" b="1"/>
              <a:t> </a:t>
            </a:r>
            <a:r>
              <a:rPr lang="en-US" sz="2400"/>
              <a:t>PI and Co-PIs should plan to participate in the S-STEM PI meeting that occurs every other year in Washington D.C. (3-day event in years 1, 3 and 5 of the execution).</a:t>
            </a:r>
          </a:p>
          <a:p>
            <a:endParaRPr lang="en-US" sz="2400"/>
          </a:p>
        </p:txBody>
      </p:sp>
      <p:sp>
        <p:nvSpPr>
          <p:cNvPr id="2" name="Slide Number Placeholder 1">
            <a:extLst>
              <a:ext uri="{FF2B5EF4-FFF2-40B4-BE49-F238E27FC236}">
                <a16:creationId xmlns:a16="http://schemas.microsoft.com/office/drawing/2014/main" id="{7D27CBBC-AE08-484D-ADB4-6EA76DB756C6}"/>
              </a:ext>
            </a:extLst>
          </p:cNvPr>
          <p:cNvSpPr>
            <a:spLocks noGrp="1"/>
          </p:cNvSpPr>
          <p:nvPr>
            <p:ph type="sldNum" sz="quarter" idx="4294967295"/>
          </p:nvPr>
        </p:nvSpPr>
        <p:spPr>
          <a:xfrm>
            <a:off x="0" y="0"/>
            <a:ext cx="0" cy="0"/>
          </a:xfrm>
        </p:spPr>
        <p:txBody>
          <a:bodyPr/>
          <a:lstStyle/>
          <a:p>
            <a:fld id="{916C390F-4DC4-451B-BCA3-DCA997B8EC2C}" type="slidenum">
              <a:rPr lang="en-US" smtClean="0"/>
              <a:t>6</a:t>
            </a:fld>
            <a:endParaRPr lang="en-US"/>
          </a:p>
        </p:txBody>
      </p:sp>
      <p:pic>
        <p:nvPicPr>
          <p:cNvPr id="8" name="Audio 7">
            <a:hlinkClick r:id="" action="ppaction://media"/>
            <a:extLst>
              <a:ext uri="{FF2B5EF4-FFF2-40B4-BE49-F238E27FC236}">
                <a16:creationId xmlns:a16="http://schemas.microsoft.com/office/drawing/2014/main" id="{8CB2552F-0278-400F-BB1C-1EF857B19B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1100870"/>
      </p:ext>
    </p:extLst>
  </p:cSld>
  <p:clrMapOvr>
    <a:masterClrMapping/>
  </p:clrMapOvr>
  <mc:AlternateContent xmlns:mc="http://schemas.openxmlformats.org/markup-compatibility/2006" xmlns:p14="http://schemas.microsoft.com/office/powerpoint/2010/main">
    <mc:Choice Requires="p14">
      <p:transition spd="slow" p14:dur="2000" advTm="86016"/>
    </mc:Choice>
    <mc:Fallback xmlns="">
      <p:transition spd="slow" advTm="86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85383E-1C4C-4584-AECA-68F2B4E04DE0}"/>
              </a:ext>
            </a:extLst>
          </p:cNvPr>
          <p:cNvSpPr>
            <a:spLocks noGrp="1"/>
          </p:cNvSpPr>
          <p:nvPr>
            <p:ph type="title"/>
          </p:nvPr>
        </p:nvSpPr>
        <p:spPr/>
        <p:txBody>
          <a:bodyPr/>
          <a:lstStyle/>
          <a:p>
            <a:r>
              <a:rPr lang="en-US" b="1"/>
              <a:t>S-STEM Resource and Evaluation Center (S-STEM-REC) GOALS</a:t>
            </a:r>
            <a:endParaRPr lang="en-US"/>
          </a:p>
        </p:txBody>
      </p:sp>
      <p:sp>
        <p:nvSpPr>
          <p:cNvPr id="4" name="Content Placeholder 3">
            <a:extLst>
              <a:ext uri="{FF2B5EF4-FFF2-40B4-BE49-F238E27FC236}">
                <a16:creationId xmlns:a16="http://schemas.microsoft.com/office/drawing/2014/main" id="{C6F63E4C-D8B9-44C9-BFBB-4758DA3E7AB4}"/>
              </a:ext>
            </a:extLst>
          </p:cNvPr>
          <p:cNvSpPr>
            <a:spLocks noGrp="1"/>
          </p:cNvSpPr>
          <p:nvPr>
            <p:ph idx="1"/>
          </p:nvPr>
        </p:nvSpPr>
        <p:spPr/>
        <p:txBody>
          <a:bodyPr>
            <a:normAutofit/>
          </a:bodyPr>
          <a:lstStyle/>
          <a:p>
            <a:r>
              <a:rPr lang="en-US"/>
              <a:t>To serve as a resource center for S-STEM stakeholders, strengthening the impact of S-STEM investments. It will do so by:</a:t>
            </a:r>
          </a:p>
          <a:p>
            <a:pPr>
              <a:buFont typeface="+mj-lt"/>
              <a:buAutoNum type="arabicPeriod"/>
            </a:pPr>
            <a:r>
              <a:rPr lang="en-US"/>
              <a:t> building, supporting, and expanding the national S-STEM community of stakeholders; and</a:t>
            </a:r>
          </a:p>
          <a:p>
            <a:pPr>
              <a:buFont typeface="+mj-lt"/>
              <a:buAutoNum type="arabicPeriod"/>
            </a:pPr>
            <a:endParaRPr lang="en-US"/>
          </a:p>
          <a:p>
            <a:pPr>
              <a:buFont typeface="+mj-lt"/>
              <a:buAutoNum type="arabicPeriod"/>
            </a:pPr>
            <a:r>
              <a:rPr lang="en-US"/>
              <a:t> synthesizing and disseminating outcomes and achievements from S-STEM core scholarship projects and S-STEM-Hubs.</a:t>
            </a:r>
          </a:p>
          <a:p>
            <a:pPr>
              <a:buFont typeface="+mj-lt"/>
              <a:buAutoNum type="arabicPeriod"/>
            </a:pPr>
            <a:endParaRPr lang="en-US"/>
          </a:p>
          <a:p>
            <a:endParaRPr lang="en-US"/>
          </a:p>
        </p:txBody>
      </p:sp>
      <p:sp>
        <p:nvSpPr>
          <p:cNvPr id="2" name="Slide Number Placeholder 1">
            <a:extLst>
              <a:ext uri="{FF2B5EF4-FFF2-40B4-BE49-F238E27FC236}">
                <a16:creationId xmlns:a16="http://schemas.microsoft.com/office/drawing/2014/main" id="{F28430E1-62C3-4747-A588-3EBFA9E1C8B7}"/>
              </a:ext>
            </a:extLst>
          </p:cNvPr>
          <p:cNvSpPr>
            <a:spLocks noGrp="1"/>
          </p:cNvSpPr>
          <p:nvPr>
            <p:ph type="sldNum" sz="quarter" idx="4294967295"/>
          </p:nvPr>
        </p:nvSpPr>
        <p:spPr>
          <a:xfrm>
            <a:off x="0" y="0"/>
            <a:ext cx="0" cy="0"/>
          </a:xfrm>
        </p:spPr>
        <p:txBody>
          <a:bodyPr/>
          <a:lstStyle/>
          <a:p>
            <a:fld id="{916C390F-4DC4-451B-BCA3-DCA997B8EC2C}" type="slidenum">
              <a:rPr lang="en-US" smtClean="0"/>
              <a:t>7</a:t>
            </a:fld>
            <a:endParaRPr lang="en-US"/>
          </a:p>
        </p:txBody>
      </p:sp>
      <p:pic>
        <p:nvPicPr>
          <p:cNvPr id="6" name="Audio 5">
            <a:hlinkClick r:id="" action="ppaction://media"/>
            <a:extLst>
              <a:ext uri="{FF2B5EF4-FFF2-40B4-BE49-F238E27FC236}">
                <a16:creationId xmlns:a16="http://schemas.microsoft.com/office/drawing/2014/main" id="{0574CFCF-144A-4E41-9E36-21B7502E64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4858055"/>
      </p:ext>
    </p:extLst>
  </p:cSld>
  <p:clrMapOvr>
    <a:masterClrMapping/>
  </p:clrMapOvr>
  <mc:AlternateContent xmlns:mc="http://schemas.openxmlformats.org/markup-compatibility/2006" xmlns:p14="http://schemas.microsoft.com/office/powerpoint/2010/main">
    <mc:Choice Requires="p14">
      <p:transition spd="slow" p14:dur="2000" advTm="32515"/>
    </mc:Choice>
    <mc:Fallback xmlns="">
      <p:transition spd="slow" advTm="32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AB7164-D52E-4097-9CFE-BEF80051B58D}"/>
              </a:ext>
            </a:extLst>
          </p:cNvPr>
          <p:cNvSpPr>
            <a:spLocks noGrp="1"/>
          </p:cNvSpPr>
          <p:nvPr>
            <p:ph type="title"/>
          </p:nvPr>
        </p:nvSpPr>
        <p:spPr/>
        <p:txBody>
          <a:bodyPr/>
          <a:lstStyle/>
          <a:p>
            <a:r>
              <a:rPr lang="en-US" b="1"/>
              <a:t>Two types of activities are required:</a:t>
            </a:r>
            <a:br>
              <a:rPr lang="en-US"/>
            </a:br>
            <a:endParaRPr lang="en-US"/>
          </a:p>
        </p:txBody>
      </p:sp>
      <p:sp>
        <p:nvSpPr>
          <p:cNvPr id="6" name="Content Placeholder 5">
            <a:extLst>
              <a:ext uri="{FF2B5EF4-FFF2-40B4-BE49-F238E27FC236}">
                <a16:creationId xmlns:a16="http://schemas.microsoft.com/office/drawing/2014/main" id="{7E91E5CA-0BBB-49ED-B5B5-BECA57381CC1}"/>
              </a:ext>
            </a:extLst>
          </p:cNvPr>
          <p:cNvSpPr>
            <a:spLocks noGrp="1"/>
          </p:cNvSpPr>
          <p:nvPr>
            <p:ph idx="1"/>
          </p:nvPr>
        </p:nvSpPr>
        <p:spPr>
          <a:xfrm>
            <a:off x="2795953" y="1495425"/>
            <a:ext cx="8557846" cy="4997450"/>
          </a:xfrm>
        </p:spPr>
        <p:txBody>
          <a:bodyPr vert="horz" lIns="91440" tIns="45720" rIns="91440" bIns="45720" rtlCol="0" anchor="t">
            <a:normAutofit fontScale="92500" lnSpcReduction="10000"/>
          </a:bodyPr>
          <a:lstStyle/>
          <a:p>
            <a:pPr marL="514350" indent="-514350">
              <a:buAutoNum type="arabicPeriod"/>
            </a:pPr>
            <a:r>
              <a:rPr lang="en-US" i="1" dirty="0"/>
              <a:t>Building, Supporting, and Expanding the S-STEM Community. </a:t>
            </a:r>
            <a:endParaRPr lang="en-US" i="1"/>
          </a:p>
          <a:p>
            <a:pPr marL="1200150" lvl="1" indent="-514350"/>
            <a:r>
              <a:rPr lang="en-US" dirty="0"/>
              <a:t>Create a network of S-STEM awardees, prospective awardees and other stakeholders through meetings, communications, and other methods that encourage sharing of knowledge, practices, and findings across projects. </a:t>
            </a:r>
          </a:p>
          <a:p>
            <a:pPr marL="1657350" lvl="2" indent="0"/>
            <a:r>
              <a:rPr lang="en-US" dirty="0">
                <a:ea typeface="+mn-lt"/>
                <a:cs typeface="+mn-lt"/>
              </a:rPr>
              <a:t>The network will be fostered by nurturing S-STEM communities (including PIs, faculty, evaluators, financial aid officers, administrators, and undergraduate and graduate students) and encouraging broader participation by all types of institutions.</a:t>
            </a:r>
            <a:endParaRPr lang="en-US" dirty="0">
              <a:cs typeface="Calibri"/>
            </a:endParaRPr>
          </a:p>
          <a:p>
            <a:pPr marL="514350" indent="-514350"/>
            <a:r>
              <a:rPr lang="en-US" dirty="0"/>
              <a:t>2. </a:t>
            </a:r>
            <a:r>
              <a:rPr lang="en-US" i="1" dirty="0"/>
              <a:t>Synthesizing evidence of S-STEM Program outcomes and impacts. </a:t>
            </a:r>
            <a:endParaRPr lang="en-US" i="1" dirty="0">
              <a:cs typeface="Calibri"/>
            </a:endParaRPr>
          </a:p>
          <a:p>
            <a:pPr marL="1200150" lvl="1" indent="-514350"/>
            <a:r>
              <a:rPr lang="en-US" dirty="0"/>
              <a:t>The S-STEM-REC is required to conduct activities that will synthesize evidence of outcomes and impacts across the entire S-STEM portfolio, which currently includes over 500 projects in the United States and territories.</a:t>
            </a:r>
            <a:endParaRPr lang="en-US" dirty="0">
              <a:cs typeface="Calibri"/>
            </a:endParaRPr>
          </a:p>
        </p:txBody>
      </p:sp>
      <p:sp>
        <p:nvSpPr>
          <p:cNvPr id="4" name="Slide Number Placeholder 3">
            <a:extLst>
              <a:ext uri="{FF2B5EF4-FFF2-40B4-BE49-F238E27FC236}">
                <a16:creationId xmlns:a16="http://schemas.microsoft.com/office/drawing/2014/main" id="{B3F6047F-E843-4966-A5A2-F5A28A3EDF4F}"/>
              </a:ext>
            </a:extLst>
          </p:cNvPr>
          <p:cNvSpPr>
            <a:spLocks noGrp="1"/>
          </p:cNvSpPr>
          <p:nvPr>
            <p:ph type="sldNum" sz="quarter" idx="4294967295"/>
          </p:nvPr>
        </p:nvSpPr>
        <p:spPr>
          <a:xfrm>
            <a:off x="0" y="0"/>
            <a:ext cx="0" cy="0"/>
          </a:xfrm>
        </p:spPr>
        <p:txBody>
          <a:bodyPr/>
          <a:lstStyle/>
          <a:p>
            <a:fld id="{916C390F-4DC4-451B-BCA3-DCA997B8EC2C}" type="slidenum">
              <a:rPr lang="en-US" smtClean="0"/>
              <a:t>8</a:t>
            </a:fld>
            <a:endParaRPr lang="en-US"/>
          </a:p>
        </p:txBody>
      </p:sp>
      <p:pic>
        <p:nvPicPr>
          <p:cNvPr id="3" name="Audio 2">
            <a:hlinkClick r:id="" action="ppaction://media"/>
            <a:extLst>
              <a:ext uri="{FF2B5EF4-FFF2-40B4-BE49-F238E27FC236}">
                <a16:creationId xmlns:a16="http://schemas.microsoft.com/office/drawing/2014/main" id="{AE407DC8-2BA7-4E86-86C0-788E9FA658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92999858"/>
      </p:ext>
    </p:extLst>
  </p:cSld>
  <p:clrMapOvr>
    <a:masterClrMapping/>
  </p:clrMapOvr>
  <mc:AlternateContent xmlns:mc="http://schemas.openxmlformats.org/markup-compatibility/2006" xmlns:p14="http://schemas.microsoft.com/office/powerpoint/2010/main">
    <mc:Choice Requires="p14">
      <p:transition spd="slow" p14:dur="2000" advTm="41983"/>
    </mc:Choice>
    <mc:Fallback xmlns="">
      <p:transition spd="slow" advTm="41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DD3DFF-0AF4-4196-AEA1-378FC780CC90}"/>
              </a:ext>
            </a:extLst>
          </p:cNvPr>
          <p:cNvSpPr>
            <a:spLocks noGrp="1"/>
          </p:cNvSpPr>
          <p:nvPr>
            <p:ph type="title"/>
          </p:nvPr>
        </p:nvSpPr>
        <p:spPr>
          <a:xfrm>
            <a:off x="2788506" y="600583"/>
            <a:ext cx="9273364" cy="822325"/>
          </a:xfrm>
        </p:spPr>
        <p:txBody>
          <a:bodyPr>
            <a:noAutofit/>
          </a:bodyPr>
          <a:lstStyle/>
          <a:p>
            <a:r>
              <a:rPr lang="en-US" sz="3200" b="1" dirty="0"/>
              <a:t>Required S-STEM-REC Activities for Building, </a:t>
            </a:r>
            <a:br>
              <a:rPr lang="en-US" sz="3200" b="1" dirty="0"/>
            </a:br>
            <a:r>
              <a:rPr lang="en-US" sz="3200" b="1" dirty="0"/>
              <a:t>Supporting, and Expanding the S-STEM Community: </a:t>
            </a:r>
            <a:br>
              <a:rPr lang="en-US" sz="3600" dirty="0"/>
            </a:br>
            <a:endParaRPr lang="en-US" sz="3600" dirty="0"/>
          </a:p>
        </p:txBody>
      </p:sp>
      <p:sp>
        <p:nvSpPr>
          <p:cNvPr id="6" name="Content Placeholder 5">
            <a:extLst>
              <a:ext uri="{FF2B5EF4-FFF2-40B4-BE49-F238E27FC236}">
                <a16:creationId xmlns:a16="http://schemas.microsoft.com/office/drawing/2014/main" id="{1F5FDCE8-2B37-4B6E-B8D0-CFF4E2213D2B}"/>
              </a:ext>
            </a:extLst>
          </p:cNvPr>
          <p:cNvSpPr>
            <a:spLocks noGrp="1"/>
          </p:cNvSpPr>
          <p:nvPr>
            <p:ph idx="1"/>
          </p:nvPr>
        </p:nvSpPr>
        <p:spPr>
          <a:xfrm>
            <a:off x="2911569" y="1578634"/>
            <a:ext cx="9027239" cy="4764024"/>
          </a:xfrm>
        </p:spPr>
        <p:txBody>
          <a:bodyPr>
            <a:noAutofit/>
          </a:bodyPr>
          <a:lstStyle/>
          <a:p>
            <a:pPr>
              <a:spcBef>
                <a:spcPts val="1200"/>
              </a:spcBef>
              <a:spcAft>
                <a:spcPts val="1200"/>
              </a:spcAft>
              <a:buFont typeface="Arial" panose="020B0604020202020204" pitchFamily="34" charset="0"/>
              <a:buChar char="•"/>
            </a:pPr>
            <a:r>
              <a:rPr lang="en-US" dirty="0"/>
              <a:t>Develop webinars, newsletters, workshops, and other engagement opportunities for S-STEM community members;</a:t>
            </a:r>
          </a:p>
          <a:p>
            <a:pPr>
              <a:spcBef>
                <a:spcPts val="1200"/>
              </a:spcBef>
              <a:spcAft>
                <a:spcPts val="1200"/>
              </a:spcAft>
              <a:buFont typeface="Arial" panose="020B0604020202020204" pitchFamily="34" charset="0"/>
              <a:buChar char="•"/>
            </a:pPr>
            <a:r>
              <a:rPr lang="en-US" dirty="0"/>
              <a:t>Share exemplary materials, interventions, resources and practices;</a:t>
            </a:r>
          </a:p>
          <a:p>
            <a:pPr>
              <a:spcBef>
                <a:spcPts val="1200"/>
              </a:spcBef>
              <a:spcAft>
                <a:spcPts val="1200"/>
              </a:spcAft>
              <a:buFont typeface="Arial" panose="020B0604020202020204" pitchFamily="34" charset="0"/>
              <a:buChar char="•"/>
            </a:pPr>
            <a:r>
              <a:rPr lang="en-US" dirty="0"/>
              <a:t>Partner with industry and professional societies to identify and broadcast areas of opportunity with potential to prepare scholars for jobs;</a:t>
            </a:r>
          </a:p>
          <a:p>
            <a:pPr>
              <a:spcBef>
                <a:spcPts val="1200"/>
              </a:spcBef>
              <a:spcAft>
                <a:spcPts val="1200"/>
              </a:spcAft>
              <a:buFont typeface="Arial" panose="020B0604020202020204" pitchFamily="34" charset="0"/>
              <a:buChar char="•"/>
            </a:pPr>
            <a:r>
              <a:rPr lang="en-US" dirty="0"/>
              <a:t>Support coordination of S-STEM projects with industry, government and nonprofit organizations;</a:t>
            </a:r>
          </a:p>
        </p:txBody>
      </p:sp>
      <p:sp>
        <p:nvSpPr>
          <p:cNvPr id="4" name="Slide Number Placeholder 3">
            <a:extLst>
              <a:ext uri="{FF2B5EF4-FFF2-40B4-BE49-F238E27FC236}">
                <a16:creationId xmlns:a16="http://schemas.microsoft.com/office/drawing/2014/main" id="{5FA6D10A-D6B0-442C-988E-0B4CCC2E981D}"/>
              </a:ext>
            </a:extLst>
          </p:cNvPr>
          <p:cNvSpPr>
            <a:spLocks noGrp="1"/>
          </p:cNvSpPr>
          <p:nvPr>
            <p:ph type="sldNum" sz="quarter" idx="4294967295"/>
          </p:nvPr>
        </p:nvSpPr>
        <p:spPr>
          <a:xfrm>
            <a:off x="0" y="0"/>
            <a:ext cx="0" cy="0"/>
          </a:xfrm>
        </p:spPr>
        <p:txBody>
          <a:bodyPr/>
          <a:lstStyle/>
          <a:p>
            <a:fld id="{916C390F-4DC4-451B-BCA3-DCA997B8EC2C}" type="slidenum">
              <a:rPr lang="en-US" smtClean="0"/>
              <a:t>9</a:t>
            </a:fld>
            <a:endParaRPr lang="en-US"/>
          </a:p>
        </p:txBody>
      </p:sp>
      <p:pic>
        <p:nvPicPr>
          <p:cNvPr id="9" name="Audio 8">
            <a:hlinkClick r:id="" action="ppaction://media"/>
            <a:extLst>
              <a:ext uri="{FF2B5EF4-FFF2-40B4-BE49-F238E27FC236}">
                <a16:creationId xmlns:a16="http://schemas.microsoft.com/office/drawing/2014/main" id="{BDD16953-8D78-4C2F-8BF3-1BAF991F26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4827091"/>
      </p:ext>
    </p:extLst>
  </p:cSld>
  <p:clrMapOvr>
    <a:masterClrMapping/>
  </p:clrMapOvr>
  <mc:AlternateContent xmlns:mc="http://schemas.openxmlformats.org/markup-compatibility/2006" xmlns:p14="http://schemas.microsoft.com/office/powerpoint/2010/main">
    <mc:Choice Requires="p14">
      <p:transition spd="slow" p14:dur="2000" advTm="39407"/>
    </mc:Choice>
    <mc:Fallback xmlns="">
      <p:transition spd="slow" advTm="39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HR AFRL AFORS 9162020" id="{952F154B-7D68-4BC9-BBB1-526E52FE761A}" vid="{EF4B158B-CC1E-4050-B9DB-35D9A5E034AF}"/>
    </a:ext>
  </a:extLst>
</a:theme>
</file>

<file path=ppt/theme/theme2.xml><?xml version="1.0" encoding="utf-8"?>
<a:theme xmlns:a="http://schemas.openxmlformats.org/drawingml/2006/main" name="Office Theme">
  <a:themeElements>
    <a:clrScheme name="AAAS">
      <a:dk1>
        <a:srgbClr val="0A357E"/>
      </a:dk1>
      <a:lt1>
        <a:sysClr val="window" lastClr="FFFFFF"/>
      </a:lt1>
      <a:dk2>
        <a:srgbClr val="ED171F"/>
      </a:dk2>
      <a:lt2>
        <a:srgbClr val="FFFFFF"/>
      </a:lt2>
      <a:accent1>
        <a:srgbClr val="0A357E"/>
      </a:accent1>
      <a:accent2>
        <a:srgbClr val="7F837E"/>
      </a:accent2>
      <a:accent3>
        <a:srgbClr val="ED171F"/>
      </a:accent3>
      <a:accent4>
        <a:srgbClr val="6D6D6D"/>
      </a:accent4>
      <a:accent5>
        <a:srgbClr val="D3D3D3"/>
      </a:accent5>
      <a:accent6>
        <a:srgbClr val="000000"/>
      </a:accent6>
      <a:hlink>
        <a:srgbClr val="EEEEEE"/>
      </a:hlink>
      <a:folHlink>
        <a:srgbClr val="E4E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HR AFRL AFORS 9162020" id="{952F154B-7D68-4BC9-BBB1-526E52FE761A}" vid="{F87FC410-9411-41E6-AEA7-199329F63B92}"/>
    </a:ext>
  </a:extLst>
</a:theme>
</file>

<file path=ppt/theme/theme3.xml><?xml version="1.0" encoding="utf-8"?>
<a:theme xmlns:a="http://schemas.openxmlformats.org/drawingml/2006/main" name="2019 EHR Presentation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HR AFRL AFORS 9162020" id="{952F154B-7D68-4BC9-BBB1-526E52FE761A}" vid="{4F250E47-1F2B-4D91-8546-D8193DDFC4DE}"/>
    </a:ext>
  </a:ext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ct val="20000"/>
          </a:spcBef>
          <a:spcAft>
            <a:spcPct val="25000"/>
          </a:spcAft>
          <a:buClrTx/>
          <a:buSzTx/>
          <a:buFontTx/>
          <a:buNone/>
          <a:tabLst/>
          <a:defRPr kumimoji="0" 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ct val="20000"/>
          </a:spcBef>
          <a:spcAft>
            <a:spcPct val="25000"/>
          </a:spcAft>
          <a:buClrTx/>
          <a:buSzTx/>
          <a:buFontTx/>
          <a:buNone/>
          <a:tabLst/>
          <a:defRPr kumimoji="0" lang="en-US" sz="1800" b="0" i="0" u="none" strike="noStrike" cap="none" normalizeH="0" baseline="0" smtClean="0">
            <a:ln>
              <a:noFill/>
            </a:ln>
            <a:solidFill>
              <a:schemeClr val="bg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HR AFRL AFORS 9162020" id="{952F154B-7D68-4BC9-BBB1-526E52FE761A}" vid="{C2CC4BDD-1969-461A-80B4-141FF2AB4D5C}"/>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ct val="20000"/>
          </a:spcBef>
          <a:spcAft>
            <a:spcPct val="25000"/>
          </a:spcAft>
          <a:buClrTx/>
          <a:buSzTx/>
          <a:buFontTx/>
          <a:buNone/>
          <a:tabLst/>
          <a:defRPr kumimoji="0" 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ct val="20000"/>
          </a:spcBef>
          <a:spcAft>
            <a:spcPct val="25000"/>
          </a:spcAft>
          <a:buClrTx/>
          <a:buSzTx/>
          <a:buFontTx/>
          <a:buNone/>
          <a:tabLst/>
          <a:defRPr kumimoji="0" lang="en-US"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HR AFRL AFORS 9162020" id="{952F154B-7D68-4BC9-BBB1-526E52FE761A}" vid="{019FF713-1D71-4DD7-A3E8-B2878FF0E12C}"/>
    </a:ext>
  </a:extLst>
</a:theme>
</file>

<file path=ppt/theme/theme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EHR  template ppt</Template>
  <TotalTime>251</TotalTime>
  <Words>1967</Words>
  <Application>Microsoft Office PowerPoint</Application>
  <PresentationFormat>Widescreen</PresentationFormat>
  <Paragraphs>130</Paragraphs>
  <Slides>19</Slides>
  <Notes>0</Notes>
  <HiddenSlides>0</HiddenSlides>
  <MMClips>19</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19</vt:i4>
      </vt:variant>
    </vt:vector>
  </HeadingPairs>
  <TitlesOfParts>
    <vt:vector size="33" baseType="lpstr">
      <vt:lpstr>Arial</vt:lpstr>
      <vt:lpstr>Book Antiqua</vt:lpstr>
      <vt:lpstr>Calibri</vt:lpstr>
      <vt:lpstr>Calibri Light</vt:lpstr>
      <vt:lpstr>Euphemia</vt:lpstr>
      <vt:lpstr>Trebuchet MS</vt:lpstr>
      <vt:lpstr>Wingdings</vt:lpstr>
      <vt:lpstr>Wingdings 3</vt:lpstr>
      <vt:lpstr>1_Office Theme</vt:lpstr>
      <vt:lpstr>Office Theme</vt:lpstr>
      <vt:lpstr>2019 EHR Presentation Template</vt:lpstr>
      <vt:lpstr>1_Default Design</vt:lpstr>
      <vt:lpstr>Default Design</vt:lpstr>
      <vt:lpstr>Facet</vt:lpstr>
      <vt:lpstr>NSF 22-544 S-STEM Network (S-STEM-Net) S-STEM-REC &amp; S-STEM-Hubs  Office Hours </vt:lpstr>
      <vt:lpstr> S-STEM-Net NSF 22-544:</vt:lpstr>
      <vt:lpstr>Two Types of Investments</vt:lpstr>
      <vt:lpstr>DEADLINES</vt:lpstr>
      <vt:lpstr> Changes Affecting S-STEM-REC proposals only: </vt:lpstr>
      <vt:lpstr>Requirements for both the S-STEM REC and S-STEM Hubs </vt:lpstr>
      <vt:lpstr>S-STEM Resource and Evaluation Center (S-STEM-REC) GOALS</vt:lpstr>
      <vt:lpstr>Two types of activities are required: </vt:lpstr>
      <vt:lpstr>Required S-STEM-REC Activities for Building,  Supporting, and Expanding the S-STEM Community:  </vt:lpstr>
      <vt:lpstr>Required S-STEM-REC Activities for Building, Supporting, and Expanding the S-STEM Community:  </vt:lpstr>
      <vt:lpstr>Synthesizing evidence of S-STEM Program outcomes and impacts.</vt:lpstr>
      <vt:lpstr>S-STEM Impact Report</vt:lpstr>
      <vt:lpstr>S-STEM-REC Organization &amp; Management</vt:lpstr>
      <vt:lpstr>REC Organization &amp; Management</vt:lpstr>
      <vt:lpstr>Clarifications on Budget Preparation for S-STEM-REC proposals:</vt:lpstr>
      <vt:lpstr>S-STEM Research Hubs: Primary goal </vt:lpstr>
      <vt:lpstr>Activities required of all S-STEM-Hub projects:</vt:lpstr>
      <vt:lpstr>S-STEM-Hub proposals must: </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Directorate for Education and Human Resources</dc:title>
  <dc:creator>Medina-Borja, Alexandra</dc:creator>
  <cp:lastModifiedBy>Ferrara, Michael J.</cp:lastModifiedBy>
  <cp:revision>168</cp:revision>
  <dcterms:created xsi:type="dcterms:W3CDTF">2021-03-23T20:12:44Z</dcterms:created>
  <dcterms:modified xsi:type="dcterms:W3CDTF">2022-01-07T02:12:06Z</dcterms:modified>
</cp:coreProperties>
</file>